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2" r:id="rId4"/>
    <p:sldId id="281" r:id="rId5"/>
    <p:sldId id="280" r:id="rId6"/>
    <p:sldId id="303" r:id="rId7"/>
    <p:sldId id="304" r:id="rId8"/>
    <p:sldId id="305" r:id="rId9"/>
    <p:sldId id="283" r:id="rId10"/>
    <p:sldId id="284" r:id="rId11"/>
    <p:sldId id="286" r:id="rId12"/>
    <p:sldId id="287" r:id="rId13"/>
    <p:sldId id="288" r:id="rId14"/>
    <p:sldId id="291" r:id="rId15"/>
    <p:sldId id="292" r:id="rId16"/>
    <p:sldId id="298" r:id="rId17"/>
    <p:sldId id="299" r:id="rId18"/>
    <p:sldId id="307" r:id="rId19"/>
    <p:sldId id="289" r:id="rId20"/>
    <p:sldId id="296" r:id="rId21"/>
    <p:sldId id="294" r:id="rId22"/>
    <p:sldId id="295" r:id="rId23"/>
    <p:sldId id="297" r:id="rId24"/>
    <p:sldId id="300" r:id="rId25"/>
    <p:sldId id="310" r:id="rId26"/>
    <p:sldId id="301" r:id="rId27"/>
    <p:sldId id="302" r:id="rId28"/>
    <p:sldId id="285" r:id="rId29"/>
    <p:sldId id="308" r:id="rId30"/>
    <p:sldId id="309" r:id="rId31"/>
    <p:sldId id="290" r:id="rId32"/>
    <p:sldId id="258" r:id="rId33"/>
    <p:sldId id="257" r:id="rId34"/>
    <p:sldId id="259" r:id="rId35"/>
    <p:sldId id="269" r:id="rId36"/>
    <p:sldId id="264" r:id="rId37"/>
    <p:sldId id="265" r:id="rId38"/>
    <p:sldId id="266" r:id="rId39"/>
    <p:sldId id="260" r:id="rId40"/>
    <p:sldId id="267" r:id="rId41"/>
    <p:sldId id="262" r:id="rId42"/>
    <p:sldId id="263" r:id="rId43"/>
    <p:sldId id="268" r:id="rId44"/>
    <p:sldId id="261" r:id="rId45"/>
    <p:sldId id="274" r:id="rId46"/>
    <p:sldId id="278" r:id="rId47"/>
    <p:sldId id="270" r:id="rId48"/>
    <p:sldId id="271" r:id="rId49"/>
    <p:sldId id="272" r:id="rId50"/>
    <p:sldId id="273" r:id="rId51"/>
    <p:sldId id="275" r:id="rId52"/>
    <p:sldId id="276" r:id="rId53"/>
    <p:sldId id="277"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p:scale>
          <a:sx n="76" d="100"/>
          <a:sy n="76" d="100"/>
        </p:scale>
        <p:origin x="53" y="103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DB9954-3148-47D0-B6D3-658F6E3CC936}"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1508857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B9954-3148-47D0-B6D3-658F6E3CC936}"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346463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B9954-3148-47D0-B6D3-658F6E3CC936}"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333618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97056"/>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302327"/>
            <a:ext cx="7886700" cy="5190546"/>
          </a:xfrm>
        </p:spPr>
        <p:txBody>
          <a:bodyPr/>
          <a:lstStyle>
            <a:lvl2pPr>
              <a:defRPr>
                <a:solidFill>
                  <a:srgbClr val="0070C0"/>
                </a:solidFill>
              </a:defRPr>
            </a:lvl2pPr>
            <a:lvl3pPr>
              <a:defRPr>
                <a:solidFill>
                  <a:schemeClr val="accent6">
                    <a:lumMod val="75000"/>
                  </a:schemeClr>
                </a:solidFill>
              </a:defRPr>
            </a:lvl3pPr>
            <a:lvl4pPr>
              <a:defRPr>
                <a:solidFill>
                  <a:srgbClr val="C00000"/>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012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DB9954-3148-47D0-B6D3-658F6E3CC936}" type="datetimeFigureOut">
              <a:rPr lang="en-US" smtClean="0"/>
              <a:t>7/4/2019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329521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DB9954-3148-47D0-B6D3-658F6E3CC936}" type="datetimeFigureOut">
              <a:rPr lang="en-US" smtClean="0"/>
              <a:t>7/4/2019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192036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DB9954-3148-47D0-B6D3-658F6E3CC936}" type="datetimeFigureOut">
              <a:rPr lang="en-US" smtClean="0"/>
              <a:t>7/4/2019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329519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DB9954-3148-47D0-B6D3-658F6E3CC936}" type="datetimeFigureOut">
              <a:rPr lang="en-US" smtClean="0"/>
              <a:t>7/4/2019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421357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B9954-3148-47D0-B6D3-658F6E3CC936}" type="datetimeFigureOut">
              <a:rPr lang="en-US" smtClean="0"/>
              <a:t>7/4/2019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209749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DB9954-3148-47D0-B6D3-658F6E3CC936}" type="datetimeFigureOut">
              <a:rPr lang="en-US" smtClean="0"/>
              <a:t>7/4/2019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3036025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DB9954-3148-47D0-B6D3-658F6E3CC936}" type="datetimeFigureOut">
              <a:rPr lang="en-US" smtClean="0"/>
              <a:t>7/4/2019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BC7B7-79D6-4352-95F5-F9C8F637B0D9}" type="slidenum">
              <a:rPr lang="en-US" smtClean="0"/>
              <a:t>‹#›</a:t>
            </a:fld>
            <a:endParaRPr lang="en-US"/>
          </a:p>
        </p:txBody>
      </p:sp>
    </p:spTree>
    <p:extLst>
      <p:ext uri="{BB962C8B-B14F-4D97-AF65-F5344CB8AC3E}">
        <p14:creationId xmlns:p14="http://schemas.microsoft.com/office/powerpoint/2010/main" val="286191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B9954-3148-47D0-B6D3-658F6E3CC936}" type="datetimeFigureOut">
              <a:rPr lang="en-US" smtClean="0"/>
              <a:t>7/4/2019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BC7B7-79D6-4352-95F5-F9C8F637B0D9}" type="slidenum">
              <a:rPr lang="en-US" smtClean="0"/>
              <a:t>‹#›</a:t>
            </a:fld>
            <a:endParaRPr lang="en-US"/>
          </a:p>
        </p:txBody>
      </p:sp>
    </p:spTree>
    <p:extLst>
      <p:ext uri="{BB962C8B-B14F-4D97-AF65-F5344CB8AC3E}">
        <p14:creationId xmlns:p14="http://schemas.microsoft.com/office/powerpoint/2010/main" val="589037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10.png"/><Relationship Id="rId2" Type="http://schemas.openxmlformats.org/officeDocument/2006/relationships/image" Target="../media/image210.png"/><Relationship Id="rId1" Type="http://schemas.openxmlformats.org/officeDocument/2006/relationships/slideLayout" Target="../slideLayouts/slideLayout2.xml"/><Relationship Id="rId5" Type="http://schemas.openxmlformats.org/officeDocument/2006/relationships/image" Target="../media/image510.png"/><Relationship Id="rId4" Type="http://schemas.openxmlformats.org/officeDocument/2006/relationships/image" Target="../media/image410.png"/></Relationships>
</file>

<file path=ppt/slides/_rels/slide37.xml.rels><?xml version="1.0" encoding="UTF-8" standalone="yes"?>
<Relationships xmlns="http://schemas.openxmlformats.org/package/2006/relationships"><Relationship Id="rId3" Type="http://schemas.openxmlformats.org/officeDocument/2006/relationships/image" Target="../media/image710.png"/><Relationship Id="rId2" Type="http://schemas.openxmlformats.org/officeDocument/2006/relationships/image" Target="../media/image610.png"/><Relationship Id="rId1" Type="http://schemas.openxmlformats.org/officeDocument/2006/relationships/slideLayout" Target="../slideLayouts/slideLayout2.xml"/><Relationship Id="rId5" Type="http://schemas.openxmlformats.org/officeDocument/2006/relationships/image" Target="../media/image99.png"/><Relationship Id="rId4" Type="http://schemas.openxmlformats.org/officeDocument/2006/relationships/image" Target="../media/image810.png"/></Relationships>
</file>

<file path=ppt/slides/_rels/slide38.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0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0.png"/></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4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42.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4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45.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 Id="rId9" Type="http://schemas.openxmlformats.org/officeDocument/2006/relationships/image" Target="../media/image45.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5" Type="http://schemas.openxmlformats.org/officeDocument/2006/relationships/image" Target="../media/image49.png"/><Relationship Id="rId4" Type="http://schemas.openxmlformats.org/officeDocument/2006/relationships/image" Target="../media/image48.png"/></Relationships>
</file>

<file path=ppt/slides/_rels/slide49.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image" Target="../media/image51.png"/><Relationship Id="rId7" Type="http://schemas.openxmlformats.org/officeDocument/2006/relationships/image" Target="../media/image55.png"/><Relationship Id="rId2"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image" Target="../media/image54.png"/><Relationship Id="rId11" Type="http://schemas.openxmlformats.org/officeDocument/2006/relationships/image" Target="../media/image59.png"/><Relationship Id="rId5" Type="http://schemas.openxmlformats.org/officeDocument/2006/relationships/image" Target="../media/image53.png"/><Relationship Id="rId10" Type="http://schemas.openxmlformats.org/officeDocument/2006/relationships/image" Target="../media/image58.png"/><Relationship Id="rId4" Type="http://schemas.openxmlformats.org/officeDocument/2006/relationships/image" Target="../media/image52.png"/><Relationship Id="rId9" Type="http://schemas.openxmlformats.org/officeDocument/2006/relationships/image" Target="../media/image5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8" Type="http://schemas.openxmlformats.org/officeDocument/2006/relationships/image" Target="../media/image66.png"/><Relationship Id="rId13" Type="http://schemas.openxmlformats.org/officeDocument/2006/relationships/image" Target="../media/image71.png"/><Relationship Id="rId18" Type="http://schemas.openxmlformats.org/officeDocument/2006/relationships/image" Target="../media/image76.png"/><Relationship Id="rId3" Type="http://schemas.openxmlformats.org/officeDocument/2006/relationships/image" Target="../media/image61.png"/><Relationship Id="rId7" Type="http://schemas.openxmlformats.org/officeDocument/2006/relationships/image" Target="../media/image65.png"/><Relationship Id="rId12" Type="http://schemas.openxmlformats.org/officeDocument/2006/relationships/image" Target="../media/image70.png"/><Relationship Id="rId17" Type="http://schemas.openxmlformats.org/officeDocument/2006/relationships/image" Target="../media/image75.png"/><Relationship Id="rId2" Type="http://schemas.openxmlformats.org/officeDocument/2006/relationships/image" Target="../media/image60.png"/><Relationship Id="rId16" Type="http://schemas.openxmlformats.org/officeDocument/2006/relationships/image" Target="../media/image74.png"/><Relationship Id="rId1" Type="http://schemas.openxmlformats.org/officeDocument/2006/relationships/slideLayout" Target="../slideLayouts/slideLayout2.xml"/><Relationship Id="rId6" Type="http://schemas.openxmlformats.org/officeDocument/2006/relationships/image" Target="../media/image64.png"/><Relationship Id="rId11" Type="http://schemas.openxmlformats.org/officeDocument/2006/relationships/image" Target="../media/image69.png"/><Relationship Id="rId5" Type="http://schemas.openxmlformats.org/officeDocument/2006/relationships/image" Target="../media/image63.png"/><Relationship Id="rId15" Type="http://schemas.openxmlformats.org/officeDocument/2006/relationships/image" Target="../media/image73.png"/><Relationship Id="rId10" Type="http://schemas.openxmlformats.org/officeDocument/2006/relationships/image" Target="../media/image68.png"/><Relationship Id="rId4" Type="http://schemas.openxmlformats.org/officeDocument/2006/relationships/image" Target="../media/image62.png"/><Relationship Id="rId9" Type="http://schemas.openxmlformats.org/officeDocument/2006/relationships/image" Target="../media/image67.png"/><Relationship Id="rId14" Type="http://schemas.openxmlformats.org/officeDocument/2006/relationships/image" Target="../media/image72.png"/></Relationships>
</file>

<file path=ppt/slides/_rels/slide51.xml.rels><?xml version="1.0" encoding="UTF-8" standalone="yes"?>
<Relationships xmlns="http://schemas.openxmlformats.org/package/2006/relationships"><Relationship Id="rId8" Type="http://schemas.openxmlformats.org/officeDocument/2006/relationships/image" Target="../media/image66.png"/><Relationship Id="rId13" Type="http://schemas.openxmlformats.org/officeDocument/2006/relationships/image" Target="../media/image81.png"/><Relationship Id="rId18" Type="http://schemas.openxmlformats.org/officeDocument/2006/relationships/image" Target="../media/image86.png"/><Relationship Id="rId3" Type="http://schemas.openxmlformats.org/officeDocument/2006/relationships/image" Target="../media/image61.png"/><Relationship Id="rId21" Type="http://schemas.openxmlformats.org/officeDocument/2006/relationships/image" Target="../media/image89.png"/><Relationship Id="rId7" Type="http://schemas.openxmlformats.org/officeDocument/2006/relationships/image" Target="../media/image65.png"/><Relationship Id="rId12" Type="http://schemas.openxmlformats.org/officeDocument/2006/relationships/image" Target="../media/image80.png"/><Relationship Id="rId17" Type="http://schemas.openxmlformats.org/officeDocument/2006/relationships/image" Target="../media/image85.png"/><Relationship Id="rId25" Type="http://schemas.openxmlformats.org/officeDocument/2006/relationships/image" Target="../media/image93.png"/><Relationship Id="rId2" Type="http://schemas.openxmlformats.org/officeDocument/2006/relationships/image" Target="../media/image60.png"/><Relationship Id="rId16" Type="http://schemas.openxmlformats.org/officeDocument/2006/relationships/image" Target="../media/image84.png"/><Relationship Id="rId20" Type="http://schemas.openxmlformats.org/officeDocument/2006/relationships/image" Target="../media/image88.png"/><Relationship Id="rId1" Type="http://schemas.openxmlformats.org/officeDocument/2006/relationships/slideLayout" Target="../slideLayouts/slideLayout2.xml"/><Relationship Id="rId6" Type="http://schemas.openxmlformats.org/officeDocument/2006/relationships/image" Target="../media/image64.png"/><Relationship Id="rId11" Type="http://schemas.openxmlformats.org/officeDocument/2006/relationships/image" Target="../media/image79.png"/><Relationship Id="rId24" Type="http://schemas.openxmlformats.org/officeDocument/2006/relationships/image" Target="../media/image92.png"/><Relationship Id="rId5" Type="http://schemas.openxmlformats.org/officeDocument/2006/relationships/image" Target="../media/image63.png"/><Relationship Id="rId15" Type="http://schemas.openxmlformats.org/officeDocument/2006/relationships/image" Target="../media/image83.png"/><Relationship Id="rId23" Type="http://schemas.openxmlformats.org/officeDocument/2006/relationships/image" Target="../media/image91.png"/><Relationship Id="rId10" Type="http://schemas.openxmlformats.org/officeDocument/2006/relationships/image" Target="../media/image78.png"/><Relationship Id="rId19" Type="http://schemas.openxmlformats.org/officeDocument/2006/relationships/image" Target="../media/image87.png"/><Relationship Id="rId4" Type="http://schemas.openxmlformats.org/officeDocument/2006/relationships/image" Target="../media/image62.png"/><Relationship Id="rId9" Type="http://schemas.openxmlformats.org/officeDocument/2006/relationships/image" Target="../media/image77.png"/><Relationship Id="rId14" Type="http://schemas.openxmlformats.org/officeDocument/2006/relationships/image" Target="../media/image82.png"/><Relationship Id="rId22" Type="http://schemas.openxmlformats.org/officeDocument/2006/relationships/image" Target="../media/image90.png"/></Relationships>
</file>

<file path=ppt/slides/_rels/slide52.xml.rels><?xml version="1.0" encoding="UTF-8" standalone="yes"?>
<Relationships xmlns="http://schemas.openxmlformats.org/package/2006/relationships"><Relationship Id="rId3" Type="http://schemas.openxmlformats.org/officeDocument/2006/relationships/image" Target="../media/image95.png"/><Relationship Id="rId2" Type="http://schemas.openxmlformats.org/officeDocument/2006/relationships/image" Target="../media/image94.png"/><Relationship Id="rId1" Type="http://schemas.openxmlformats.org/officeDocument/2006/relationships/slideLayout" Target="../slideLayouts/slideLayout2.xml"/><Relationship Id="rId6" Type="http://schemas.openxmlformats.org/officeDocument/2006/relationships/image" Target="../media/image98.png"/><Relationship Id="rId5" Type="http://schemas.openxmlformats.org/officeDocument/2006/relationships/image" Target="../media/image97.png"/><Relationship Id="rId4" Type="http://schemas.openxmlformats.org/officeDocument/2006/relationships/image" Target="../media/image96.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50EB1-1D2B-419C-B2A4-5D1F9ED91FBD}"/>
              </a:ext>
            </a:extLst>
          </p:cNvPr>
          <p:cNvSpPr>
            <a:spLocks noGrp="1"/>
          </p:cNvSpPr>
          <p:nvPr>
            <p:ph type="ctrTitle"/>
          </p:nvPr>
        </p:nvSpPr>
        <p:spPr/>
        <p:txBody>
          <a:bodyPr/>
          <a:lstStyle/>
          <a:p>
            <a:r>
              <a:rPr lang="en-US" dirty="0"/>
              <a:t>What is the use of a specification?</a:t>
            </a:r>
          </a:p>
        </p:txBody>
      </p:sp>
      <p:sp>
        <p:nvSpPr>
          <p:cNvPr id="3" name="Subtitle 2">
            <a:extLst>
              <a:ext uri="{FF2B5EF4-FFF2-40B4-BE49-F238E27FC236}">
                <a16:creationId xmlns:a16="http://schemas.microsoft.com/office/drawing/2014/main" id="{F7BA5F84-7252-4E23-80FD-6444BB8E3FCC}"/>
              </a:ext>
            </a:extLst>
          </p:cNvPr>
          <p:cNvSpPr>
            <a:spLocks noGrp="1"/>
          </p:cNvSpPr>
          <p:nvPr>
            <p:ph type="subTitle" idx="1"/>
          </p:nvPr>
        </p:nvSpPr>
        <p:spPr/>
        <p:txBody>
          <a:bodyPr/>
          <a:lstStyle/>
          <a:p>
            <a:r>
              <a:rPr lang="en-US" dirty="0"/>
              <a:t>Ken McMillan</a:t>
            </a:r>
          </a:p>
          <a:p>
            <a:r>
              <a:rPr lang="en-US" dirty="0"/>
              <a:t>Microsoft Research</a:t>
            </a:r>
          </a:p>
        </p:txBody>
      </p:sp>
    </p:spTree>
    <p:extLst>
      <p:ext uri="{BB962C8B-B14F-4D97-AF65-F5344CB8AC3E}">
        <p14:creationId xmlns:p14="http://schemas.microsoft.com/office/powerpoint/2010/main" val="2853342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60303"/>
            <a:ext cx="8026684" cy="646331"/>
          </a:xfrm>
          <a:prstGeom prst="rect">
            <a:avLst/>
          </a:prstGeom>
          <a:noFill/>
        </p:spPr>
        <p:txBody>
          <a:bodyPr wrap="square" rtlCol="0">
            <a:spAutoFit/>
          </a:bodyPr>
          <a:lstStyle/>
          <a:p>
            <a:r>
              <a:rPr lang="en-US" sz="3600" dirty="0">
                <a:solidFill>
                  <a:schemeClr val="accent5">
                    <a:lumMod val="75000"/>
                  </a:schemeClr>
                </a:solidFill>
              </a:rPr>
              <a:t>Why do we want a (formal) specification?</a:t>
            </a:r>
          </a:p>
        </p:txBody>
      </p:sp>
      <p:sp>
        <p:nvSpPr>
          <p:cNvPr id="3" name="TextBox 2">
            <a:extLst>
              <a:ext uri="{FF2B5EF4-FFF2-40B4-BE49-F238E27FC236}">
                <a16:creationId xmlns:a16="http://schemas.microsoft.com/office/drawing/2014/main" id="{CF73A6CB-2CA8-4CE4-8D61-B041153CD74C}"/>
              </a:ext>
            </a:extLst>
          </p:cNvPr>
          <p:cNvSpPr txBox="1"/>
          <p:nvPr/>
        </p:nvSpPr>
        <p:spPr>
          <a:xfrm>
            <a:off x="1253650" y="2599296"/>
            <a:ext cx="7131018" cy="954107"/>
          </a:xfrm>
          <a:prstGeom prst="rect">
            <a:avLst/>
          </a:prstGeom>
          <a:noFill/>
        </p:spPr>
        <p:txBody>
          <a:bodyPr wrap="square" rtlCol="0">
            <a:spAutoFit/>
          </a:bodyPr>
          <a:lstStyle/>
          <a:p>
            <a:r>
              <a:rPr lang="en-US" sz="2800" dirty="0"/>
              <a:t>Test generality: Implementations testing each other are not sufficiently adversarial.</a:t>
            </a:r>
          </a:p>
        </p:txBody>
      </p:sp>
      <p:sp>
        <p:nvSpPr>
          <p:cNvPr id="4" name="TextBox 3">
            <a:extLst>
              <a:ext uri="{FF2B5EF4-FFF2-40B4-BE49-F238E27FC236}">
                <a16:creationId xmlns:a16="http://schemas.microsoft.com/office/drawing/2014/main" id="{64680002-913D-44B9-A47C-8DC667A89548}"/>
              </a:ext>
            </a:extLst>
          </p:cNvPr>
          <p:cNvSpPr txBox="1"/>
          <p:nvPr/>
        </p:nvSpPr>
        <p:spPr>
          <a:xfrm>
            <a:off x="1253650" y="3866011"/>
            <a:ext cx="7131018" cy="954107"/>
          </a:xfrm>
          <a:prstGeom prst="rect">
            <a:avLst/>
          </a:prstGeom>
          <a:noFill/>
        </p:spPr>
        <p:txBody>
          <a:bodyPr wrap="square" rtlCol="0">
            <a:spAutoFit/>
          </a:bodyPr>
          <a:lstStyle/>
          <a:p>
            <a:r>
              <a:rPr lang="en-US" sz="2800" dirty="0"/>
              <a:t>Compliance to a common standard: Assurance of compatibility with </a:t>
            </a:r>
            <a:r>
              <a:rPr lang="en-US" sz="2800" dirty="0">
                <a:solidFill>
                  <a:srgbClr val="C00000"/>
                </a:solidFill>
              </a:rPr>
              <a:t>future</a:t>
            </a:r>
            <a:r>
              <a:rPr lang="en-US" sz="2800" dirty="0"/>
              <a:t> implementations. </a:t>
            </a:r>
          </a:p>
        </p:txBody>
      </p:sp>
    </p:spTree>
    <p:extLst>
      <p:ext uri="{BB962C8B-B14F-4D97-AF65-F5344CB8AC3E}">
        <p14:creationId xmlns:p14="http://schemas.microsoft.com/office/powerpoint/2010/main" val="341987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TLS story</a:t>
            </a:r>
          </a:p>
        </p:txBody>
      </p:sp>
      <p:sp>
        <p:nvSpPr>
          <p:cNvPr id="3" name="TextBox 2">
            <a:extLst>
              <a:ext uri="{FF2B5EF4-FFF2-40B4-BE49-F238E27FC236}">
                <a16:creationId xmlns:a16="http://schemas.microsoft.com/office/drawing/2014/main" id="{CF73A6CB-2CA8-4CE4-8D61-B041153CD74C}"/>
              </a:ext>
            </a:extLst>
          </p:cNvPr>
          <p:cNvSpPr txBox="1"/>
          <p:nvPr/>
        </p:nvSpPr>
        <p:spPr>
          <a:xfrm>
            <a:off x="1311942" y="1961391"/>
            <a:ext cx="7131018" cy="954107"/>
          </a:xfrm>
          <a:prstGeom prst="rect">
            <a:avLst/>
          </a:prstGeom>
          <a:noFill/>
        </p:spPr>
        <p:txBody>
          <a:bodyPr wrap="square" rtlCol="0">
            <a:spAutoFit/>
          </a:bodyPr>
          <a:lstStyle/>
          <a:p>
            <a:r>
              <a:rPr lang="en-US" sz="2800" dirty="0"/>
              <a:t>Non-compliant implementations in the wild led to severe security issues.</a:t>
            </a:r>
          </a:p>
        </p:txBody>
      </p:sp>
      <p:sp>
        <p:nvSpPr>
          <p:cNvPr id="5" name="TextBox 4">
            <a:extLst>
              <a:ext uri="{FF2B5EF4-FFF2-40B4-BE49-F238E27FC236}">
                <a16:creationId xmlns:a16="http://schemas.microsoft.com/office/drawing/2014/main" id="{A78EA2F8-306C-471F-9CBB-F3B8FDEF9B22}"/>
              </a:ext>
            </a:extLst>
          </p:cNvPr>
          <p:cNvSpPr txBox="1"/>
          <p:nvPr/>
        </p:nvSpPr>
        <p:spPr>
          <a:xfrm>
            <a:off x="1311942" y="3229158"/>
            <a:ext cx="7131018" cy="1384995"/>
          </a:xfrm>
          <a:prstGeom prst="rect">
            <a:avLst/>
          </a:prstGeom>
          <a:noFill/>
        </p:spPr>
        <p:txBody>
          <a:bodyPr wrap="square" rtlCol="0">
            <a:spAutoFit/>
          </a:bodyPr>
          <a:lstStyle/>
          <a:p>
            <a:r>
              <a:rPr lang="en-US" sz="2800" dirty="0"/>
              <a:t>Example: incorrect version negotiation led to ad-hoc downgrade strategies by browsers which led to downgrade attacks like POODLE. </a:t>
            </a:r>
          </a:p>
        </p:txBody>
      </p:sp>
    </p:spTree>
    <p:extLst>
      <p:ext uri="{BB962C8B-B14F-4D97-AF65-F5344CB8AC3E}">
        <p14:creationId xmlns:p14="http://schemas.microsoft.com/office/powerpoint/2010/main" val="6068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This drives the specification function</a:t>
            </a:r>
          </a:p>
        </p:txBody>
      </p:sp>
      <p:sp>
        <p:nvSpPr>
          <p:cNvPr id="3" name="TextBox 2">
            <a:extLst>
              <a:ext uri="{FF2B5EF4-FFF2-40B4-BE49-F238E27FC236}">
                <a16:creationId xmlns:a16="http://schemas.microsoft.com/office/drawing/2014/main" id="{CF73A6CB-2CA8-4CE4-8D61-B041153CD74C}"/>
              </a:ext>
            </a:extLst>
          </p:cNvPr>
          <p:cNvSpPr txBox="1"/>
          <p:nvPr/>
        </p:nvSpPr>
        <p:spPr>
          <a:xfrm>
            <a:off x="1311942" y="1951342"/>
            <a:ext cx="7131018" cy="523220"/>
          </a:xfrm>
          <a:prstGeom prst="rect">
            <a:avLst/>
          </a:prstGeom>
          <a:noFill/>
        </p:spPr>
        <p:txBody>
          <a:bodyPr wrap="square" rtlCol="0">
            <a:spAutoFit/>
          </a:bodyPr>
          <a:lstStyle/>
          <a:p>
            <a:r>
              <a:rPr lang="en-US" sz="2800" dirty="0"/>
              <a:t>Primary: test artifact</a:t>
            </a:r>
          </a:p>
        </p:txBody>
      </p:sp>
      <p:sp>
        <p:nvSpPr>
          <p:cNvPr id="4" name="TextBox 3">
            <a:extLst>
              <a:ext uri="{FF2B5EF4-FFF2-40B4-BE49-F238E27FC236}">
                <a16:creationId xmlns:a16="http://schemas.microsoft.com/office/drawing/2014/main" id="{3AC50BE0-BE1D-40F0-AF6B-9F51C677D169}"/>
              </a:ext>
            </a:extLst>
          </p:cNvPr>
          <p:cNvSpPr txBox="1"/>
          <p:nvPr/>
        </p:nvSpPr>
        <p:spPr>
          <a:xfrm>
            <a:off x="1311942" y="3582022"/>
            <a:ext cx="7131018" cy="523220"/>
          </a:xfrm>
          <a:prstGeom prst="rect">
            <a:avLst/>
          </a:prstGeom>
          <a:noFill/>
        </p:spPr>
        <p:txBody>
          <a:bodyPr wrap="square" rtlCol="0">
            <a:spAutoFit/>
          </a:bodyPr>
          <a:lstStyle/>
          <a:p>
            <a:r>
              <a:rPr lang="en-US" sz="2800" dirty="0"/>
              <a:t>Secondary: contract</a:t>
            </a:r>
          </a:p>
        </p:txBody>
      </p:sp>
      <p:sp>
        <p:nvSpPr>
          <p:cNvPr id="5" name="TextBox 4">
            <a:extLst>
              <a:ext uri="{FF2B5EF4-FFF2-40B4-BE49-F238E27FC236}">
                <a16:creationId xmlns:a16="http://schemas.microsoft.com/office/drawing/2014/main" id="{C1D9D900-37AB-4B57-A100-18D57E887B69}"/>
              </a:ext>
            </a:extLst>
          </p:cNvPr>
          <p:cNvSpPr txBox="1"/>
          <p:nvPr/>
        </p:nvSpPr>
        <p:spPr>
          <a:xfrm>
            <a:off x="2042160" y="2568092"/>
            <a:ext cx="3341364" cy="707886"/>
          </a:xfrm>
          <a:prstGeom prst="rect">
            <a:avLst/>
          </a:prstGeom>
          <a:noFill/>
        </p:spPr>
        <p:txBody>
          <a:bodyPr wrap="none" rtlCol="0">
            <a:spAutoFit/>
          </a:bodyPr>
          <a:lstStyle/>
          <a:p>
            <a:pPr marL="342900" indent="-342900">
              <a:buAutoNum type="arabicParenR"/>
            </a:pPr>
            <a:r>
              <a:rPr lang="en-US" sz="2000" dirty="0">
                <a:solidFill>
                  <a:srgbClr val="0070C0"/>
                </a:solidFill>
              </a:rPr>
              <a:t>Generate adversarial tests</a:t>
            </a:r>
          </a:p>
          <a:p>
            <a:pPr marL="342900" indent="-342900">
              <a:buAutoNum type="arabicParenR"/>
            </a:pPr>
            <a:r>
              <a:rPr lang="en-US" sz="2000" dirty="0">
                <a:solidFill>
                  <a:srgbClr val="0070C0"/>
                </a:solidFill>
              </a:rPr>
              <a:t>Check protocol compliance</a:t>
            </a:r>
          </a:p>
        </p:txBody>
      </p:sp>
      <p:sp>
        <p:nvSpPr>
          <p:cNvPr id="6" name="TextBox 5">
            <a:extLst>
              <a:ext uri="{FF2B5EF4-FFF2-40B4-BE49-F238E27FC236}">
                <a16:creationId xmlns:a16="http://schemas.microsoft.com/office/drawing/2014/main" id="{09A25410-E7E0-4B81-9C02-8F8FAD0C1798}"/>
              </a:ext>
            </a:extLst>
          </p:cNvPr>
          <p:cNvSpPr txBox="1"/>
          <p:nvPr/>
        </p:nvSpPr>
        <p:spPr>
          <a:xfrm>
            <a:off x="2042160" y="4383438"/>
            <a:ext cx="6265626" cy="707886"/>
          </a:xfrm>
          <a:prstGeom prst="rect">
            <a:avLst/>
          </a:prstGeom>
          <a:noFill/>
        </p:spPr>
        <p:txBody>
          <a:bodyPr wrap="none" rtlCol="0">
            <a:spAutoFit/>
          </a:bodyPr>
          <a:lstStyle/>
          <a:p>
            <a:pPr marL="342900" indent="-342900">
              <a:buAutoNum type="arabicParenR"/>
            </a:pPr>
            <a:r>
              <a:rPr lang="en-US" sz="2000" dirty="0">
                <a:solidFill>
                  <a:srgbClr val="0070C0"/>
                </a:solidFill>
              </a:rPr>
              <a:t>Capture protocol knowledge implicit in </a:t>
            </a:r>
            <a:r>
              <a:rPr lang="en-US" sz="2000" dirty="0" err="1">
                <a:solidFill>
                  <a:srgbClr val="0070C0"/>
                </a:solidFill>
              </a:rPr>
              <a:t>implemetations</a:t>
            </a:r>
            <a:endParaRPr lang="en-US" sz="2000" dirty="0">
              <a:solidFill>
                <a:srgbClr val="0070C0"/>
              </a:solidFill>
            </a:endParaRPr>
          </a:p>
          <a:p>
            <a:pPr marL="342900" indent="-342900">
              <a:buAutoNum type="arabicParenR"/>
            </a:pPr>
            <a:r>
              <a:rPr lang="en-US" sz="2000" dirty="0">
                <a:solidFill>
                  <a:srgbClr val="0070C0"/>
                </a:solidFill>
              </a:rPr>
              <a:t>Aid future implementers in compliance</a:t>
            </a:r>
          </a:p>
        </p:txBody>
      </p:sp>
    </p:spTree>
    <p:extLst>
      <p:ext uri="{BB962C8B-B14F-4D97-AF65-F5344CB8AC3E}">
        <p14:creationId xmlns:p14="http://schemas.microsoft.com/office/powerpoint/2010/main" val="381178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Everything else follows function</a:t>
            </a:r>
          </a:p>
        </p:txBody>
      </p:sp>
      <p:sp>
        <p:nvSpPr>
          <p:cNvPr id="3" name="TextBox 2">
            <a:extLst>
              <a:ext uri="{FF2B5EF4-FFF2-40B4-BE49-F238E27FC236}">
                <a16:creationId xmlns:a16="http://schemas.microsoft.com/office/drawing/2014/main" id="{CF73A6CB-2CA8-4CE4-8D61-B041153CD74C}"/>
              </a:ext>
            </a:extLst>
          </p:cNvPr>
          <p:cNvSpPr txBox="1"/>
          <p:nvPr/>
        </p:nvSpPr>
        <p:spPr>
          <a:xfrm>
            <a:off x="1311942" y="1951342"/>
            <a:ext cx="7131018" cy="954107"/>
          </a:xfrm>
          <a:prstGeom prst="rect">
            <a:avLst/>
          </a:prstGeom>
          <a:noFill/>
        </p:spPr>
        <p:txBody>
          <a:bodyPr wrap="square" rtlCol="0">
            <a:spAutoFit/>
          </a:bodyPr>
          <a:lstStyle/>
          <a:p>
            <a:r>
              <a:rPr lang="en-US" sz="2800" dirty="0"/>
              <a:t>Form: Compositional, assume/guarantee, deterministic, medium-grained.</a:t>
            </a:r>
          </a:p>
        </p:txBody>
      </p:sp>
      <p:sp>
        <p:nvSpPr>
          <p:cNvPr id="4" name="TextBox 3">
            <a:extLst>
              <a:ext uri="{FF2B5EF4-FFF2-40B4-BE49-F238E27FC236}">
                <a16:creationId xmlns:a16="http://schemas.microsoft.com/office/drawing/2014/main" id="{3AC50BE0-BE1D-40F0-AF6B-9F51C677D169}"/>
              </a:ext>
            </a:extLst>
          </p:cNvPr>
          <p:cNvSpPr txBox="1"/>
          <p:nvPr/>
        </p:nvSpPr>
        <p:spPr>
          <a:xfrm>
            <a:off x="1311942" y="3277749"/>
            <a:ext cx="7131018" cy="954107"/>
          </a:xfrm>
          <a:prstGeom prst="rect">
            <a:avLst/>
          </a:prstGeom>
          <a:noFill/>
        </p:spPr>
        <p:txBody>
          <a:bodyPr wrap="square" rtlCol="0">
            <a:spAutoFit/>
          </a:bodyPr>
          <a:lstStyle/>
          <a:p>
            <a:r>
              <a:rPr lang="en-US" sz="2800" dirty="0"/>
              <a:t>Content: </a:t>
            </a:r>
            <a:r>
              <a:rPr lang="en-US" sz="2800" i="1" dirty="0"/>
              <a:t>Safety</a:t>
            </a:r>
            <a:r>
              <a:rPr lang="en-US" sz="2800" dirty="0"/>
              <a:t> properties of events visible on the wire.</a:t>
            </a:r>
          </a:p>
        </p:txBody>
      </p:sp>
      <p:sp>
        <p:nvSpPr>
          <p:cNvPr id="7" name="TextBox 6">
            <a:extLst>
              <a:ext uri="{FF2B5EF4-FFF2-40B4-BE49-F238E27FC236}">
                <a16:creationId xmlns:a16="http://schemas.microsoft.com/office/drawing/2014/main" id="{E4D690F3-A743-4035-8001-371D21256B6F}"/>
              </a:ext>
            </a:extLst>
          </p:cNvPr>
          <p:cNvSpPr txBox="1"/>
          <p:nvPr/>
        </p:nvSpPr>
        <p:spPr>
          <a:xfrm>
            <a:off x="1311942" y="4594109"/>
            <a:ext cx="7131018" cy="954107"/>
          </a:xfrm>
          <a:prstGeom prst="rect">
            <a:avLst/>
          </a:prstGeom>
          <a:noFill/>
        </p:spPr>
        <p:txBody>
          <a:bodyPr wrap="square" rtlCol="0">
            <a:spAutoFit/>
          </a:bodyPr>
          <a:lstStyle/>
          <a:p>
            <a:r>
              <a:rPr lang="en-US" sz="2800" dirty="0"/>
              <a:t>Process: Capture properties from testing actual implementation.</a:t>
            </a:r>
          </a:p>
        </p:txBody>
      </p:sp>
      <p:sp>
        <p:nvSpPr>
          <p:cNvPr id="8" name="TextBox 7">
            <a:extLst>
              <a:ext uri="{FF2B5EF4-FFF2-40B4-BE49-F238E27FC236}">
                <a16:creationId xmlns:a16="http://schemas.microsoft.com/office/drawing/2014/main" id="{9ED0C353-911A-47D9-B022-6A87ED80C879}"/>
              </a:ext>
            </a:extLst>
          </p:cNvPr>
          <p:cNvSpPr txBox="1"/>
          <p:nvPr/>
        </p:nvSpPr>
        <p:spPr>
          <a:xfrm>
            <a:off x="2348998" y="5966864"/>
            <a:ext cx="6795002" cy="461665"/>
          </a:xfrm>
          <a:prstGeom prst="rect">
            <a:avLst/>
          </a:prstGeom>
          <a:noFill/>
        </p:spPr>
        <p:txBody>
          <a:bodyPr wrap="none" rtlCol="0">
            <a:spAutoFit/>
          </a:bodyPr>
          <a:lstStyle/>
          <a:p>
            <a:r>
              <a:rPr lang="en-US" sz="2400" dirty="0">
                <a:solidFill>
                  <a:srgbClr val="0070C0"/>
                </a:solidFill>
              </a:rPr>
              <a:t>Formalize knowledge implicit in the implementations</a:t>
            </a:r>
          </a:p>
        </p:txBody>
      </p:sp>
    </p:spTree>
    <p:extLst>
      <p:ext uri="{BB962C8B-B14F-4D97-AF65-F5344CB8AC3E}">
        <p14:creationId xmlns:p14="http://schemas.microsoft.com/office/powerpoint/2010/main" val="19119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Compositional specifications</a:t>
            </a:r>
          </a:p>
        </p:txBody>
      </p:sp>
      <p:sp>
        <p:nvSpPr>
          <p:cNvPr id="5" name="TextBox 4">
            <a:extLst>
              <a:ext uri="{FF2B5EF4-FFF2-40B4-BE49-F238E27FC236}">
                <a16:creationId xmlns:a16="http://schemas.microsoft.com/office/drawing/2014/main" id="{7DC1B05C-4741-4B56-AE80-EDCCBF331B2B}"/>
              </a:ext>
            </a:extLst>
          </p:cNvPr>
          <p:cNvSpPr txBox="1"/>
          <p:nvPr/>
        </p:nvSpPr>
        <p:spPr>
          <a:xfrm>
            <a:off x="1082040" y="1687944"/>
            <a:ext cx="6979920" cy="923330"/>
          </a:xfrm>
          <a:prstGeom prst="rect">
            <a:avLst/>
          </a:prstGeom>
          <a:noFill/>
        </p:spPr>
        <p:txBody>
          <a:bodyPr wrap="square" rtlCol="0">
            <a:spAutoFit/>
          </a:bodyPr>
          <a:lstStyle/>
          <a:p>
            <a:r>
              <a:rPr lang="en-US" dirty="0"/>
              <a:t>"That a program meets its specification should be verified on the basis of specifications of its constituent components only, without additional knowledge of the interior construction of those components."</a:t>
            </a:r>
          </a:p>
        </p:txBody>
      </p:sp>
      <p:sp>
        <p:nvSpPr>
          <p:cNvPr id="6" name="TextBox 5">
            <a:extLst>
              <a:ext uri="{FF2B5EF4-FFF2-40B4-BE49-F238E27FC236}">
                <a16:creationId xmlns:a16="http://schemas.microsoft.com/office/drawing/2014/main" id="{80D613B5-932C-45F1-981B-93089236088B}"/>
              </a:ext>
            </a:extLst>
          </p:cNvPr>
          <p:cNvSpPr txBox="1"/>
          <p:nvPr/>
        </p:nvSpPr>
        <p:spPr>
          <a:xfrm>
            <a:off x="5989320" y="2872740"/>
            <a:ext cx="1708416" cy="369332"/>
          </a:xfrm>
          <a:prstGeom prst="rect">
            <a:avLst/>
          </a:prstGeom>
          <a:noFill/>
        </p:spPr>
        <p:txBody>
          <a:bodyPr wrap="none" rtlCol="0">
            <a:spAutoFit/>
          </a:bodyPr>
          <a:lstStyle/>
          <a:p>
            <a:r>
              <a:rPr lang="en-US" dirty="0"/>
              <a:t>De </a:t>
            </a:r>
            <a:r>
              <a:rPr lang="en-US" dirty="0" err="1"/>
              <a:t>Roever</a:t>
            </a:r>
            <a:r>
              <a:rPr lang="en-US" dirty="0"/>
              <a:t>, 1998</a:t>
            </a:r>
          </a:p>
        </p:txBody>
      </p:sp>
      <p:sp>
        <p:nvSpPr>
          <p:cNvPr id="7" name="TextBox 6">
            <a:extLst>
              <a:ext uri="{FF2B5EF4-FFF2-40B4-BE49-F238E27FC236}">
                <a16:creationId xmlns:a16="http://schemas.microsoft.com/office/drawing/2014/main" id="{7E62C72C-3C95-4B88-AF98-DD4392966B6F}"/>
              </a:ext>
            </a:extLst>
          </p:cNvPr>
          <p:cNvSpPr txBox="1"/>
          <p:nvPr/>
        </p:nvSpPr>
        <p:spPr>
          <a:xfrm>
            <a:off x="1082040" y="3615929"/>
            <a:ext cx="7131018" cy="523220"/>
          </a:xfrm>
          <a:prstGeom prst="rect">
            <a:avLst/>
          </a:prstGeom>
          <a:noFill/>
        </p:spPr>
        <p:txBody>
          <a:bodyPr wrap="square" rtlCol="0">
            <a:spAutoFit/>
          </a:bodyPr>
          <a:lstStyle/>
          <a:p>
            <a:r>
              <a:rPr lang="en-US" sz="2800" dirty="0"/>
              <a:t>Specification function dictates compositionality:</a:t>
            </a:r>
          </a:p>
        </p:txBody>
      </p:sp>
      <p:sp>
        <p:nvSpPr>
          <p:cNvPr id="8" name="TextBox 7">
            <a:extLst>
              <a:ext uri="{FF2B5EF4-FFF2-40B4-BE49-F238E27FC236}">
                <a16:creationId xmlns:a16="http://schemas.microsoft.com/office/drawing/2014/main" id="{01F0A8E7-BA6B-48E5-8F5B-02515E577C56}"/>
              </a:ext>
            </a:extLst>
          </p:cNvPr>
          <p:cNvSpPr txBox="1"/>
          <p:nvPr/>
        </p:nvSpPr>
        <p:spPr>
          <a:xfrm>
            <a:off x="2016315" y="4488332"/>
            <a:ext cx="6194901" cy="1200329"/>
          </a:xfrm>
          <a:prstGeom prst="rect">
            <a:avLst/>
          </a:prstGeom>
          <a:noFill/>
        </p:spPr>
        <p:txBody>
          <a:bodyPr wrap="none" rtlCol="0">
            <a:spAutoFit/>
          </a:bodyPr>
          <a:lstStyle/>
          <a:p>
            <a:pPr marL="342900" indent="-342900">
              <a:buAutoNum type="arabicParenR"/>
            </a:pPr>
            <a:r>
              <a:rPr lang="en-US" sz="2400" dirty="0">
                <a:solidFill>
                  <a:srgbClr val="0070C0"/>
                </a:solidFill>
              </a:rPr>
              <a:t>Tester can only see external behavior</a:t>
            </a:r>
          </a:p>
          <a:p>
            <a:pPr marL="342900" indent="-342900">
              <a:buAutoNum type="arabicParenR"/>
            </a:pPr>
            <a:r>
              <a:rPr lang="en-US" sz="2400" dirty="0">
                <a:solidFill>
                  <a:srgbClr val="0070C0"/>
                </a:solidFill>
              </a:rPr>
              <a:t>Whole system testing is not adversarial</a:t>
            </a:r>
          </a:p>
          <a:p>
            <a:pPr marL="342900" indent="-342900">
              <a:buAutoNum type="arabicParenR"/>
            </a:pPr>
            <a:r>
              <a:rPr lang="en-US" sz="2400" dirty="0">
                <a:solidFill>
                  <a:srgbClr val="0070C0"/>
                </a:solidFill>
              </a:rPr>
              <a:t>Needed to capture specifications (more later)</a:t>
            </a:r>
          </a:p>
        </p:txBody>
      </p:sp>
    </p:spTree>
    <p:extLst>
      <p:ext uri="{BB962C8B-B14F-4D97-AF65-F5344CB8AC3E}">
        <p14:creationId xmlns:p14="http://schemas.microsoft.com/office/powerpoint/2010/main" val="150736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Compositional testing</a:t>
            </a:r>
          </a:p>
        </p:txBody>
      </p:sp>
      <p:grpSp>
        <p:nvGrpSpPr>
          <p:cNvPr id="38" name="Group 37">
            <a:extLst>
              <a:ext uri="{FF2B5EF4-FFF2-40B4-BE49-F238E27FC236}">
                <a16:creationId xmlns:a16="http://schemas.microsoft.com/office/drawing/2014/main" id="{5C464572-1FBB-4A57-A07A-34A3E022EBCB}"/>
              </a:ext>
            </a:extLst>
          </p:cNvPr>
          <p:cNvGrpSpPr/>
          <p:nvPr/>
        </p:nvGrpSpPr>
        <p:grpSpPr>
          <a:xfrm>
            <a:off x="4308143" y="1967571"/>
            <a:ext cx="4579780" cy="933953"/>
            <a:chOff x="4308143" y="1967571"/>
            <a:chExt cx="4579780" cy="933953"/>
          </a:xfrm>
        </p:grpSpPr>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6D303728-8768-4904-8CA1-6168079ACC34}"/>
                    </a:ext>
                  </a:extLst>
                </p:cNvPr>
                <p:cNvSpPr txBox="1"/>
                <p:nvPr/>
              </p:nvSpPr>
              <p:spPr>
                <a:xfrm>
                  <a:off x="4308143" y="1967571"/>
                  <a:ext cx="470193" cy="46166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𝜙</m:t>
                        </m:r>
                      </m:oMath>
                    </m:oMathPara>
                  </a14:m>
                  <a:endParaRPr lang="en-US" sz="2400" dirty="0"/>
                </a:p>
              </p:txBody>
            </p:sp>
          </mc:Choice>
          <mc:Fallback>
            <p:sp>
              <p:nvSpPr>
                <p:cNvPr id="15" name="TextBox 14">
                  <a:extLst>
                    <a:ext uri="{FF2B5EF4-FFF2-40B4-BE49-F238E27FC236}">
                      <a16:creationId xmlns:a16="http://schemas.microsoft.com/office/drawing/2014/main" id="{6D303728-8768-4904-8CA1-6168079ACC34}"/>
                    </a:ext>
                  </a:extLst>
                </p:cNvPr>
                <p:cNvSpPr txBox="1">
                  <a:spLocks noRot="1" noChangeAspect="1" noMove="1" noResize="1" noEditPoints="1" noAdjustHandles="1" noChangeArrowheads="1" noChangeShapeType="1" noTextEdit="1"/>
                </p:cNvSpPr>
                <p:nvPr/>
              </p:nvSpPr>
              <p:spPr>
                <a:xfrm>
                  <a:off x="4308143" y="1967571"/>
                  <a:ext cx="470193" cy="461665"/>
                </a:xfrm>
                <a:prstGeom prst="rect">
                  <a:avLst/>
                </a:prstGeom>
                <a:blipFill>
                  <a:blip r:embed="rId2"/>
                  <a:stretch>
                    <a:fillRect l="-2597" r="-1299" b="-17333"/>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22641B40-680A-4C6B-9F54-D0B822D522C0}"/>
                </a:ext>
              </a:extLst>
            </p:cNvPr>
            <p:cNvSpPr txBox="1"/>
            <p:nvPr/>
          </p:nvSpPr>
          <p:spPr>
            <a:xfrm>
              <a:off x="4308143" y="2501414"/>
              <a:ext cx="4579780" cy="400110"/>
            </a:xfrm>
            <a:prstGeom prst="rect">
              <a:avLst/>
            </a:prstGeom>
            <a:noFill/>
          </p:spPr>
          <p:txBody>
            <a:bodyPr wrap="none" rtlCol="0">
              <a:spAutoFit/>
            </a:bodyPr>
            <a:lstStyle/>
            <a:p>
              <a:r>
                <a:rPr lang="en-US" sz="2000" dirty="0">
                  <a:solidFill>
                    <a:srgbClr val="C00000"/>
                  </a:solidFill>
                </a:rPr>
                <a:t>Specification: legal messages given history</a:t>
              </a:r>
            </a:p>
          </p:txBody>
        </p:sp>
      </p:grpSp>
      <p:sp>
        <p:nvSpPr>
          <p:cNvPr id="21" name="Oval 20">
            <a:extLst>
              <a:ext uri="{FF2B5EF4-FFF2-40B4-BE49-F238E27FC236}">
                <a16:creationId xmlns:a16="http://schemas.microsoft.com/office/drawing/2014/main" id="{2D2FA20D-61B7-48E2-A32D-68D319E7EECD}"/>
              </a:ext>
            </a:extLst>
          </p:cNvPr>
          <p:cNvSpPr/>
          <p:nvPr/>
        </p:nvSpPr>
        <p:spPr>
          <a:xfrm>
            <a:off x="1098403" y="1767517"/>
            <a:ext cx="2934823" cy="7520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Network</a:t>
            </a:r>
          </a:p>
        </p:txBody>
      </p:sp>
      <p:grpSp>
        <p:nvGrpSpPr>
          <p:cNvPr id="34" name="Group 33">
            <a:extLst>
              <a:ext uri="{FF2B5EF4-FFF2-40B4-BE49-F238E27FC236}">
                <a16:creationId xmlns:a16="http://schemas.microsoft.com/office/drawing/2014/main" id="{B55F6D8C-FF16-472B-8FF5-373A696824C2}"/>
              </a:ext>
            </a:extLst>
          </p:cNvPr>
          <p:cNvGrpSpPr/>
          <p:nvPr/>
        </p:nvGrpSpPr>
        <p:grpSpPr>
          <a:xfrm>
            <a:off x="1234500" y="2400298"/>
            <a:ext cx="2662629" cy="1522162"/>
            <a:chOff x="1234500" y="2400298"/>
            <a:chExt cx="2662629" cy="1522162"/>
          </a:xfrm>
        </p:grpSpPr>
        <p:sp>
          <p:nvSpPr>
            <p:cNvPr id="3" name="Rectangle 2">
              <a:extLst>
                <a:ext uri="{FF2B5EF4-FFF2-40B4-BE49-F238E27FC236}">
                  <a16:creationId xmlns:a16="http://schemas.microsoft.com/office/drawing/2014/main" id="{EA662036-EFCA-411F-8C86-718D57E98B84}"/>
                </a:ext>
              </a:extLst>
            </p:cNvPr>
            <p:cNvSpPr/>
            <p:nvPr/>
          </p:nvSpPr>
          <p:spPr>
            <a:xfrm>
              <a:off x="1234500" y="3084260"/>
              <a:ext cx="891540" cy="838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client</a:t>
              </a:r>
            </a:p>
          </p:txBody>
        </p:sp>
        <p:sp>
          <p:nvSpPr>
            <p:cNvPr id="10" name="Rectangle 9">
              <a:extLst>
                <a:ext uri="{FF2B5EF4-FFF2-40B4-BE49-F238E27FC236}">
                  <a16:creationId xmlns:a16="http://schemas.microsoft.com/office/drawing/2014/main" id="{E657E54B-665F-436A-A906-BC87A20F15A1}"/>
                </a:ext>
              </a:extLst>
            </p:cNvPr>
            <p:cNvSpPr/>
            <p:nvPr/>
          </p:nvSpPr>
          <p:spPr>
            <a:xfrm>
              <a:off x="3005589" y="3084260"/>
              <a:ext cx="891540" cy="838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p>
          </p:txBody>
        </p:sp>
        <p:cxnSp>
          <p:nvCxnSpPr>
            <p:cNvPr id="27" name="Straight Arrow Connector 26">
              <a:extLst>
                <a:ext uri="{FF2B5EF4-FFF2-40B4-BE49-F238E27FC236}">
                  <a16:creationId xmlns:a16="http://schemas.microsoft.com/office/drawing/2014/main" id="{C28C7FAA-486B-40F0-9BEF-B8BC7E280824}"/>
                </a:ext>
              </a:extLst>
            </p:cNvPr>
            <p:cNvCxnSpPr>
              <a:cxnSpLocks/>
            </p:cNvCxnSpPr>
            <p:nvPr/>
          </p:nvCxnSpPr>
          <p:spPr>
            <a:xfrm flipV="1">
              <a:off x="1501140" y="2400299"/>
              <a:ext cx="0" cy="68396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22F56D48-BDA3-4264-B814-2D25DA4A6D28}"/>
                </a:ext>
              </a:extLst>
            </p:cNvPr>
            <p:cNvCxnSpPr/>
            <p:nvPr/>
          </p:nvCxnSpPr>
          <p:spPr>
            <a:xfrm>
              <a:off x="1905000" y="2501415"/>
              <a:ext cx="0" cy="58284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26F9C0D-D96F-467E-90C1-E0949F818FA7}"/>
                </a:ext>
              </a:extLst>
            </p:cNvPr>
            <p:cNvCxnSpPr>
              <a:cxnSpLocks/>
            </p:cNvCxnSpPr>
            <p:nvPr/>
          </p:nvCxnSpPr>
          <p:spPr>
            <a:xfrm flipV="1">
              <a:off x="3663210" y="2400298"/>
              <a:ext cx="0" cy="68396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84466D5-F4D7-47FD-99D6-9823BA1DBCE4}"/>
                </a:ext>
              </a:extLst>
            </p:cNvPr>
            <p:cNvCxnSpPr/>
            <p:nvPr/>
          </p:nvCxnSpPr>
          <p:spPr>
            <a:xfrm>
              <a:off x="3202912" y="2501414"/>
              <a:ext cx="0" cy="58284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grpSp>
      <p:sp>
        <p:nvSpPr>
          <p:cNvPr id="35" name="TextBox 34">
            <a:extLst>
              <a:ext uri="{FF2B5EF4-FFF2-40B4-BE49-F238E27FC236}">
                <a16:creationId xmlns:a16="http://schemas.microsoft.com/office/drawing/2014/main" id="{58310FF7-E7FE-47E4-8699-E663456EB098}"/>
              </a:ext>
            </a:extLst>
          </p:cNvPr>
          <p:cNvSpPr txBox="1"/>
          <p:nvPr/>
        </p:nvSpPr>
        <p:spPr>
          <a:xfrm>
            <a:off x="479726" y="4228710"/>
            <a:ext cx="4092274" cy="400110"/>
          </a:xfrm>
          <a:prstGeom prst="rect">
            <a:avLst/>
          </a:prstGeom>
          <a:noFill/>
        </p:spPr>
        <p:txBody>
          <a:bodyPr wrap="none" rtlCol="0">
            <a:spAutoFit/>
          </a:bodyPr>
          <a:lstStyle/>
          <a:p>
            <a:r>
              <a:rPr lang="en-US" sz="2000" dirty="0"/>
              <a:t>Local assume/guarantee specification</a:t>
            </a:r>
          </a:p>
        </p:txBody>
      </p:sp>
      <mc:AlternateContent xmlns:mc="http://schemas.openxmlformats.org/markup-compatibility/2006">
        <mc:Choice xmlns:a14="http://schemas.microsoft.com/office/drawing/2010/main" Requires="a14">
          <p:sp>
            <p:nvSpPr>
              <p:cNvPr id="36" name="TextBox 35">
                <a:extLst>
                  <a:ext uri="{FF2B5EF4-FFF2-40B4-BE49-F238E27FC236}">
                    <a16:creationId xmlns:a16="http://schemas.microsoft.com/office/drawing/2014/main" id="{E020DFE1-B974-47F2-BE3D-939CBB3812B5}"/>
                  </a:ext>
                </a:extLst>
              </p:cNvPr>
              <p:cNvSpPr txBox="1"/>
              <p:nvPr/>
            </p:nvSpPr>
            <p:spPr>
              <a:xfrm>
                <a:off x="805817" y="4794734"/>
                <a:ext cx="3514680" cy="369332"/>
              </a:xfrm>
              <a:prstGeom prst="rect">
                <a:avLst/>
              </a:prstGeom>
              <a:noFill/>
            </p:spPr>
            <p:txBody>
              <a:bodyPr wrap="none" rtlCol="0">
                <a:spAutoFit/>
              </a:bodyPr>
              <a:lstStyle/>
              <a:p>
                <a:r>
                  <a:rPr lang="en-US" dirty="0">
                    <a:solidFill>
                      <a:schemeClr val="accent6">
                        <a:lumMod val="75000"/>
                      </a:schemeClr>
                    </a:solidFill>
                  </a:rPr>
                  <a:t>Assume: all past messages satisfy </a:t>
                </a:r>
                <a14:m>
                  <m:oMath xmlns:m="http://schemas.openxmlformats.org/officeDocument/2006/math">
                    <m:r>
                      <a:rPr lang="en-US" b="0" i="1" smtClean="0">
                        <a:solidFill>
                          <a:schemeClr val="accent6">
                            <a:lumMod val="75000"/>
                          </a:schemeClr>
                        </a:solidFill>
                        <a:latin typeface="Cambria Math" panose="02040503050406030204" pitchFamily="18" charset="0"/>
                      </a:rPr>
                      <m:t>𝜙</m:t>
                    </m:r>
                  </m:oMath>
                </a14:m>
                <a:endParaRPr lang="en-US" dirty="0">
                  <a:solidFill>
                    <a:schemeClr val="accent6">
                      <a:lumMod val="75000"/>
                    </a:schemeClr>
                  </a:solidFill>
                </a:endParaRPr>
              </a:p>
            </p:txBody>
          </p:sp>
        </mc:Choice>
        <mc:Fallback>
          <p:sp>
            <p:nvSpPr>
              <p:cNvPr id="36" name="TextBox 35">
                <a:extLst>
                  <a:ext uri="{FF2B5EF4-FFF2-40B4-BE49-F238E27FC236}">
                    <a16:creationId xmlns:a16="http://schemas.microsoft.com/office/drawing/2014/main" id="{E020DFE1-B974-47F2-BE3D-939CBB3812B5}"/>
                  </a:ext>
                </a:extLst>
              </p:cNvPr>
              <p:cNvSpPr txBox="1">
                <a:spLocks noRot="1" noChangeAspect="1" noMove="1" noResize="1" noEditPoints="1" noAdjustHandles="1" noChangeArrowheads="1" noChangeShapeType="1" noTextEdit="1"/>
              </p:cNvSpPr>
              <p:nvPr/>
            </p:nvSpPr>
            <p:spPr>
              <a:xfrm>
                <a:off x="805817" y="4794734"/>
                <a:ext cx="3514680" cy="369332"/>
              </a:xfrm>
              <a:prstGeom prst="rect">
                <a:avLst/>
              </a:prstGeom>
              <a:blipFill>
                <a:blip r:embed="rId3"/>
                <a:stretch>
                  <a:fillRect l="-1386" t="-10000" b="-2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7" name="TextBox 36">
                <a:extLst>
                  <a:ext uri="{FF2B5EF4-FFF2-40B4-BE49-F238E27FC236}">
                    <a16:creationId xmlns:a16="http://schemas.microsoft.com/office/drawing/2014/main" id="{73BFC565-2294-4D02-BC53-1393F916F260}"/>
                  </a:ext>
                </a:extLst>
              </p:cNvPr>
              <p:cNvSpPr txBox="1"/>
              <p:nvPr/>
            </p:nvSpPr>
            <p:spPr>
              <a:xfrm>
                <a:off x="793463" y="5329980"/>
                <a:ext cx="4633384" cy="369332"/>
              </a:xfrm>
              <a:prstGeom prst="rect">
                <a:avLst/>
              </a:prstGeom>
              <a:noFill/>
            </p:spPr>
            <p:txBody>
              <a:bodyPr wrap="none" rtlCol="0">
                <a:spAutoFit/>
              </a:bodyPr>
              <a:lstStyle/>
              <a:p>
                <a:r>
                  <a:rPr lang="en-US" dirty="0">
                    <a:solidFill>
                      <a:srgbClr val="C00000"/>
                    </a:solidFill>
                  </a:rPr>
                  <a:t>Guarantee: c</a:t>
                </a:r>
                <a14:m>
                  <m:oMath xmlns:m="http://schemas.openxmlformats.org/officeDocument/2006/math">
                    <m:r>
                      <m:rPr>
                        <m:sty m:val="p"/>
                      </m:rPr>
                      <a:rPr lang="en-US" b="0" i="0" smtClean="0">
                        <a:solidFill>
                          <a:srgbClr val="C00000"/>
                        </a:solidFill>
                        <a:latin typeface="Cambria Math" panose="02040503050406030204" pitchFamily="18" charset="0"/>
                      </a:rPr>
                      <m:t>urrently</m:t>
                    </m:r>
                    <m:r>
                      <a:rPr lang="en-US" b="0" i="0" smtClean="0">
                        <a:solidFill>
                          <a:srgbClr val="C00000"/>
                        </a:solidFill>
                        <a:latin typeface="Cambria Math" panose="02040503050406030204" pitchFamily="18" charset="0"/>
                      </a:rPr>
                      <m:t> </m:t>
                    </m:r>
                    <m:r>
                      <m:rPr>
                        <m:sty m:val="p"/>
                      </m:rPr>
                      <a:rPr lang="en-US" b="0" i="0" smtClean="0">
                        <a:solidFill>
                          <a:srgbClr val="C00000"/>
                        </a:solidFill>
                        <a:latin typeface="Cambria Math" panose="02040503050406030204" pitchFamily="18" charset="0"/>
                      </a:rPr>
                      <m:t>sent</m:t>
                    </m:r>
                    <m:r>
                      <a:rPr lang="en-US" b="0" i="0" smtClean="0">
                        <a:solidFill>
                          <a:srgbClr val="C00000"/>
                        </a:solidFill>
                        <a:latin typeface="Cambria Math" panose="02040503050406030204" pitchFamily="18" charset="0"/>
                      </a:rPr>
                      <m:t> </m:t>
                    </m:r>
                    <m:r>
                      <m:rPr>
                        <m:sty m:val="p"/>
                      </m:rPr>
                      <a:rPr lang="en-US" b="0" i="0" smtClean="0">
                        <a:solidFill>
                          <a:srgbClr val="C00000"/>
                        </a:solidFill>
                        <a:latin typeface="Cambria Math" panose="02040503050406030204" pitchFamily="18" charset="0"/>
                      </a:rPr>
                      <m:t>message</m:t>
                    </m:r>
                    <m:r>
                      <a:rPr lang="en-US" b="0" i="0" smtClean="0">
                        <a:solidFill>
                          <a:srgbClr val="C00000"/>
                        </a:solidFill>
                        <a:latin typeface="Cambria Math" panose="02040503050406030204" pitchFamily="18" charset="0"/>
                      </a:rPr>
                      <m:t> </m:t>
                    </m:r>
                    <m:r>
                      <m:rPr>
                        <m:sty m:val="p"/>
                      </m:rPr>
                      <a:rPr lang="en-US" b="0" i="0" smtClean="0">
                        <a:solidFill>
                          <a:srgbClr val="C00000"/>
                        </a:solidFill>
                        <a:latin typeface="Cambria Math" panose="02040503050406030204" pitchFamily="18" charset="0"/>
                      </a:rPr>
                      <m:t>satisfies</m:t>
                    </m:r>
                    <m:r>
                      <a:rPr lang="en-US" b="0" i="0" smtClean="0">
                        <a:solidFill>
                          <a:srgbClr val="C00000"/>
                        </a:solidFill>
                        <a:latin typeface="Cambria Math" panose="02040503050406030204" pitchFamily="18" charset="0"/>
                      </a:rPr>
                      <m:t> </m:t>
                    </m:r>
                    <m:r>
                      <a:rPr lang="en-US" b="0" i="1" smtClean="0">
                        <a:solidFill>
                          <a:srgbClr val="C00000"/>
                        </a:solidFill>
                        <a:latin typeface="Cambria Math" panose="02040503050406030204" pitchFamily="18" charset="0"/>
                      </a:rPr>
                      <m:t>𝜙</m:t>
                    </m:r>
                  </m:oMath>
                </a14:m>
                <a:endParaRPr lang="en-US" dirty="0">
                  <a:solidFill>
                    <a:srgbClr val="C00000"/>
                  </a:solidFill>
                </a:endParaRPr>
              </a:p>
            </p:txBody>
          </p:sp>
        </mc:Choice>
        <mc:Fallback>
          <p:sp>
            <p:nvSpPr>
              <p:cNvPr id="37" name="TextBox 36">
                <a:extLst>
                  <a:ext uri="{FF2B5EF4-FFF2-40B4-BE49-F238E27FC236}">
                    <a16:creationId xmlns:a16="http://schemas.microsoft.com/office/drawing/2014/main" id="{73BFC565-2294-4D02-BC53-1393F916F260}"/>
                  </a:ext>
                </a:extLst>
              </p:cNvPr>
              <p:cNvSpPr txBox="1">
                <a:spLocks noRot="1" noChangeAspect="1" noMove="1" noResize="1" noEditPoints="1" noAdjustHandles="1" noChangeArrowheads="1" noChangeShapeType="1" noTextEdit="1"/>
              </p:cNvSpPr>
              <p:nvPr/>
            </p:nvSpPr>
            <p:spPr>
              <a:xfrm>
                <a:off x="793463" y="5329980"/>
                <a:ext cx="4633384" cy="369332"/>
              </a:xfrm>
              <a:prstGeom prst="rect">
                <a:avLst/>
              </a:prstGeom>
              <a:blipFill>
                <a:blip r:embed="rId4"/>
                <a:stretch>
                  <a:fillRect l="-1053" t="-8197" b="-24590"/>
                </a:stretch>
              </a:blipFill>
            </p:spPr>
            <p:txBody>
              <a:bodyPr/>
              <a:lstStyle/>
              <a:p>
                <a:r>
                  <a:rPr lang="en-US">
                    <a:noFill/>
                  </a:rPr>
                  <a:t> </a:t>
                </a:r>
              </a:p>
            </p:txBody>
          </p:sp>
        </mc:Fallback>
      </mc:AlternateContent>
    </p:spTree>
    <p:extLst>
      <p:ext uri="{BB962C8B-B14F-4D97-AF65-F5344CB8AC3E}">
        <p14:creationId xmlns:p14="http://schemas.microsoft.com/office/powerpoint/2010/main" val="344999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5" grpId="0"/>
      <p:bldP spid="36" grpId="0"/>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70351"/>
            <a:ext cx="7743823" cy="646331"/>
          </a:xfrm>
          <a:prstGeom prst="rect">
            <a:avLst/>
          </a:prstGeom>
          <a:noFill/>
        </p:spPr>
        <p:txBody>
          <a:bodyPr wrap="square" rtlCol="0">
            <a:spAutoFit/>
          </a:bodyPr>
          <a:lstStyle/>
          <a:p>
            <a:r>
              <a:rPr lang="en-US" sz="3600" dirty="0">
                <a:solidFill>
                  <a:schemeClr val="accent5">
                    <a:lumMod val="75000"/>
                  </a:schemeClr>
                </a:solidFill>
              </a:rPr>
              <a:t>Isolating a process with A/G</a:t>
            </a:r>
          </a:p>
        </p:txBody>
      </p:sp>
      <p:sp>
        <p:nvSpPr>
          <p:cNvPr id="21" name="Oval 20">
            <a:extLst>
              <a:ext uri="{FF2B5EF4-FFF2-40B4-BE49-F238E27FC236}">
                <a16:creationId xmlns:a16="http://schemas.microsoft.com/office/drawing/2014/main" id="{2D2FA20D-61B7-48E2-A32D-68D319E7EECD}"/>
              </a:ext>
            </a:extLst>
          </p:cNvPr>
          <p:cNvSpPr/>
          <p:nvPr/>
        </p:nvSpPr>
        <p:spPr>
          <a:xfrm>
            <a:off x="1098403" y="1767517"/>
            <a:ext cx="2934823" cy="75204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Network</a:t>
            </a:r>
          </a:p>
        </p:txBody>
      </p:sp>
      <p:sp>
        <p:nvSpPr>
          <p:cNvPr id="10" name="Rectangle 9">
            <a:extLst>
              <a:ext uri="{FF2B5EF4-FFF2-40B4-BE49-F238E27FC236}">
                <a16:creationId xmlns:a16="http://schemas.microsoft.com/office/drawing/2014/main" id="{E657E54B-665F-436A-A906-BC87A20F15A1}"/>
              </a:ext>
            </a:extLst>
          </p:cNvPr>
          <p:cNvSpPr/>
          <p:nvPr/>
        </p:nvSpPr>
        <p:spPr>
          <a:xfrm>
            <a:off x="2218615" y="3220724"/>
            <a:ext cx="891540" cy="838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p>
        </p:txBody>
      </p:sp>
      <p:cxnSp>
        <p:nvCxnSpPr>
          <p:cNvPr id="32" name="Straight Arrow Connector 31">
            <a:extLst>
              <a:ext uri="{FF2B5EF4-FFF2-40B4-BE49-F238E27FC236}">
                <a16:creationId xmlns:a16="http://schemas.microsoft.com/office/drawing/2014/main" id="{526F9C0D-D96F-467E-90C1-E0949F818FA7}"/>
              </a:ext>
            </a:extLst>
          </p:cNvPr>
          <p:cNvCxnSpPr>
            <a:cxnSpLocks/>
          </p:cNvCxnSpPr>
          <p:nvPr/>
        </p:nvCxnSpPr>
        <p:spPr>
          <a:xfrm flipV="1">
            <a:off x="2899536" y="2519088"/>
            <a:ext cx="0" cy="68396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84466D5-F4D7-47FD-99D6-9823BA1DBCE4}"/>
              </a:ext>
            </a:extLst>
          </p:cNvPr>
          <p:cNvCxnSpPr>
            <a:cxnSpLocks/>
          </p:cNvCxnSpPr>
          <p:nvPr/>
        </p:nvCxnSpPr>
        <p:spPr>
          <a:xfrm>
            <a:off x="2429189" y="2501414"/>
            <a:ext cx="0" cy="71931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58310FF7-E7FE-47E4-8699-E663456EB098}"/>
              </a:ext>
            </a:extLst>
          </p:cNvPr>
          <p:cNvSpPr txBox="1"/>
          <p:nvPr/>
        </p:nvSpPr>
        <p:spPr>
          <a:xfrm>
            <a:off x="479726" y="4228710"/>
            <a:ext cx="4092274" cy="400110"/>
          </a:xfrm>
          <a:prstGeom prst="rect">
            <a:avLst/>
          </a:prstGeom>
          <a:noFill/>
        </p:spPr>
        <p:txBody>
          <a:bodyPr wrap="none" rtlCol="0">
            <a:spAutoFit/>
          </a:bodyPr>
          <a:lstStyle/>
          <a:p>
            <a:r>
              <a:rPr lang="en-US" sz="2000" dirty="0"/>
              <a:t>Local assume/guarantee specification</a:t>
            </a:r>
          </a:p>
        </p:txBody>
      </p:sp>
      <mc:AlternateContent xmlns:mc="http://schemas.openxmlformats.org/markup-compatibility/2006">
        <mc:Choice xmlns:a14="http://schemas.microsoft.com/office/drawing/2010/main" Requires="a14">
          <p:sp>
            <p:nvSpPr>
              <p:cNvPr id="36" name="TextBox 35">
                <a:extLst>
                  <a:ext uri="{FF2B5EF4-FFF2-40B4-BE49-F238E27FC236}">
                    <a16:creationId xmlns:a16="http://schemas.microsoft.com/office/drawing/2014/main" id="{E020DFE1-B974-47F2-BE3D-939CBB3812B5}"/>
                  </a:ext>
                </a:extLst>
              </p:cNvPr>
              <p:cNvSpPr txBox="1"/>
              <p:nvPr/>
            </p:nvSpPr>
            <p:spPr>
              <a:xfrm>
                <a:off x="805817" y="4794734"/>
                <a:ext cx="4068614" cy="369332"/>
              </a:xfrm>
              <a:prstGeom prst="rect">
                <a:avLst/>
              </a:prstGeom>
              <a:noFill/>
            </p:spPr>
            <p:txBody>
              <a:bodyPr wrap="none" rtlCol="0">
                <a:spAutoFit/>
              </a:bodyPr>
              <a:lstStyle/>
              <a:p>
                <a:r>
                  <a:rPr lang="en-US" i="1" dirty="0">
                    <a:solidFill>
                      <a:schemeClr val="accent6">
                        <a:lumMod val="75000"/>
                      </a:schemeClr>
                    </a:solidFill>
                  </a:rPr>
                  <a:t>Generate</a:t>
                </a:r>
                <a:r>
                  <a:rPr lang="en-US" dirty="0">
                    <a:solidFill>
                      <a:schemeClr val="accent6">
                        <a:lumMod val="75000"/>
                      </a:schemeClr>
                    </a:solidFill>
                  </a:rPr>
                  <a:t> incoming messages satisfying </a:t>
                </a:r>
                <a14:m>
                  <m:oMath xmlns:m="http://schemas.openxmlformats.org/officeDocument/2006/math">
                    <m:r>
                      <a:rPr lang="en-US" b="0" i="1" smtClean="0">
                        <a:solidFill>
                          <a:schemeClr val="accent6">
                            <a:lumMod val="75000"/>
                          </a:schemeClr>
                        </a:solidFill>
                        <a:latin typeface="Cambria Math" panose="02040503050406030204" pitchFamily="18" charset="0"/>
                      </a:rPr>
                      <m:t>𝜙</m:t>
                    </m:r>
                  </m:oMath>
                </a14:m>
                <a:endParaRPr lang="en-US" dirty="0">
                  <a:solidFill>
                    <a:schemeClr val="accent6">
                      <a:lumMod val="75000"/>
                    </a:schemeClr>
                  </a:solidFill>
                </a:endParaRPr>
              </a:p>
            </p:txBody>
          </p:sp>
        </mc:Choice>
        <mc:Fallback>
          <p:sp>
            <p:nvSpPr>
              <p:cNvPr id="36" name="TextBox 35">
                <a:extLst>
                  <a:ext uri="{FF2B5EF4-FFF2-40B4-BE49-F238E27FC236}">
                    <a16:creationId xmlns:a16="http://schemas.microsoft.com/office/drawing/2014/main" id="{E020DFE1-B974-47F2-BE3D-939CBB3812B5}"/>
                  </a:ext>
                </a:extLst>
              </p:cNvPr>
              <p:cNvSpPr txBox="1">
                <a:spLocks noRot="1" noChangeAspect="1" noMove="1" noResize="1" noEditPoints="1" noAdjustHandles="1" noChangeArrowheads="1" noChangeShapeType="1" noTextEdit="1"/>
              </p:cNvSpPr>
              <p:nvPr/>
            </p:nvSpPr>
            <p:spPr>
              <a:xfrm>
                <a:off x="805817" y="4794734"/>
                <a:ext cx="4068614" cy="369332"/>
              </a:xfrm>
              <a:prstGeom prst="rect">
                <a:avLst/>
              </a:prstGeom>
              <a:blipFill>
                <a:blip r:embed="rId2"/>
                <a:stretch>
                  <a:fillRect l="-1198" t="-10000" b="-2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7" name="TextBox 36">
                <a:extLst>
                  <a:ext uri="{FF2B5EF4-FFF2-40B4-BE49-F238E27FC236}">
                    <a16:creationId xmlns:a16="http://schemas.microsoft.com/office/drawing/2014/main" id="{73BFC565-2294-4D02-BC53-1393F916F260}"/>
                  </a:ext>
                </a:extLst>
              </p:cNvPr>
              <p:cNvSpPr txBox="1"/>
              <p:nvPr/>
            </p:nvSpPr>
            <p:spPr>
              <a:xfrm>
                <a:off x="793463" y="5329980"/>
                <a:ext cx="3957750" cy="369332"/>
              </a:xfrm>
              <a:prstGeom prst="rect">
                <a:avLst/>
              </a:prstGeom>
              <a:noFill/>
            </p:spPr>
            <p:txBody>
              <a:bodyPr wrap="none" rtlCol="0">
                <a:spAutoFit/>
              </a:bodyPr>
              <a:lstStyle/>
              <a:p>
                <a:r>
                  <a:rPr lang="en-US" i="1" dirty="0">
                    <a:solidFill>
                      <a:srgbClr val="C00000"/>
                    </a:solidFill>
                  </a:rPr>
                  <a:t>Check</a:t>
                </a:r>
                <a:r>
                  <a:rPr lang="en-US" dirty="0">
                    <a:solidFill>
                      <a:srgbClr val="C00000"/>
                    </a:solidFill>
                  </a:rPr>
                  <a:t> that outgoing </a:t>
                </a:r>
                <a14:m>
                  <m:oMath xmlns:m="http://schemas.openxmlformats.org/officeDocument/2006/math">
                    <m:r>
                      <m:rPr>
                        <m:sty m:val="p"/>
                      </m:rPr>
                      <a:rPr lang="en-US" b="0" i="0" smtClean="0">
                        <a:solidFill>
                          <a:srgbClr val="C00000"/>
                        </a:solidFill>
                        <a:latin typeface="Cambria Math" panose="02040503050406030204" pitchFamily="18" charset="0"/>
                      </a:rPr>
                      <m:t>messages</m:t>
                    </m:r>
                    <m:r>
                      <a:rPr lang="en-US" b="0" i="0" smtClean="0">
                        <a:solidFill>
                          <a:srgbClr val="C00000"/>
                        </a:solidFill>
                        <a:latin typeface="Cambria Math" panose="02040503050406030204" pitchFamily="18" charset="0"/>
                      </a:rPr>
                      <m:t> </m:t>
                    </m:r>
                    <m:r>
                      <m:rPr>
                        <m:sty m:val="p"/>
                      </m:rPr>
                      <a:rPr lang="en-US" b="0" i="0" smtClean="0">
                        <a:solidFill>
                          <a:srgbClr val="C00000"/>
                        </a:solidFill>
                        <a:latin typeface="Cambria Math" panose="02040503050406030204" pitchFamily="18" charset="0"/>
                      </a:rPr>
                      <m:t>satisfy</m:t>
                    </m:r>
                    <m:r>
                      <a:rPr lang="en-US" b="0" i="0" smtClean="0">
                        <a:solidFill>
                          <a:srgbClr val="C00000"/>
                        </a:solidFill>
                        <a:latin typeface="Cambria Math" panose="02040503050406030204" pitchFamily="18" charset="0"/>
                      </a:rPr>
                      <m:t> </m:t>
                    </m:r>
                    <m:r>
                      <a:rPr lang="en-US" b="0" i="1" smtClean="0">
                        <a:solidFill>
                          <a:srgbClr val="C00000"/>
                        </a:solidFill>
                        <a:latin typeface="Cambria Math" panose="02040503050406030204" pitchFamily="18" charset="0"/>
                      </a:rPr>
                      <m:t>𝜙</m:t>
                    </m:r>
                  </m:oMath>
                </a14:m>
                <a:endParaRPr lang="en-US" dirty="0">
                  <a:solidFill>
                    <a:srgbClr val="C00000"/>
                  </a:solidFill>
                </a:endParaRPr>
              </a:p>
            </p:txBody>
          </p:sp>
        </mc:Choice>
        <mc:Fallback>
          <p:sp>
            <p:nvSpPr>
              <p:cNvPr id="37" name="TextBox 36">
                <a:extLst>
                  <a:ext uri="{FF2B5EF4-FFF2-40B4-BE49-F238E27FC236}">
                    <a16:creationId xmlns:a16="http://schemas.microsoft.com/office/drawing/2014/main" id="{73BFC565-2294-4D02-BC53-1393F916F260}"/>
                  </a:ext>
                </a:extLst>
              </p:cNvPr>
              <p:cNvSpPr txBox="1">
                <a:spLocks noRot="1" noChangeAspect="1" noMove="1" noResize="1" noEditPoints="1" noAdjustHandles="1" noChangeArrowheads="1" noChangeShapeType="1" noTextEdit="1"/>
              </p:cNvSpPr>
              <p:nvPr/>
            </p:nvSpPr>
            <p:spPr>
              <a:xfrm>
                <a:off x="793463" y="5329980"/>
                <a:ext cx="3957750" cy="369332"/>
              </a:xfrm>
              <a:prstGeom prst="rect">
                <a:avLst/>
              </a:prstGeom>
              <a:blipFill>
                <a:blip r:embed="rId3"/>
                <a:stretch>
                  <a:fillRect l="-1233" t="-8197" b="-24590"/>
                </a:stretch>
              </a:blipFill>
            </p:spPr>
            <p:txBody>
              <a:bodyPr/>
              <a:lstStyle/>
              <a:p>
                <a:r>
                  <a:rPr lang="en-US">
                    <a:noFill/>
                  </a:rPr>
                  <a:t> </a:t>
                </a:r>
              </a:p>
            </p:txBody>
          </p:sp>
        </mc:Fallback>
      </mc:AlternateContent>
      <p:grpSp>
        <p:nvGrpSpPr>
          <p:cNvPr id="12" name="Group 11">
            <a:extLst>
              <a:ext uri="{FF2B5EF4-FFF2-40B4-BE49-F238E27FC236}">
                <a16:creationId xmlns:a16="http://schemas.microsoft.com/office/drawing/2014/main" id="{E145DB51-7B86-4EE0-855D-FB3EE1D12590}"/>
              </a:ext>
            </a:extLst>
          </p:cNvPr>
          <p:cNvGrpSpPr/>
          <p:nvPr/>
        </p:nvGrpSpPr>
        <p:grpSpPr>
          <a:xfrm>
            <a:off x="1939332" y="2605790"/>
            <a:ext cx="1436914" cy="461665"/>
            <a:chOff x="1939332" y="2605790"/>
            <a:chExt cx="1436914" cy="461665"/>
          </a:xfrm>
        </p:grpSpPr>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6D303728-8768-4904-8CA1-6168079ACC34}"/>
                    </a:ext>
                  </a:extLst>
                </p:cNvPr>
                <p:cNvSpPr txBox="1"/>
                <p:nvPr/>
              </p:nvSpPr>
              <p:spPr>
                <a:xfrm>
                  <a:off x="2422827" y="2605790"/>
                  <a:ext cx="470193" cy="46166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𝜙</m:t>
                        </m:r>
                      </m:oMath>
                    </m:oMathPara>
                  </a14:m>
                  <a:endParaRPr lang="en-US" sz="2400" dirty="0"/>
                </a:p>
              </p:txBody>
            </p:sp>
          </mc:Choice>
          <mc:Fallback>
            <p:sp>
              <p:nvSpPr>
                <p:cNvPr id="15" name="TextBox 14">
                  <a:extLst>
                    <a:ext uri="{FF2B5EF4-FFF2-40B4-BE49-F238E27FC236}">
                      <a16:creationId xmlns:a16="http://schemas.microsoft.com/office/drawing/2014/main" id="{6D303728-8768-4904-8CA1-6168079ACC34}"/>
                    </a:ext>
                  </a:extLst>
                </p:cNvPr>
                <p:cNvSpPr txBox="1">
                  <a:spLocks noRot="1" noChangeAspect="1" noMove="1" noResize="1" noEditPoints="1" noAdjustHandles="1" noChangeArrowheads="1" noChangeShapeType="1" noTextEdit="1"/>
                </p:cNvSpPr>
                <p:nvPr/>
              </p:nvSpPr>
              <p:spPr>
                <a:xfrm>
                  <a:off x="2422827" y="2605790"/>
                  <a:ext cx="470193" cy="461665"/>
                </a:xfrm>
                <a:prstGeom prst="rect">
                  <a:avLst/>
                </a:prstGeom>
                <a:blipFill>
                  <a:blip r:embed="rId4"/>
                  <a:stretch>
                    <a:fillRect l="-2564" b="-17105"/>
                  </a:stretch>
                </a:blipFill>
              </p:spPr>
              <p:txBody>
                <a:bodyPr/>
                <a:lstStyle/>
                <a:p>
                  <a:r>
                    <a:rPr lang="en-US">
                      <a:noFill/>
                    </a:rPr>
                    <a:t> </a:t>
                  </a:r>
                </a:p>
              </p:txBody>
            </p:sp>
          </mc:Fallback>
        </mc:AlternateContent>
        <p:cxnSp>
          <p:nvCxnSpPr>
            <p:cNvPr id="6" name="Straight Connector 5">
              <a:extLst>
                <a:ext uri="{FF2B5EF4-FFF2-40B4-BE49-F238E27FC236}">
                  <a16:creationId xmlns:a16="http://schemas.microsoft.com/office/drawing/2014/main" id="{39D45612-020C-419D-BA7A-7E624B11241E}"/>
                </a:ext>
              </a:extLst>
            </p:cNvPr>
            <p:cNvCxnSpPr>
              <a:cxnSpLocks/>
            </p:cNvCxnSpPr>
            <p:nvPr/>
          </p:nvCxnSpPr>
          <p:spPr>
            <a:xfrm>
              <a:off x="1939332" y="2861068"/>
              <a:ext cx="1436914"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23" name="TextBox 22">
            <a:extLst>
              <a:ext uri="{FF2B5EF4-FFF2-40B4-BE49-F238E27FC236}">
                <a16:creationId xmlns:a16="http://schemas.microsoft.com/office/drawing/2014/main" id="{9855FE39-C001-46FB-8CC1-9467D34B4312}"/>
              </a:ext>
            </a:extLst>
          </p:cNvPr>
          <p:cNvSpPr txBox="1"/>
          <p:nvPr/>
        </p:nvSpPr>
        <p:spPr>
          <a:xfrm>
            <a:off x="880220" y="2676402"/>
            <a:ext cx="1052596" cy="369332"/>
          </a:xfrm>
          <a:prstGeom prst="rect">
            <a:avLst/>
          </a:prstGeom>
          <a:noFill/>
        </p:spPr>
        <p:txBody>
          <a:bodyPr wrap="none" rtlCol="0">
            <a:spAutoFit/>
          </a:bodyPr>
          <a:lstStyle/>
          <a:p>
            <a:r>
              <a:rPr lang="en-US" i="1" dirty="0">
                <a:solidFill>
                  <a:schemeClr val="accent6">
                    <a:lumMod val="75000"/>
                  </a:schemeClr>
                </a:solidFill>
              </a:rPr>
              <a:t>Generate</a:t>
            </a:r>
            <a:endParaRPr lang="en-US" dirty="0">
              <a:solidFill>
                <a:schemeClr val="accent6">
                  <a:lumMod val="75000"/>
                </a:schemeClr>
              </a:solidFill>
            </a:endParaRPr>
          </a:p>
        </p:txBody>
      </p:sp>
      <p:sp>
        <p:nvSpPr>
          <p:cNvPr id="24" name="TextBox 23">
            <a:extLst>
              <a:ext uri="{FF2B5EF4-FFF2-40B4-BE49-F238E27FC236}">
                <a16:creationId xmlns:a16="http://schemas.microsoft.com/office/drawing/2014/main" id="{E1454FA6-70A0-4E4A-B24D-8F28B03302FC}"/>
              </a:ext>
            </a:extLst>
          </p:cNvPr>
          <p:cNvSpPr txBox="1"/>
          <p:nvPr/>
        </p:nvSpPr>
        <p:spPr>
          <a:xfrm>
            <a:off x="3382608" y="2677449"/>
            <a:ext cx="734496" cy="369332"/>
          </a:xfrm>
          <a:prstGeom prst="rect">
            <a:avLst/>
          </a:prstGeom>
          <a:noFill/>
        </p:spPr>
        <p:txBody>
          <a:bodyPr wrap="none" rtlCol="0">
            <a:spAutoFit/>
          </a:bodyPr>
          <a:lstStyle/>
          <a:p>
            <a:r>
              <a:rPr lang="en-US" i="1" dirty="0">
                <a:solidFill>
                  <a:srgbClr val="C00000"/>
                </a:solidFill>
              </a:rPr>
              <a:t>Check</a:t>
            </a:r>
            <a:endParaRPr lang="en-US" dirty="0">
              <a:solidFill>
                <a:srgbClr val="C00000"/>
              </a:solidFill>
            </a:endParaRPr>
          </a:p>
        </p:txBody>
      </p:sp>
      <p:sp>
        <p:nvSpPr>
          <p:cNvPr id="11" name="TextBox 10">
            <a:extLst>
              <a:ext uri="{FF2B5EF4-FFF2-40B4-BE49-F238E27FC236}">
                <a16:creationId xmlns:a16="http://schemas.microsoft.com/office/drawing/2014/main" id="{C4D96D18-152C-4C9B-B8A4-4D00A7E5D4C0}"/>
              </a:ext>
            </a:extLst>
          </p:cNvPr>
          <p:cNvSpPr txBox="1"/>
          <p:nvPr/>
        </p:nvSpPr>
        <p:spPr>
          <a:xfrm>
            <a:off x="5938576" y="2934119"/>
            <a:ext cx="2309415" cy="1200329"/>
          </a:xfrm>
          <a:prstGeom prst="rect">
            <a:avLst/>
          </a:prstGeom>
          <a:noFill/>
        </p:spPr>
        <p:txBody>
          <a:bodyPr wrap="none" rtlCol="0">
            <a:spAutoFit/>
          </a:bodyPr>
          <a:lstStyle/>
          <a:p>
            <a:r>
              <a:rPr lang="en-US" dirty="0"/>
              <a:t>Key properties:</a:t>
            </a:r>
          </a:p>
          <a:p>
            <a:endParaRPr lang="en-US" dirty="0"/>
          </a:p>
          <a:p>
            <a:pPr marL="342900" indent="-342900">
              <a:buAutoNum type="arabicParenR"/>
            </a:pPr>
            <a:r>
              <a:rPr lang="en-US" dirty="0"/>
              <a:t>Adversarial</a:t>
            </a:r>
          </a:p>
          <a:p>
            <a:pPr marL="342900" indent="-342900">
              <a:buAutoNum type="arabicParenR"/>
            </a:pPr>
            <a:r>
              <a:rPr lang="en-US" dirty="0"/>
              <a:t>Checks compliance</a:t>
            </a:r>
          </a:p>
        </p:txBody>
      </p:sp>
    </p:spTree>
    <p:extLst>
      <p:ext uri="{BB962C8B-B14F-4D97-AF65-F5344CB8AC3E}">
        <p14:creationId xmlns:p14="http://schemas.microsoft.com/office/powerpoint/2010/main" val="158549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23" grpId="0"/>
      <p:bldP spid="24"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Form of the specification</a:t>
            </a:r>
          </a:p>
        </p:txBody>
      </p:sp>
      <p:sp>
        <p:nvSpPr>
          <p:cNvPr id="16" name="TextBox 15">
            <a:extLst>
              <a:ext uri="{FF2B5EF4-FFF2-40B4-BE49-F238E27FC236}">
                <a16:creationId xmlns:a16="http://schemas.microsoft.com/office/drawing/2014/main" id="{8D2DF009-890C-47CA-8D92-82475952DF72}"/>
              </a:ext>
            </a:extLst>
          </p:cNvPr>
          <p:cNvSpPr txBox="1"/>
          <p:nvPr/>
        </p:nvSpPr>
        <p:spPr>
          <a:xfrm>
            <a:off x="958217" y="2651370"/>
            <a:ext cx="7743823" cy="400110"/>
          </a:xfrm>
          <a:prstGeom prst="rect">
            <a:avLst/>
          </a:prstGeom>
          <a:noFill/>
        </p:spPr>
        <p:txBody>
          <a:bodyPr wrap="square" rtlCol="0">
            <a:spAutoFit/>
          </a:bodyPr>
          <a:lstStyle/>
          <a:p>
            <a:r>
              <a:rPr lang="en-US" sz="2000" dirty="0"/>
              <a:t>Guarded command form:</a:t>
            </a:r>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8CFB8FB8-59AF-4396-A177-D0C62B6BADD0}"/>
                  </a:ext>
                </a:extLst>
              </p:cNvPr>
              <p:cNvSpPr txBox="1"/>
              <p:nvPr/>
            </p:nvSpPr>
            <p:spPr>
              <a:xfrm>
                <a:off x="958217" y="1744590"/>
                <a:ext cx="7743823" cy="707886"/>
              </a:xfrm>
              <a:prstGeom prst="rect">
                <a:avLst/>
              </a:prstGeom>
              <a:noFill/>
            </p:spPr>
            <p:txBody>
              <a:bodyPr wrap="square" rtlCol="0">
                <a:spAutoFit/>
              </a:bodyPr>
              <a:lstStyle/>
              <a:p>
                <a:r>
                  <a:rPr lang="en-US" sz="2000" dirty="0"/>
                  <a:t>Specification </a:t>
                </a:r>
                <a14:m>
                  <m:oMath xmlns:m="http://schemas.openxmlformats.org/officeDocument/2006/math">
                    <m:r>
                      <a:rPr lang="en-US" sz="2000" b="0" i="1" smtClean="0">
                        <a:latin typeface="Cambria Math" panose="02040503050406030204" pitchFamily="18" charset="0"/>
                      </a:rPr>
                      <m:t>𝜙</m:t>
                    </m:r>
                  </m:oMath>
                </a14:m>
                <a:r>
                  <a:rPr lang="en-US" sz="2000" dirty="0"/>
                  <a:t> must be written only in terms of observables and must be effectively usable as </a:t>
                </a:r>
                <a:r>
                  <a:rPr lang="en-US" sz="2000" i="1" dirty="0">
                    <a:solidFill>
                      <a:srgbClr val="C00000"/>
                    </a:solidFill>
                  </a:rPr>
                  <a:t>both a generator and a checker</a:t>
                </a:r>
                <a:r>
                  <a:rPr lang="en-US" sz="2000" dirty="0"/>
                  <a:t>.</a:t>
                </a:r>
              </a:p>
            </p:txBody>
          </p:sp>
        </mc:Choice>
        <mc:Fallback>
          <p:sp>
            <p:nvSpPr>
              <p:cNvPr id="17" name="TextBox 16">
                <a:extLst>
                  <a:ext uri="{FF2B5EF4-FFF2-40B4-BE49-F238E27FC236}">
                    <a16:creationId xmlns:a16="http://schemas.microsoft.com/office/drawing/2014/main" id="{8CFB8FB8-59AF-4396-A177-D0C62B6BADD0}"/>
                  </a:ext>
                </a:extLst>
              </p:cNvPr>
              <p:cNvSpPr txBox="1">
                <a:spLocks noRot="1" noChangeAspect="1" noMove="1" noResize="1" noEditPoints="1" noAdjustHandles="1" noChangeArrowheads="1" noChangeShapeType="1" noTextEdit="1"/>
              </p:cNvSpPr>
              <p:nvPr/>
            </p:nvSpPr>
            <p:spPr>
              <a:xfrm>
                <a:off x="958217" y="1744590"/>
                <a:ext cx="7743823" cy="707886"/>
              </a:xfrm>
              <a:prstGeom prst="rect">
                <a:avLst/>
              </a:prstGeom>
              <a:blipFill>
                <a:blip r:embed="rId2"/>
                <a:stretch>
                  <a:fillRect l="-787" t="-4310" b="-1465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44024234-C3E7-4DE8-8BB5-5DDB2981FF85}"/>
                  </a:ext>
                </a:extLst>
              </p:cNvPr>
              <p:cNvSpPr txBox="1"/>
              <p:nvPr/>
            </p:nvSpPr>
            <p:spPr>
              <a:xfrm>
                <a:off x="1943100" y="3291840"/>
                <a:ext cx="4705134" cy="46166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0" i="1" smtClean="0">
                          <a:solidFill>
                            <a:schemeClr val="accent6">
                              <a:lumMod val="75000"/>
                            </a:schemeClr>
                          </a:solidFill>
                          <a:latin typeface="Cambria Math" panose="02040503050406030204" pitchFamily="18" charset="0"/>
                        </a:rPr>
                        <m:t>𝑒</m:t>
                      </m:r>
                      <m:d>
                        <m:dPr>
                          <m:ctrlPr>
                            <a:rPr lang="en-US" sz="2400" b="0" i="1" smtClean="0">
                              <a:solidFill>
                                <a:schemeClr val="accent6">
                                  <a:lumMod val="75000"/>
                                </a:schemeClr>
                              </a:solidFill>
                              <a:latin typeface="Cambria Math" panose="02040503050406030204" pitchFamily="18" charset="0"/>
                            </a:rPr>
                          </m:ctrlPr>
                        </m:dPr>
                        <m:e>
                          <m:r>
                            <a:rPr lang="en-US" sz="2400" b="0" i="1" smtClean="0">
                              <a:solidFill>
                                <a:schemeClr val="accent6">
                                  <a:lumMod val="75000"/>
                                </a:schemeClr>
                              </a:solidFill>
                              <a:latin typeface="Cambria Math" panose="02040503050406030204" pitchFamily="18" charset="0"/>
                            </a:rPr>
                            <m:t>𝑉</m:t>
                          </m:r>
                        </m:e>
                      </m:d>
                      <m:r>
                        <a:rPr lang="en-US" sz="2400" b="0" i="1" smtClean="0">
                          <a:solidFill>
                            <a:schemeClr val="accent6">
                              <a:lumMod val="75000"/>
                            </a:schemeClr>
                          </a:solidFill>
                          <a:latin typeface="Cambria Math" panose="02040503050406030204" pitchFamily="18" charset="0"/>
                        </a:rPr>
                        <m:t>:   </m:t>
                      </m:r>
                      <m:r>
                        <a:rPr lang="en-US" sz="2400" b="0" i="1" smtClean="0">
                          <a:solidFill>
                            <a:schemeClr val="accent6">
                              <a:lumMod val="75000"/>
                            </a:schemeClr>
                          </a:solidFill>
                          <a:latin typeface="Cambria Math" panose="02040503050406030204" pitchFamily="18" charset="0"/>
                        </a:rPr>
                        <m:t>𝛾</m:t>
                      </m:r>
                      <m:r>
                        <a:rPr lang="en-US" sz="2400" b="0" i="1" smtClean="0">
                          <a:solidFill>
                            <a:schemeClr val="accent6">
                              <a:lumMod val="75000"/>
                            </a:schemeClr>
                          </a:solidFill>
                          <a:latin typeface="Cambria Math" panose="02040503050406030204" pitchFamily="18" charset="0"/>
                        </a:rPr>
                        <m:t>(</m:t>
                      </m:r>
                      <m:r>
                        <a:rPr lang="en-US" sz="2400" b="0" i="1" smtClean="0">
                          <a:solidFill>
                            <a:schemeClr val="accent6">
                              <a:lumMod val="75000"/>
                            </a:schemeClr>
                          </a:solidFill>
                          <a:latin typeface="Cambria Math" panose="02040503050406030204" pitchFamily="18" charset="0"/>
                        </a:rPr>
                        <m:t>𝑆</m:t>
                      </m:r>
                      <m:r>
                        <a:rPr lang="en-US" sz="2400" b="0" i="1" smtClean="0">
                          <a:solidFill>
                            <a:schemeClr val="accent6">
                              <a:lumMod val="75000"/>
                            </a:schemeClr>
                          </a:solidFill>
                          <a:latin typeface="Cambria Math" panose="02040503050406030204" pitchFamily="18" charset="0"/>
                        </a:rPr>
                        <m:t>,</m:t>
                      </m:r>
                      <m:r>
                        <a:rPr lang="en-US" sz="2400" b="0" i="1" smtClean="0">
                          <a:solidFill>
                            <a:schemeClr val="accent6">
                              <a:lumMod val="75000"/>
                            </a:schemeClr>
                          </a:solidFill>
                          <a:latin typeface="Cambria Math" panose="02040503050406030204" pitchFamily="18" charset="0"/>
                        </a:rPr>
                        <m:t>𝑉</m:t>
                      </m:r>
                      <m:r>
                        <a:rPr lang="en-US" sz="2400" b="0" i="1" smtClean="0">
                          <a:solidFill>
                            <a:schemeClr val="accent6">
                              <a:lumMod val="75000"/>
                            </a:schemeClr>
                          </a:solidFill>
                          <a:latin typeface="Cambria Math" panose="02040503050406030204" pitchFamily="18" charset="0"/>
                        </a:rPr>
                        <m:t>) →  {</m:t>
                      </m:r>
                      <m:r>
                        <a:rPr lang="en-US" sz="2400" b="0" i="1" smtClean="0">
                          <a:solidFill>
                            <a:schemeClr val="accent6">
                              <a:lumMod val="75000"/>
                            </a:schemeClr>
                          </a:solidFill>
                          <a:latin typeface="Cambria Math" panose="02040503050406030204" pitchFamily="18" charset="0"/>
                        </a:rPr>
                        <m:t>𝑆</m:t>
                      </m:r>
                      <m:r>
                        <a:rPr lang="en-US" sz="2400" b="0" i="1" smtClean="0">
                          <a:solidFill>
                            <a:schemeClr val="accent6">
                              <a:lumMod val="75000"/>
                            </a:schemeClr>
                          </a:solidFill>
                          <a:latin typeface="Cambria Math" panose="02040503050406030204" pitchFamily="18" charset="0"/>
                        </a:rPr>
                        <m:t> ≔  </m:t>
                      </m:r>
                      <m:r>
                        <a:rPr lang="en-US" sz="2400" b="0" i="1" smtClean="0">
                          <a:solidFill>
                            <a:schemeClr val="accent6">
                              <a:lumMod val="75000"/>
                            </a:schemeClr>
                          </a:solidFill>
                          <a:latin typeface="Cambria Math" panose="02040503050406030204" pitchFamily="18" charset="0"/>
                        </a:rPr>
                        <m:t>𝜏</m:t>
                      </m:r>
                      <m:d>
                        <m:dPr>
                          <m:ctrlPr>
                            <a:rPr lang="en-US" sz="2400" b="0" i="1" smtClean="0">
                              <a:solidFill>
                                <a:schemeClr val="accent6">
                                  <a:lumMod val="75000"/>
                                </a:schemeClr>
                              </a:solidFill>
                              <a:latin typeface="Cambria Math" panose="02040503050406030204" pitchFamily="18" charset="0"/>
                            </a:rPr>
                          </m:ctrlPr>
                        </m:dPr>
                        <m:e>
                          <m:r>
                            <a:rPr lang="en-US" sz="2400" b="0" i="1" smtClean="0">
                              <a:solidFill>
                                <a:schemeClr val="accent6">
                                  <a:lumMod val="75000"/>
                                </a:schemeClr>
                              </a:solidFill>
                              <a:latin typeface="Cambria Math" panose="02040503050406030204" pitchFamily="18" charset="0"/>
                            </a:rPr>
                            <m:t>𝑆</m:t>
                          </m:r>
                          <m:r>
                            <a:rPr lang="en-US" sz="2400" b="0" i="1" smtClean="0">
                              <a:solidFill>
                                <a:schemeClr val="accent6">
                                  <a:lumMod val="75000"/>
                                </a:schemeClr>
                              </a:solidFill>
                              <a:latin typeface="Cambria Math" panose="02040503050406030204" pitchFamily="18" charset="0"/>
                            </a:rPr>
                            <m:t>,</m:t>
                          </m:r>
                          <m:r>
                            <a:rPr lang="en-US" sz="2400" b="0" i="1" smtClean="0">
                              <a:solidFill>
                                <a:schemeClr val="accent6">
                                  <a:lumMod val="75000"/>
                                </a:schemeClr>
                              </a:solidFill>
                              <a:latin typeface="Cambria Math" panose="02040503050406030204" pitchFamily="18" charset="0"/>
                            </a:rPr>
                            <m:t>𝑉</m:t>
                          </m:r>
                        </m:e>
                      </m:d>
                      <m:r>
                        <a:rPr lang="en-US" sz="2400" b="0" i="1" smtClean="0">
                          <a:solidFill>
                            <a:schemeClr val="accent6">
                              <a:lumMod val="75000"/>
                            </a:schemeClr>
                          </a:solidFill>
                          <a:latin typeface="Cambria Math" panose="02040503050406030204" pitchFamily="18" charset="0"/>
                        </a:rPr>
                        <m:t>}</m:t>
                      </m:r>
                    </m:oMath>
                  </m:oMathPara>
                </a14:m>
                <a:endParaRPr lang="en-US" sz="2400" dirty="0">
                  <a:solidFill>
                    <a:schemeClr val="accent6">
                      <a:lumMod val="75000"/>
                    </a:schemeClr>
                  </a:solidFill>
                </a:endParaRPr>
              </a:p>
            </p:txBody>
          </p:sp>
        </mc:Choice>
        <mc:Fallback>
          <p:sp>
            <p:nvSpPr>
              <p:cNvPr id="3" name="TextBox 2">
                <a:extLst>
                  <a:ext uri="{FF2B5EF4-FFF2-40B4-BE49-F238E27FC236}">
                    <a16:creationId xmlns:a16="http://schemas.microsoft.com/office/drawing/2014/main" id="{44024234-C3E7-4DE8-8BB5-5DDB2981FF85}"/>
                  </a:ext>
                </a:extLst>
              </p:cNvPr>
              <p:cNvSpPr txBox="1">
                <a:spLocks noRot="1" noChangeAspect="1" noMove="1" noResize="1" noEditPoints="1" noAdjustHandles="1" noChangeArrowheads="1" noChangeShapeType="1" noTextEdit="1"/>
              </p:cNvSpPr>
              <p:nvPr/>
            </p:nvSpPr>
            <p:spPr>
              <a:xfrm>
                <a:off x="1943100" y="3291840"/>
                <a:ext cx="4705134" cy="461665"/>
              </a:xfrm>
              <a:prstGeom prst="rect">
                <a:avLst/>
              </a:prstGeom>
              <a:blipFill>
                <a:blip r:embed="rId3"/>
                <a:stretch>
                  <a:fillRect b="-17105"/>
                </a:stretch>
              </a:blipFill>
            </p:spPr>
            <p:txBody>
              <a:bodyPr/>
              <a:lstStyle/>
              <a:p>
                <a:r>
                  <a:rPr lang="en-US">
                    <a:noFill/>
                  </a:rPr>
                  <a:t> </a:t>
                </a:r>
              </a:p>
            </p:txBody>
          </p:sp>
        </mc:Fallback>
      </mc:AlternateContent>
      <p:grpSp>
        <p:nvGrpSpPr>
          <p:cNvPr id="8" name="Group 7">
            <a:extLst>
              <a:ext uri="{FF2B5EF4-FFF2-40B4-BE49-F238E27FC236}">
                <a16:creationId xmlns:a16="http://schemas.microsoft.com/office/drawing/2014/main" id="{4AD091C2-88C0-4770-B695-016E00820A5B}"/>
              </a:ext>
            </a:extLst>
          </p:cNvPr>
          <p:cNvGrpSpPr/>
          <p:nvPr/>
        </p:nvGrpSpPr>
        <p:grpSpPr>
          <a:xfrm>
            <a:off x="2034540" y="3753505"/>
            <a:ext cx="712952" cy="730627"/>
            <a:chOff x="2034540" y="3890665"/>
            <a:chExt cx="712952" cy="730627"/>
          </a:xfrm>
        </p:grpSpPr>
        <p:sp>
          <p:nvSpPr>
            <p:cNvPr id="4" name="TextBox 3">
              <a:extLst>
                <a:ext uri="{FF2B5EF4-FFF2-40B4-BE49-F238E27FC236}">
                  <a16:creationId xmlns:a16="http://schemas.microsoft.com/office/drawing/2014/main" id="{0945A867-6758-44FA-BF3F-10ED43D112DF}"/>
                </a:ext>
              </a:extLst>
            </p:cNvPr>
            <p:cNvSpPr txBox="1"/>
            <p:nvPr/>
          </p:nvSpPr>
          <p:spPr>
            <a:xfrm>
              <a:off x="2034540" y="4251960"/>
              <a:ext cx="712952" cy="369332"/>
            </a:xfrm>
            <a:prstGeom prst="rect">
              <a:avLst/>
            </a:prstGeom>
            <a:noFill/>
          </p:spPr>
          <p:txBody>
            <a:bodyPr wrap="none" rtlCol="0">
              <a:spAutoFit/>
            </a:bodyPr>
            <a:lstStyle/>
            <a:p>
              <a:r>
                <a:rPr lang="en-US" dirty="0"/>
                <a:t>event</a:t>
              </a:r>
            </a:p>
          </p:txBody>
        </p:sp>
        <p:cxnSp>
          <p:nvCxnSpPr>
            <p:cNvPr id="7" name="Straight Connector 6">
              <a:extLst>
                <a:ext uri="{FF2B5EF4-FFF2-40B4-BE49-F238E27FC236}">
                  <a16:creationId xmlns:a16="http://schemas.microsoft.com/office/drawing/2014/main" id="{7AD23FF4-D850-468A-8C88-861262F94CE7}"/>
                </a:ext>
              </a:extLst>
            </p:cNvPr>
            <p:cNvCxnSpPr>
              <a:stCxn id="4" idx="0"/>
            </p:cNvCxnSpPr>
            <p:nvPr/>
          </p:nvCxnSpPr>
          <p:spPr>
            <a:xfrm flipV="1">
              <a:off x="2391016" y="3890665"/>
              <a:ext cx="9284" cy="36129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7E550BAB-8483-423C-870E-4D18DEC73F12}"/>
              </a:ext>
            </a:extLst>
          </p:cNvPr>
          <p:cNvGrpSpPr/>
          <p:nvPr/>
        </p:nvGrpSpPr>
        <p:grpSpPr>
          <a:xfrm>
            <a:off x="3103968" y="3753506"/>
            <a:ext cx="724942" cy="730626"/>
            <a:chOff x="2034540" y="3890666"/>
            <a:chExt cx="724942" cy="730626"/>
          </a:xfrm>
        </p:grpSpPr>
        <p:sp>
          <p:nvSpPr>
            <p:cNvPr id="25" name="TextBox 24">
              <a:extLst>
                <a:ext uri="{FF2B5EF4-FFF2-40B4-BE49-F238E27FC236}">
                  <a16:creationId xmlns:a16="http://schemas.microsoft.com/office/drawing/2014/main" id="{4ABC9AE4-E4E5-407D-9794-207714B3F29E}"/>
                </a:ext>
              </a:extLst>
            </p:cNvPr>
            <p:cNvSpPr txBox="1"/>
            <p:nvPr/>
          </p:nvSpPr>
          <p:spPr>
            <a:xfrm>
              <a:off x="2034540" y="4251960"/>
              <a:ext cx="724942" cy="369332"/>
            </a:xfrm>
            <a:prstGeom prst="rect">
              <a:avLst/>
            </a:prstGeom>
            <a:noFill/>
          </p:spPr>
          <p:txBody>
            <a:bodyPr wrap="none" rtlCol="0">
              <a:spAutoFit/>
            </a:bodyPr>
            <a:lstStyle/>
            <a:p>
              <a:r>
                <a:rPr lang="en-US" dirty="0"/>
                <a:t>guard</a:t>
              </a:r>
            </a:p>
          </p:txBody>
        </p:sp>
        <p:cxnSp>
          <p:nvCxnSpPr>
            <p:cNvPr id="26" name="Straight Connector 25">
              <a:extLst>
                <a:ext uri="{FF2B5EF4-FFF2-40B4-BE49-F238E27FC236}">
                  <a16:creationId xmlns:a16="http://schemas.microsoft.com/office/drawing/2014/main" id="{C38BBADC-8D55-4681-A574-29D1B682D69E}"/>
                </a:ext>
              </a:extLst>
            </p:cNvPr>
            <p:cNvCxnSpPr>
              <a:stCxn id="25" idx="0"/>
            </p:cNvCxnSpPr>
            <p:nvPr/>
          </p:nvCxnSpPr>
          <p:spPr>
            <a:xfrm flipV="1">
              <a:off x="2397011" y="3890666"/>
              <a:ext cx="3289" cy="36129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BF19A6B5-23B8-4937-90D0-94EDE8642535}"/>
              </a:ext>
            </a:extLst>
          </p:cNvPr>
          <p:cNvGrpSpPr/>
          <p:nvPr/>
        </p:nvGrpSpPr>
        <p:grpSpPr>
          <a:xfrm>
            <a:off x="4351043" y="3755515"/>
            <a:ext cx="2134239" cy="728617"/>
            <a:chOff x="2034540" y="3892675"/>
            <a:chExt cx="2134239" cy="728617"/>
          </a:xfrm>
        </p:grpSpPr>
        <p:sp>
          <p:nvSpPr>
            <p:cNvPr id="28" name="TextBox 27">
              <a:extLst>
                <a:ext uri="{FF2B5EF4-FFF2-40B4-BE49-F238E27FC236}">
                  <a16:creationId xmlns:a16="http://schemas.microsoft.com/office/drawing/2014/main" id="{41BEE68D-0E18-47FD-A268-93E5F383AA48}"/>
                </a:ext>
              </a:extLst>
            </p:cNvPr>
            <p:cNvSpPr txBox="1"/>
            <p:nvPr/>
          </p:nvSpPr>
          <p:spPr>
            <a:xfrm>
              <a:off x="2034540" y="4251960"/>
              <a:ext cx="2134239" cy="369332"/>
            </a:xfrm>
            <a:prstGeom prst="rect">
              <a:avLst/>
            </a:prstGeom>
            <a:noFill/>
          </p:spPr>
          <p:txBody>
            <a:bodyPr wrap="none" rtlCol="0">
              <a:spAutoFit/>
            </a:bodyPr>
            <a:lstStyle/>
            <a:p>
              <a:r>
                <a:rPr lang="en-US" dirty="0"/>
                <a:t>deterministic update</a:t>
              </a:r>
            </a:p>
          </p:txBody>
        </p:sp>
        <p:cxnSp>
          <p:nvCxnSpPr>
            <p:cNvPr id="29" name="Straight Connector 28">
              <a:extLst>
                <a:ext uri="{FF2B5EF4-FFF2-40B4-BE49-F238E27FC236}">
                  <a16:creationId xmlns:a16="http://schemas.microsoft.com/office/drawing/2014/main" id="{ED2903D1-F579-4C91-96CC-AEC1D3B0EBA3}"/>
                </a:ext>
              </a:extLst>
            </p:cNvPr>
            <p:cNvCxnSpPr>
              <a:cxnSpLocks/>
              <a:stCxn id="28" idx="0"/>
            </p:cNvCxnSpPr>
            <p:nvPr/>
          </p:nvCxnSpPr>
          <p:spPr>
            <a:xfrm flipH="1" flipV="1">
              <a:off x="3101659" y="3892675"/>
              <a:ext cx="1" cy="35928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7D8C5C9D-19DB-4EC4-A2C8-A62591E756CF}"/>
              </a:ext>
            </a:extLst>
          </p:cNvPr>
          <p:cNvGrpSpPr/>
          <p:nvPr/>
        </p:nvGrpSpPr>
        <p:grpSpPr>
          <a:xfrm>
            <a:off x="3103968" y="4484132"/>
            <a:ext cx="3826047" cy="738664"/>
            <a:chOff x="3103968" y="4484132"/>
            <a:chExt cx="3826047" cy="738664"/>
          </a:xfrm>
        </p:grpSpPr>
        <p:sp>
          <p:nvSpPr>
            <p:cNvPr id="12" name="TextBox 11">
              <a:extLst>
                <a:ext uri="{FF2B5EF4-FFF2-40B4-BE49-F238E27FC236}">
                  <a16:creationId xmlns:a16="http://schemas.microsoft.com/office/drawing/2014/main" id="{FD7118AE-2D88-48DD-A30B-D593A3B7ED3F}"/>
                </a:ext>
              </a:extLst>
            </p:cNvPr>
            <p:cNvSpPr txBox="1"/>
            <p:nvPr/>
          </p:nvSpPr>
          <p:spPr>
            <a:xfrm>
              <a:off x="3103968" y="4853464"/>
              <a:ext cx="3826047" cy="369332"/>
            </a:xfrm>
            <a:prstGeom prst="rect">
              <a:avLst/>
            </a:prstGeom>
            <a:noFill/>
          </p:spPr>
          <p:txBody>
            <a:bodyPr wrap="none" rtlCol="0">
              <a:spAutoFit/>
            </a:bodyPr>
            <a:lstStyle/>
            <a:p>
              <a:r>
                <a:rPr lang="en-US" dirty="0"/>
                <a:t>verify and sample randomly using SMT</a:t>
              </a:r>
            </a:p>
          </p:txBody>
        </p:sp>
        <p:cxnSp>
          <p:nvCxnSpPr>
            <p:cNvPr id="14" name="Straight Connector 13">
              <a:extLst>
                <a:ext uri="{FF2B5EF4-FFF2-40B4-BE49-F238E27FC236}">
                  <a16:creationId xmlns:a16="http://schemas.microsoft.com/office/drawing/2014/main" id="{891BD5EE-7A0C-4DE7-8AA2-33523B4C8645}"/>
                </a:ext>
              </a:extLst>
            </p:cNvPr>
            <p:cNvCxnSpPr>
              <a:endCxn id="25" idx="2"/>
            </p:cNvCxnSpPr>
            <p:nvPr/>
          </p:nvCxnSpPr>
          <p:spPr>
            <a:xfrm flipV="1">
              <a:off x="3466439" y="4484132"/>
              <a:ext cx="0" cy="35928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6CAFBC4F-C952-48A5-A03C-7A24BBD111F9}"/>
              </a:ext>
            </a:extLst>
          </p:cNvPr>
          <p:cNvGrpSpPr/>
          <p:nvPr/>
        </p:nvGrpSpPr>
        <p:grpSpPr>
          <a:xfrm>
            <a:off x="4830128" y="2802328"/>
            <a:ext cx="1974147" cy="448046"/>
            <a:chOff x="4830128" y="2802328"/>
            <a:chExt cx="1974147" cy="448046"/>
          </a:xfrm>
        </p:grpSpPr>
        <p:sp>
          <p:nvSpPr>
            <p:cNvPr id="19" name="TextBox 18">
              <a:extLst>
                <a:ext uri="{FF2B5EF4-FFF2-40B4-BE49-F238E27FC236}">
                  <a16:creationId xmlns:a16="http://schemas.microsoft.com/office/drawing/2014/main" id="{CD392F61-4403-4BD1-AC64-22693A29BC68}"/>
                </a:ext>
              </a:extLst>
            </p:cNvPr>
            <p:cNvSpPr txBox="1"/>
            <p:nvPr/>
          </p:nvSpPr>
          <p:spPr>
            <a:xfrm>
              <a:off x="5016991" y="2802328"/>
              <a:ext cx="1787284" cy="369332"/>
            </a:xfrm>
            <a:prstGeom prst="rect">
              <a:avLst/>
            </a:prstGeom>
            <a:noFill/>
          </p:spPr>
          <p:txBody>
            <a:bodyPr wrap="none" rtlCol="0">
              <a:spAutoFit/>
            </a:bodyPr>
            <a:lstStyle/>
            <a:p>
              <a:r>
                <a:rPr lang="en-US" dirty="0"/>
                <a:t>unbounded state</a:t>
              </a:r>
            </a:p>
          </p:txBody>
        </p:sp>
        <p:cxnSp>
          <p:nvCxnSpPr>
            <p:cNvPr id="30" name="Straight Connector 29">
              <a:extLst>
                <a:ext uri="{FF2B5EF4-FFF2-40B4-BE49-F238E27FC236}">
                  <a16:creationId xmlns:a16="http://schemas.microsoft.com/office/drawing/2014/main" id="{BD0A37D9-E998-4D7B-8D8C-2C879ACE3693}"/>
                </a:ext>
              </a:extLst>
            </p:cNvPr>
            <p:cNvCxnSpPr>
              <a:stCxn id="19" idx="1"/>
            </p:cNvCxnSpPr>
            <p:nvPr/>
          </p:nvCxnSpPr>
          <p:spPr>
            <a:xfrm flipH="1">
              <a:off x="4830128" y="2986994"/>
              <a:ext cx="186863" cy="26338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1" name="TextBox 30">
            <a:extLst>
              <a:ext uri="{FF2B5EF4-FFF2-40B4-BE49-F238E27FC236}">
                <a16:creationId xmlns:a16="http://schemas.microsoft.com/office/drawing/2014/main" id="{A59A1085-BCCB-4ECB-8BCF-1476A19E88FF}"/>
              </a:ext>
            </a:extLst>
          </p:cNvPr>
          <p:cNvSpPr txBox="1"/>
          <p:nvPr/>
        </p:nvSpPr>
        <p:spPr>
          <a:xfrm>
            <a:off x="1196340" y="5494020"/>
            <a:ext cx="7109460" cy="923330"/>
          </a:xfrm>
          <a:prstGeom prst="rect">
            <a:avLst/>
          </a:prstGeom>
          <a:noFill/>
        </p:spPr>
        <p:txBody>
          <a:bodyPr wrap="square" rtlCol="0">
            <a:spAutoFit/>
          </a:bodyPr>
          <a:lstStyle/>
          <a:p>
            <a:r>
              <a:rPr lang="en-US" dirty="0"/>
              <a:t>Update must be deterministic for checking, else we would need subset construction or an oracle to resolve non-determinism. This does not mean that the </a:t>
            </a:r>
            <a:r>
              <a:rPr lang="en-US" i="1" dirty="0"/>
              <a:t>protocol</a:t>
            </a:r>
            <a:r>
              <a:rPr lang="en-US" dirty="0"/>
              <a:t> is deterministic.</a:t>
            </a:r>
          </a:p>
        </p:txBody>
      </p:sp>
    </p:spTree>
    <p:extLst>
      <p:ext uri="{BB962C8B-B14F-4D97-AF65-F5344CB8AC3E}">
        <p14:creationId xmlns:p14="http://schemas.microsoft.com/office/powerpoint/2010/main" val="326231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3"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578754" y="625322"/>
            <a:ext cx="7986491" cy="646331"/>
          </a:xfrm>
          <a:prstGeom prst="rect">
            <a:avLst/>
          </a:prstGeom>
          <a:noFill/>
        </p:spPr>
        <p:txBody>
          <a:bodyPr wrap="square" rtlCol="0">
            <a:spAutoFit/>
          </a:bodyPr>
          <a:lstStyle/>
          <a:p>
            <a:r>
              <a:rPr lang="en-US" sz="3600" dirty="0">
                <a:solidFill>
                  <a:schemeClr val="accent5">
                    <a:lumMod val="75000"/>
                  </a:schemeClr>
                </a:solidFill>
              </a:rPr>
              <a:t>Example: sequence numbers (in Ivy)</a:t>
            </a:r>
          </a:p>
        </p:txBody>
      </p:sp>
      <p:sp>
        <p:nvSpPr>
          <p:cNvPr id="17" name="TextBox 16">
            <a:extLst>
              <a:ext uri="{FF2B5EF4-FFF2-40B4-BE49-F238E27FC236}">
                <a16:creationId xmlns:a16="http://schemas.microsoft.com/office/drawing/2014/main" id="{8CFB8FB8-59AF-4396-A177-D0C62B6BADD0}"/>
              </a:ext>
            </a:extLst>
          </p:cNvPr>
          <p:cNvSpPr txBox="1"/>
          <p:nvPr/>
        </p:nvSpPr>
        <p:spPr>
          <a:xfrm>
            <a:off x="805815" y="5580182"/>
            <a:ext cx="7743823" cy="461665"/>
          </a:xfrm>
          <a:prstGeom prst="rect">
            <a:avLst/>
          </a:prstGeom>
          <a:noFill/>
        </p:spPr>
        <p:txBody>
          <a:bodyPr wrap="square" rtlCol="0">
            <a:spAutoFit/>
          </a:bodyPr>
          <a:lstStyle/>
          <a:p>
            <a:r>
              <a:rPr lang="en-US" sz="2400" dirty="0"/>
              <a:t>A class of events corresponding to packet transmission</a:t>
            </a:r>
          </a:p>
        </p:txBody>
      </p:sp>
      <p:sp>
        <p:nvSpPr>
          <p:cNvPr id="5" name="TextBox 4">
            <a:extLst>
              <a:ext uri="{FF2B5EF4-FFF2-40B4-BE49-F238E27FC236}">
                <a16:creationId xmlns:a16="http://schemas.microsoft.com/office/drawing/2014/main" id="{21002C99-E279-46C7-BFAF-60B52B937DB0}"/>
              </a:ext>
            </a:extLst>
          </p:cNvPr>
          <p:cNvSpPr txBox="1"/>
          <p:nvPr/>
        </p:nvSpPr>
        <p:spPr>
          <a:xfrm>
            <a:off x="850807" y="1506925"/>
            <a:ext cx="6798721" cy="400110"/>
          </a:xfrm>
          <a:prstGeom prst="rect">
            <a:avLst/>
          </a:prstGeom>
          <a:noFill/>
        </p:spPr>
        <p:txBody>
          <a:bodyPr wrap="none" rtlCol="0">
            <a:spAutoFit/>
          </a:bodyPr>
          <a:lstStyle/>
          <a:p>
            <a:r>
              <a:rPr lang="en-US" sz="2000" b="1" dirty="0"/>
              <a:t>action</a:t>
            </a:r>
            <a:r>
              <a:rPr lang="en-US" sz="2000" dirty="0"/>
              <a:t> </a:t>
            </a:r>
            <a:r>
              <a:rPr lang="en-US" sz="2000" dirty="0" err="1">
                <a:solidFill>
                  <a:schemeClr val="accent6">
                    <a:lumMod val="75000"/>
                  </a:schemeClr>
                </a:solidFill>
              </a:rPr>
              <a:t>packet_event</a:t>
            </a:r>
            <a:r>
              <a:rPr lang="en-US" sz="2000" dirty="0"/>
              <a:t>(</a:t>
            </a:r>
            <a:r>
              <a:rPr lang="en-US" sz="2000" dirty="0" err="1">
                <a:solidFill>
                  <a:srgbClr val="C00000"/>
                </a:solidFill>
              </a:rPr>
              <a:t>src</a:t>
            </a:r>
            <a:r>
              <a:rPr lang="en-US" sz="2000" dirty="0" err="1"/>
              <a:t>:endpoint,</a:t>
            </a:r>
            <a:r>
              <a:rPr lang="en-US" sz="2000" dirty="0" err="1">
                <a:solidFill>
                  <a:srgbClr val="C00000"/>
                </a:solidFill>
              </a:rPr>
              <a:t>dst</a:t>
            </a:r>
            <a:r>
              <a:rPr lang="en-US" sz="2000" dirty="0" err="1"/>
              <a:t>:endpoint,</a:t>
            </a:r>
            <a:r>
              <a:rPr lang="en-US" sz="2000" dirty="0" err="1">
                <a:solidFill>
                  <a:srgbClr val="C00000"/>
                </a:solidFill>
              </a:rPr>
              <a:t>content</a:t>
            </a:r>
            <a:r>
              <a:rPr lang="en-US" sz="2000" dirty="0" err="1"/>
              <a:t>:packet</a:t>
            </a:r>
            <a:r>
              <a:rPr lang="en-US" sz="2000" dirty="0"/>
              <a:t>)</a:t>
            </a:r>
          </a:p>
        </p:txBody>
      </p:sp>
      <p:sp>
        <p:nvSpPr>
          <p:cNvPr id="23" name="TextBox 22">
            <a:extLst>
              <a:ext uri="{FF2B5EF4-FFF2-40B4-BE49-F238E27FC236}">
                <a16:creationId xmlns:a16="http://schemas.microsoft.com/office/drawing/2014/main" id="{B736441C-8535-4DB3-AD36-FB514AE2B500}"/>
              </a:ext>
            </a:extLst>
          </p:cNvPr>
          <p:cNvSpPr txBox="1"/>
          <p:nvPr/>
        </p:nvSpPr>
        <p:spPr>
          <a:xfrm>
            <a:off x="805813" y="5563068"/>
            <a:ext cx="7743823" cy="461665"/>
          </a:xfrm>
          <a:prstGeom prst="rect">
            <a:avLst/>
          </a:prstGeom>
          <a:noFill/>
        </p:spPr>
        <p:txBody>
          <a:bodyPr wrap="square" rtlCol="0">
            <a:spAutoFit/>
          </a:bodyPr>
          <a:lstStyle/>
          <a:p>
            <a:r>
              <a:rPr lang="en-US" sz="2400" dirty="0"/>
              <a:t>A relation storing sequence numbers </a:t>
            </a:r>
            <a:r>
              <a:rPr lang="en-US" sz="2400" dirty="0">
                <a:solidFill>
                  <a:schemeClr val="accent6">
                    <a:lumMod val="75000"/>
                  </a:schemeClr>
                </a:solidFill>
              </a:rPr>
              <a:t>N</a:t>
            </a:r>
            <a:r>
              <a:rPr lang="en-US" sz="2400" dirty="0"/>
              <a:t> used by endpoint </a:t>
            </a:r>
            <a:r>
              <a:rPr lang="en-US" sz="2400" dirty="0">
                <a:solidFill>
                  <a:schemeClr val="accent6">
                    <a:lumMod val="75000"/>
                  </a:schemeClr>
                </a:solidFill>
              </a:rPr>
              <a:t>S</a:t>
            </a:r>
            <a:r>
              <a:rPr lang="en-US" sz="2400" dirty="0"/>
              <a:t>.</a:t>
            </a:r>
          </a:p>
        </p:txBody>
      </p:sp>
      <p:sp>
        <p:nvSpPr>
          <p:cNvPr id="24" name="TextBox 23">
            <a:extLst>
              <a:ext uri="{FF2B5EF4-FFF2-40B4-BE49-F238E27FC236}">
                <a16:creationId xmlns:a16="http://schemas.microsoft.com/office/drawing/2014/main" id="{CCC499D4-2A0F-477A-94A5-000501015CCA}"/>
              </a:ext>
            </a:extLst>
          </p:cNvPr>
          <p:cNvSpPr txBox="1"/>
          <p:nvPr/>
        </p:nvSpPr>
        <p:spPr>
          <a:xfrm>
            <a:off x="850807" y="2307145"/>
            <a:ext cx="2951257" cy="1015663"/>
          </a:xfrm>
          <a:prstGeom prst="rect">
            <a:avLst/>
          </a:prstGeom>
          <a:noFill/>
        </p:spPr>
        <p:txBody>
          <a:bodyPr wrap="none" rtlCol="0">
            <a:spAutoFit/>
          </a:bodyPr>
          <a:lstStyle/>
          <a:p>
            <a:r>
              <a:rPr lang="en-US" sz="2000" b="1" dirty="0"/>
              <a:t>after </a:t>
            </a:r>
            <a:r>
              <a:rPr lang="en-US" sz="2000" b="1" dirty="0" err="1"/>
              <a:t>init</a:t>
            </a:r>
            <a:r>
              <a:rPr lang="en-US" sz="2000" b="1" dirty="0"/>
              <a:t> </a:t>
            </a:r>
            <a:r>
              <a:rPr lang="en-US" sz="2000" dirty="0"/>
              <a:t>{</a:t>
            </a:r>
          </a:p>
          <a:p>
            <a:r>
              <a:rPr lang="en-US" sz="2000" dirty="0"/>
              <a:t>      </a:t>
            </a:r>
            <a:r>
              <a:rPr lang="en-US" sz="2000" dirty="0" err="1">
                <a:solidFill>
                  <a:schemeClr val="accent6">
                    <a:lumMod val="75000"/>
                  </a:schemeClr>
                </a:solidFill>
              </a:rPr>
              <a:t>seq_used</a:t>
            </a:r>
            <a:r>
              <a:rPr lang="en-US" sz="2000" dirty="0"/>
              <a:t>(</a:t>
            </a:r>
            <a:r>
              <a:rPr lang="en-US" sz="2000" dirty="0">
                <a:solidFill>
                  <a:srgbClr val="C00000"/>
                </a:solidFill>
              </a:rPr>
              <a:t>S</a:t>
            </a:r>
            <a:r>
              <a:rPr lang="en-US" sz="2000" dirty="0"/>
              <a:t> ,</a:t>
            </a:r>
            <a:r>
              <a:rPr lang="en-US" sz="2000" dirty="0">
                <a:solidFill>
                  <a:srgbClr val="C00000"/>
                </a:solidFill>
              </a:rPr>
              <a:t>N</a:t>
            </a:r>
            <a:r>
              <a:rPr lang="en-US" sz="2000" dirty="0"/>
              <a:t>) := false;</a:t>
            </a:r>
          </a:p>
          <a:p>
            <a:r>
              <a:rPr lang="en-US" sz="2000" dirty="0"/>
              <a:t>}</a:t>
            </a:r>
          </a:p>
        </p:txBody>
      </p:sp>
      <p:sp>
        <p:nvSpPr>
          <p:cNvPr id="32" name="TextBox 31">
            <a:extLst>
              <a:ext uri="{FF2B5EF4-FFF2-40B4-BE49-F238E27FC236}">
                <a16:creationId xmlns:a16="http://schemas.microsoft.com/office/drawing/2014/main" id="{4481DB30-5C90-474A-96B4-305AA8F60073}"/>
              </a:ext>
            </a:extLst>
          </p:cNvPr>
          <p:cNvSpPr txBox="1"/>
          <p:nvPr/>
        </p:nvSpPr>
        <p:spPr>
          <a:xfrm>
            <a:off x="850807" y="1907035"/>
            <a:ext cx="4907497" cy="400110"/>
          </a:xfrm>
          <a:prstGeom prst="rect">
            <a:avLst/>
          </a:prstGeom>
          <a:noFill/>
        </p:spPr>
        <p:txBody>
          <a:bodyPr wrap="none" rtlCol="0">
            <a:spAutoFit/>
          </a:bodyPr>
          <a:lstStyle/>
          <a:p>
            <a:r>
              <a:rPr lang="en-US" sz="2000" b="1" dirty="0"/>
              <a:t>relation </a:t>
            </a:r>
            <a:r>
              <a:rPr lang="en-US" sz="2000" dirty="0" err="1">
                <a:solidFill>
                  <a:schemeClr val="accent6">
                    <a:lumMod val="75000"/>
                  </a:schemeClr>
                </a:solidFill>
              </a:rPr>
              <a:t>seq_used</a:t>
            </a:r>
            <a:r>
              <a:rPr lang="en-US" sz="2000" dirty="0"/>
              <a:t>(</a:t>
            </a:r>
            <a:r>
              <a:rPr lang="en-US" sz="2000" dirty="0">
                <a:solidFill>
                  <a:srgbClr val="C00000"/>
                </a:solidFill>
              </a:rPr>
              <a:t>S</a:t>
            </a:r>
            <a:r>
              <a:rPr lang="en-US" sz="2000" dirty="0"/>
              <a:t> : endpoint, </a:t>
            </a:r>
            <a:r>
              <a:rPr lang="en-US" sz="2000" dirty="0">
                <a:solidFill>
                  <a:srgbClr val="C00000"/>
                </a:solidFill>
              </a:rPr>
              <a:t>N</a:t>
            </a:r>
            <a:r>
              <a:rPr lang="en-US" sz="2000" dirty="0"/>
              <a:t> : </a:t>
            </a:r>
            <a:r>
              <a:rPr lang="en-US" sz="2000" dirty="0" err="1"/>
              <a:t>seq_num</a:t>
            </a:r>
            <a:r>
              <a:rPr lang="en-US" sz="2000" dirty="0"/>
              <a:t>)</a:t>
            </a:r>
          </a:p>
        </p:txBody>
      </p:sp>
      <p:sp>
        <p:nvSpPr>
          <p:cNvPr id="33" name="TextBox 32">
            <a:extLst>
              <a:ext uri="{FF2B5EF4-FFF2-40B4-BE49-F238E27FC236}">
                <a16:creationId xmlns:a16="http://schemas.microsoft.com/office/drawing/2014/main" id="{3E726BF6-9C2B-42F3-9318-2FAEBE5B30CE}"/>
              </a:ext>
            </a:extLst>
          </p:cNvPr>
          <p:cNvSpPr txBox="1"/>
          <p:nvPr/>
        </p:nvSpPr>
        <p:spPr>
          <a:xfrm>
            <a:off x="850806" y="3276641"/>
            <a:ext cx="4358950" cy="1015663"/>
          </a:xfrm>
          <a:prstGeom prst="rect">
            <a:avLst/>
          </a:prstGeom>
          <a:noFill/>
        </p:spPr>
        <p:txBody>
          <a:bodyPr wrap="none" rtlCol="0">
            <a:spAutoFit/>
          </a:bodyPr>
          <a:lstStyle/>
          <a:p>
            <a:r>
              <a:rPr lang="en-US" sz="2000" b="1" dirty="0"/>
              <a:t>before </a:t>
            </a:r>
            <a:r>
              <a:rPr lang="en-US" sz="2000" dirty="0" err="1">
                <a:solidFill>
                  <a:schemeClr val="accent6">
                    <a:lumMod val="75000"/>
                  </a:schemeClr>
                </a:solidFill>
              </a:rPr>
              <a:t>packet_event</a:t>
            </a:r>
            <a:r>
              <a:rPr lang="en-US" sz="2000" dirty="0">
                <a:solidFill>
                  <a:schemeClr val="accent6">
                    <a:lumMod val="75000"/>
                  </a:schemeClr>
                </a:solidFill>
              </a:rPr>
              <a:t> </a:t>
            </a:r>
            <a:r>
              <a:rPr lang="en-US" sz="2000" dirty="0"/>
              <a:t>{</a:t>
            </a:r>
          </a:p>
          <a:p>
            <a:r>
              <a:rPr lang="en-US" sz="2000" dirty="0"/>
              <a:t>      </a:t>
            </a:r>
            <a:r>
              <a:rPr lang="en-US" sz="2000" b="1" dirty="0"/>
              <a:t>require</a:t>
            </a:r>
            <a:r>
              <a:rPr lang="en-US" sz="2000" dirty="0"/>
              <a:t> ¬</a:t>
            </a:r>
            <a:r>
              <a:rPr lang="en-US" sz="2000" dirty="0" err="1">
                <a:solidFill>
                  <a:schemeClr val="accent6">
                    <a:lumMod val="75000"/>
                  </a:schemeClr>
                </a:solidFill>
              </a:rPr>
              <a:t>seq_used</a:t>
            </a:r>
            <a:r>
              <a:rPr lang="en-US" sz="2000" dirty="0"/>
              <a:t>(</a:t>
            </a:r>
            <a:r>
              <a:rPr lang="en-US" sz="2000" dirty="0" err="1">
                <a:solidFill>
                  <a:srgbClr val="C00000"/>
                </a:solidFill>
              </a:rPr>
              <a:t>src</a:t>
            </a:r>
            <a:r>
              <a:rPr lang="en-US" sz="2000" dirty="0"/>
              <a:t>, </a:t>
            </a:r>
            <a:r>
              <a:rPr lang="en-US" sz="2000" dirty="0" err="1">
                <a:solidFill>
                  <a:srgbClr val="C00000"/>
                </a:solidFill>
              </a:rPr>
              <a:t>content</a:t>
            </a:r>
            <a:r>
              <a:rPr lang="en-US" sz="2000" dirty="0" err="1"/>
              <a:t>.seq</a:t>
            </a:r>
            <a:r>
              <a:rPr lang="en-US" sz="2000" dirty="0"/>
              <a:t>);</a:t>
            </a:r>
          </a:p>
          <a:p>
            <a:r>
              <a:rPr lang="en-US" sz="2000" dirty="0"/>
              <a:t>}</a:t>
            </a:r>
          </a:p>
        </p:txBody>
      </p:sp>
      <p:sp>
        <p:nvSpPr>
          <p:cNvPr id="34" name="TextBox 33">
            <a:extLst>
              <a:ext uri="{FF2B5EF4-FFF2-40B4-BE49-F238E27FC236}">
                <a16:creationId xmlns:a16="http://schemas.microsoft.com/office/drawing/2014/main" id="{43E8ED4E-4D9A-4290-81F2-3567D0866C7C}"/>
              </a:ext>
            </a:extLst>
          </p:cNvPr>
          <p:cNvSpPr txBox="1"/>
          <p:nvPr/>
        </p:nvSpPr>
        <p:spPr>
          <a:xfrm>
            <a:off x="850805" y="4292304"/>
            <a:ext cx="4149919" cy="1015663"/>
          </a:xfrm>
          <a:prstGeom prst="rect">
            <a:avLst/>
          </a:prstGeom>
          <a:noFill/>
        </p:spPr>
        <p:txBody>
          <a:bodyPr wrap="none" rtlCol="0">
            <a:spAutoFit/>
          </a:bodyPr>
          <a:lstStyle/>
          <a:p>
            <a:r>
              <a:rPr lang="en-US" sz="2000" b="1" dirty="0"/>
              <a:t>after </a:t>
            </a:r>
            <a:r>
              <a:rPr lang="en-US" sz="2000" dirty="0" err="1">
                <a:solidFill>
                  <a:schemeClr val="accent6">
                    <a:lumMod val="75000"/>
                  </a:schemeClr>
                </a:solidFill>
              </a:rPr>
              <a:t>packet_event</a:t>
            </a:r>
            <a:r>
              <a:rPr lang="en-US" sz="2000" dirty="0">
                <a:solidFill>
                  <a:schemeClr val="accent6">
                    <a:lumMod val="75000"/>
                  </a:schemeClr>
                </a:solidFill>
              </a:rPr>
              <a:t> </a:t>
            </a:r>
            <a:r>
              <a:rPr lang="en-US" sz="2000" dirty="0"/>
              <a:t>{</a:t>
            </a:r>
          </a:p>
          <a:p>
            <a:r>
              <a:rPr lang="en-US" sz="2000" dirty="0">
                <a:solidFill>
                  <a:schemeClr val="accent6">
                    <a:lumMod val="75000"/>
                  </a:schemeClr>
                </a:solidFill>
              </a:rPr>
              <a:t>      </a:t>
            </a:r>
            <a:r>
              <a:rPr lang="en-US" sz="2000" dirty="0" err="1">
                <a:solidFill>
                  <a:schemeClr val="accent6">
                    <a:lumMod val="75000"/>
                  </a:schemeClr>
                </a:solidFill>
              </a:rPr>
              <a:t>seq_used</a:t>
            </a:r>
            <a:r>
              <a:rPr lang="en-US" sz="2000" dirty="0"/>
              <a:t>(</a:t>
            </a:r>
            <a:r>
              <a:rPr lang="en-US" sz="2000" dirty="0" err="1">
                <a:solidFill>
                  <a:srgbClr val="C00000"/>
                </a:solidFill>
              </a:rPr>
              <a:t>src</a:t>
            </a:r>
            <a:r>
              <a:rPr lang="en-US" sz="2000" dirty="0"/>
              <a:t>, </a:t>
            </a:r>
            <a:r>
              <a:rPr lang="en-US" sz="2000" dirty="0" err="1">
                <a:solidFill>
                  <a:srgbClr val="C00000"/>
                </a:solidFill>
              </a:rPr>
              <a:t>content</a:t>
            </a:r>
            <a:r>
              <a:rPr lang="en-US" sz="2000" dirty="0" err="1"/>
              <a:t>.seq</a:t>
            </a:r>
            <a:r>
              <a:rPr lang="en-US" sz="2000" dirty="0"/>
              <a:t>) := true;</a:t>
            </a:r>
          </a:p>
          <a:p>
            <a:r>
              <a:rPr lang="en-US" sz="2000" dirty="0"/>
              <a:t>}</a:t>
            </a:r>
          </a:p>
        </p:txBody>
      </p:sp>
      <p:sp>
        <p:nvSpPr>
          <p:cNvPr id="35" name="TextBox 34">
            <a:extLst>
              <a:ext uri="{FF2B5EF4-FFF2-40B4-BE49-F238E27FC236}">
                <a16:creationId xmlns:a16="http://schemas.microsoft.com/office/drawing/2014/main" id="{70012ADC-D7F0-4B4B-AF5C-E56305BFAEB8}"/>
              </a:ext>
            </a:extLst>
          </p:cNvPr>
          <p:cNvSpPr txBox="1"/>
          <p:nvPr/>
        </p:nvSpPr>
        <p:spPr>
          <a:xfrm>
            <a:off x="805813" y="5583973"/>
            <a:ext cx="7743823" cy="461665"/>
          </a:xfrm>
          <a:prstGeom prst="rect">
            <a:avLst/>
          </a:prstGeom>
          <a:noFill/>
        </p:spPr>
        <p:txBody>
          <a:bodyPr wrap="square" rtlCol="0">
            <a:spAutoFit/>
          </a:bodyPr>
          <a:lstStyle/>
          <a:p>
            <a:r>
              <a:rPr lang="en-US" sz="2400" dirty="0"/>
              <a:t>Initial state of specification</a:t>
            </a:r>
          </a:p>
        </p:txBody>
      </p:sp>
      <p:sp>
        <p:nvSpPr>
          <p:cNvPr id="36" name="TextBox 35">
            <a:extLst>
              <a:ext uri="{FF2B5EF4-FFF2-40B4-BE49-F238E27FC236}">
                <a16:creationId xmlns:a16="http://schemas.microsoft.com/office/drawing/2014/main" id="{E7D4792B-7E94-4A48-9EFA-8AEB3B0576D1}"/>
              </a:ext>
            </a:extLst>
          </p:cNvPr>
          <p:cNvSpPr txBox="1"/>
          <p:nvPr/>
        </p:nvSpPr>
        <p:spPr>
          <a:xfrm>
            <a:off x="805814" y="5590593"/>
            <a:ext cx="7743823" cy="461665"/>
          </a:xfrm>
          <a:prstGeom prst="rect">
            <a:avLst/>
          </a:prstGeom>
          <a:noFill/>
        </p:spPr>
        <p:txBody>
          <a:bodyPr wrap="square" rtlCol="0">
            <a:spAutoFit/>
          </a:bodyPr>
          <a:lstStyle/>
          <a:p>
            <a:r>
              <a:rPr lang="en-US" sz="2400" dirty="0"/>
              <a:t>Packet event guard</a:t>
            </a:r>
          </a:p>
        </p:txBody>
      </p:sp>
      <p:sp>
        <p:nvSpPr>
          <p:cNvPr id="37" name="TextBox 36">
            <a:extLst>
              <a:ext uri="{FF2B5EF4-FFF2-40B4-BE49-F238E27FC236}">
                <a16:creationId xmlns:a16="http://schemas.microsoft.com/office/drawing/2014/main" id="{F7E5003F-682C-4859-9DE8-10917FAFB395}"/>
              </a:ext>
            </a:extLst>
          </p:cNvPr>
          <p:cNvSpPr txBox="1"/>
          <p:nvPr/>
        </p:nvSpPr>
        <p:spPr>
          <a:xfrm>
            <a:off x="805815" y="5580182"/>
            <a:ext cx="7743823" cy="461665"/>
          </a:xfrm>
          <a:prstGeom prst="rect">
            <a:avLst/>
          </a:prstGeom>
          <a:noFill/>
        </p:spPr>
        <p:txBody>
          <a:bodyPr wrap="square" rtlCol="0">
            <a:spAutoFit/>
          </a:bodyPr>
          <a:lstStyle/>
          <a:p>
            <a:r>
              <a:rPr lang="en-US" sz="2400" dirty="0"/>
              <a:t>Packet event update</a:t>
            </a:r>
          </a:p>
        </p:txBody>
      </p:sp>
      <p:sp>
        <p:nvSpPr>
          <p:cNvPr id="6" name="TextBox 5">
            <a:extLst>
              <a:ext uri="{FF2B5EF4-FFF2-40B4-BE49-F238E27FC236}">
                <a16:creationId xmlns:a16="http://schemas.microsoft.com/office/drawing/2014/main" id="{BB2BEF68-DB60-4FC2-863C-C7267E819356}"/>
              </a:ext>
            </a:extLst>
          </p:cNvPr>
          <p:cNvSpPr txBox="1"/>
          <p:nvPr/>
        </p:nvSpPr>
        <p:spPr>
          <a:xfrm>
            <a:off x="2925764" y="6079681"/>
            <a:ext cx="5737981" cy="461665"/>
          </a:xfrm>
          <a:prstGeom prst="rect">
            <a:avLst/>
          </a:prstGeom>
          <a:noFill/>
        </p:spPr>
        <p:txBody>
          <a:bodyPr wrap="none" rtlCol="0">
            <a:spAutoFit/>
          </a:bodyPr>
          <a:lstStyle/>
          <a:p>
            <a:r>
              <a:rPr lang="en-US" sz="2400" dirty="0">
                <a:solidFill>
                  <a:schemeClr val="accent5">
                    <a:lumMod val="75000"/>
                  </a:schemeClr>
                </a:solidFill>
              </a:rPr>
              <a:t>Notice that the specification isn’t finite-state</a:t>
            </a:r>
          </a:p>
        </p:txBody>
      </p:sp>
    </p:spTree>
    <p:extLst>
      <p:ext uri="{BB962C8B-B14F-4D97-AF65-F5344CB8AC3E}">
        <p14:creationId xmlns:p14="http://schemas.microsoft.com/office/powerpoint/2010/main" val="107995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xit" presetSubtype="0" fill="hold" grpId="1" nodeType="withEffect">
                                  <p:stCondLst>
                                    <p:cond delay="0"/>
                                  </p:stCondLst>
                                  <p:childTnLst>
                                    <p:animEffect transition="out" filter="fade">
                                      <p:cBhvr>
                                        <p:cTn id="17" dur="500"/>
                                        <p:tgtEl>
                                          <p:spTgt spid="17"/>
                                        </p:tgtEl>
                                      </p:cBhvr>
                                    </p:animEffect>
                                    <p:set>
                                      <p:cBhvr>
                                        <p:cTn id="18" dur="1" fill="hold">
                                          <p:stCondLst>
                                            <p:cond delay="499"/>
                                          </p:stCondLst>
                                        </p:cTn>
                                        <p:tgtEl>
                                          <p:spTgt spid="17"/>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32">
                                            <p:txEl>
                                              <p:pRg st="0" end="0"/>
                                            </p:txEl>
                                          </p:spTgt>
                                        </p:tgtEl>
                                        <p:attrNameLst>
                                          <p:attrName>style.visibility</p:attrName>
                                        </p:attrNameLst>
                                      </p:cBhvr>
                                      <p:to>
                                        <p:strVal val="visible"/>
                                      </p:to>
                                    </p:set>
                                    <p:animEffect transition="in" filter="fade">
                                      <p:cBhvr>
                                        <p:cTn id="21" dur="500"/>
                                        <p:tgtEl>
                                          <p:spTgt spid="3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par>
                                <p:cTn id="30" presetID="10" presetClass="exit" presetSubtype="0" fill="hold" grpId="1" nodeType="withEffect">
                                  <p:stCondLst>
                                    <p:cond delay="0"/>
                                  </p:stCondLst>
                                  <p:childTnLst>
                                    <p:animEffect transition="out" filter="fade">
                                      <p:cBhvr>
                                        <p:cTn id="31" dur="500"/>
                                        <p:tgtEl>
                                          <p:spTgt spid="23"/>
                                        </p:tgtEl>
                                      </p:cBhvr>
                                    </p:animEffect>
                                    <p:set>
                                      <p:cBhvr>
                                        <p:cTn id="32" dur="1" fill="hold">
                                          <p:stCondLst>
                                            <p:cond delay="499"/>
                                          </p:stCondLst>
                                        </p:cTn>
                                        <p:tgtEl>
                                          <p:spTgt spid="2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500"/>
                                        <p:tgtEl>
                                          <p:spTgt spid="3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par>
                                <p:cTn id="41" presetID="10" presetClass="exit" presetSubtype="0" fill="hold" grpId="1" nodeType="withEffect">
                                  <p:stCondLst>
                                    <p:cond delay="0"/>
                                  </p:stCondLst>
                                  <p:childTnLst>
                                    <p:animEffect transition="out" filter="fade">
                                      <p:cBhvr>
                                        <p:cTn id="42" dur="500"/>
                                        <p:tgtEl>
                                          <p:spTgt spid="35"/>
                                        </p:tgtEl>
                                      </p:cBhvr>
                                    </p:animEffect>
                                    <p:set>
                                      <p:cBhvr>
                                        <p:cTn id="43" dur="1" fill="hold">
                                          <p:stCondLst>
                                            <p:cond delay="499"/>
                                          </p:stCondLst>
                                        </p:cTn>
                                        <p:tgtEl>
                                          <p:spTgt spid="35"/>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par>
                                <p:cTn id="49" presetID="10" presetClass="exit" presetSubtype="0" fill="hold" grpId="1" nodeType="withEffect">
                                  <p:stCondLst>
                                    <p:cond delay="0"/>
                                  </p:stCondLst>
                                  <p:childTnLst>
                                    <p:animEffect transition="out" filter="fade">
                                      <p:cBhvr>
                                        <p:cTn id="50" dur="500"/>
                                        <p:tgtEl>
                                          <p:spTgt spid="36"/>
                                        </p:tgtEl>
                                      </p:cBhvr>
                                    </p:animEffect>
                                    <p:set>
                                      <p:cBhvr>
                                        <p:cTn id="51" dur="1" fill="hold">
                                          <p:stCondLst>
                                            <p:cond delay="499"/>
                                          </p:stCondLst>
                                        </p:cTn>
                                        <p:tgtEl>
                                          <p:spTgt spid="36"/>
                                        </p:tgtEl>
                                        <p:attrNameLst>
                                          <p:attrName>style.visibility</p:attrName>
                                        </p:attrNameLst>
                                      </p:cBhvr>
                                      <p:to>
                                        <p:strVal val="hidden"/>
                                      </p:to>
                                    </p:set>
                                  </p:childTnLst>
                                </p:cTn>
                              </p:par>
                              <p:par>
                                <p:cTn id="52" presetID="10" presetClass="entr" presetSubtype="0" fill="hold" grpId="0"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fade">
                                      <p:cBhvr>
                                        <p:cTn id="54" dur="500"/>
                                        <p:tgtEl>
                                          <p:spTgt spid="3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fade">
                                      <p:cBhvr>
                                        <p:cTn id="5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5" grpId="0"/>
      <p:bldP spid="23" grpId="0"/>
      <p:bldP spid="23" grpId="1"/>
      <p:bldP spid="24" grpId="0"/>
      <p:bldP spid="33" grpId="0"/>
      <p:bldP spid="34" grpId="0"/>
      <p:bldP spid="35" grpId="0"/>
      <p:bldP spid="35" grpId="1"/>
      <p:bldP spid="36" grpId="0"/>
      <p:bldP spid="36" grpId="1"/>
      <p:bldP spid="37"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Specification capture</a:t>
            </a:r>
          </a:p>
        </p:txBody>
      </p:sp>
      <p:sp>
        <p:nvSpPr>
          <p:cNvPr id="3" name="TextBox 2">
            <a:extLst>
              <a:ext uri="{FF2B5EF4-FFF2-40B4-BE49-F238E27FC236}">
                <a16:creationId xmlns:a16="http://schemas.microsoft.com/office/drawing/2014/main" id="{CF73A6CB-2CA8-4CE4-8D61-B041153CD74C}"/>
              </a:ext>
            </a:extLst>
          </p:cNvPr>
          <p:cNvSpPr txBox="1"/>
          <p:nvPr/>
        </p:nvSpPr>
        <p:spPr>
          <a:xfrm>
            <a:off x="1311942" y="1488641"/>
            <a:ext cx="7131018" cy="954107"/>
          </a:xfrm>
          <a:prstGeom prst="rect">
            <a:avLst/>
          </a:prstGeom>
          <a:noFill/>
        </p:spPr>
        <p:txBody>
          <a:bodyPr wrap="square" rtlCol="0">
            <a:spAutoFit/>
          </a:bodyPr>
          <a:lstStyle/>
          <a:p>
            <a:r>
              <a:rPr lang="en-US" sz="2800" dirty="0"/>
              <a:t>Specification cannot be directly derived from the RFC, because:</a:t>
            </a:r>
          </a:p>
        </p:txBody>
      </p:sp>
      <p:sp>
        <p:nvSpPr>
          <p:cNvPr id="4" name="TextBox 3">
            <a:extLst>
              <a:ext uri="{FF2B5EF4-FFF2-40B4-BE49-F238E27FC236}">
                <a16:creationId xmlns:a16="http://schemas.microsoft.com/office/drawing/2014/main" id="{3AC50BE0-BE1D-40F0-AF6B-9F51C677D169}"/>
              </a:ext>
            </a:extLst>
          </p:cNvPr>
          <p:cNvSpPr txBox="1"/>
          <p:nvPr/>
        </p:nvSpPr>
        <p:spPr>
          <a:xfrm>
            <a:off x="1311942" y="4224958"/>
            <a:ext cx="7131018" cy="1815882"/>
          </a:xfrm>
          <a:prstGeom prst="rect">
            <a:avLst/>
          </a:prstGeom>
          <a:noFill/>
        </p:spPr>
        <p:txBody>
          <a:bodyPr wrap="square" rtlCol="0">
            <a:spAutoFit/>
          </a:bodyPr>
          <a:lstStyle/>
          <a:p>
            <a:r>
              <a:rPr lang="en-US" sz="2800" dirty="0"/>
              <a:t>The RFC discusses how to implement the protocol internally, not what it looks like on the wire. Thus, it cannot serve the </a:t>
            </a:r>
            <a:r>
              <a:rPr lang="en-US" sz="2800" i="1" dirty="0">
                <a:solidFill>
                  <a:srgbClr val="C00000"/>
                </a:solidFill>
              </a:rPr>
              <a:t>function</a:t>
            </a:r>
            <a:r>
              <a:rPr lang="en-US" sz="2800" dirty="0"/>
              <a:t> we require of a specification.</a:t>
            </a:r>
          </a:p>
        </p:txBody>
      </p:sp>
      <p:sp>
        <p:nvSpPr>
          <p:cNvPr id="6" name="TextBox 5">
            <a:extLst>
              <a:ext uri="{FF2B5EF4-FFF2-40B4-BE49-F238E27FC236}">
                <a16:creationId xmlns:a16="http://schemas.microsoft.com/office/drawing/2014/main" id="{0FBE9ACB-3841-4CC2-8430-3DA779E633D7}"/>
              </a:ext>
            </a:extLst>
          </p:cNvPr>
          <p:cNvSpPr txBox="1"/>
          <p:nvPr/>
        </p:nvSpPr>
        <p:spPr>
          <a:xfrm>
            <a:off x="2016315" y="2781452"/>
            <a:ext cx="5722272" cy="830997"/>
          </a:xfrm>
          <a:prstGeom prst="rect">
            <a:avLst/>
          </a:prstGeom>
          <a:noFill/>
        </p:spPr>
        <p:txBody>
          <a:bodyPr wrap="none" rtlCol="0">
            <a:spAutoFit/>
          </a:bodyPr>
          <a:lstStyle/>
          <a:p>
            <a:pPr marL="342900" indent="-342900">
              <a:buAutoNum type="arabicParenR"/>
            </a:pPr>
            <a:r>
              <a:rPr lang="en-US" sz="2400" dirty="0">
                <a:solidFill>
                  <a:srgbClr val="0070C0"/>
                </a:solidFill>
              </a:rPr>
              <a:t>It is ambiguous/incomplete/contradictory</a:t>
            </a:r>
          </a:p>
          <a:p>
            <a:pPr marL="342900" indent="-342900">
              <a:buAutoNum type="arabicParenR"/>
            </a:pPr>
            <a:r>
              <a:rPr lang="en-US" sz="2400" dirty="0">
                <a:solidFill>
                  <a:srgbClr val="0070C0"/>
                </a:solidFill>
              </a:rPr>
              <a:t>It is not </a:t>
            </a:r>
            <a:r>
              <a:rPr lang="en-US" sz="2400" i="1" dirty="0">
                <a:solidFill>
                  <a:srgbClr val="C00000"/>
                </a:solidFill>
              </a:rPr>
              <a:t>compositional</a:t>
            </a:r>
          </a:p>
        </p:txBody>
      </p:sp>
    </p:spTree>
    <p:extLst>
      <p:ext uri="{BB962C8B-B14F-4D97-AF65-F5344CB8AC3E}">
        <p14:creationId xmlns:p14="http://schemas.microsoft.com/office/powerpoint/2010/main" val="94188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A4154-DE55-44D3-A50B-117782285F31}"/>
              </a:ext>
            </a:extLst>
          </p:cNvPr>
          <p:cNvSpPr txBox="1"/>
          <p:nvPr/>
        </p:nvSpPr>
        <p:spPr>
          <a:xfrm>
            <a:off x="717582" y="1250302"/>
            <a:ext cx="5188761" cy="954107"/>
          </a:xfrm>
          <a:prstGeom prst="rect">
            <a:avLst/>
          </a:prstGeom>
          <a:noFill/>
        </p:spPr>
        <p:txBody>
          <a:bodyPr wrap="square" rtlCol="0">
            <a:spAutoFit/>
          </a:bodyPr>
          <a:lstStyle/>
          <a:p>
            <a:r>
              <a:rPr lang="en-US" sz="2800" dirty="0"/>
              <a:t>Specifications are the unicorns of the formal verification world. </a:t>
            </a:r>
          </a:p>
        </p:txBody>
      </p:sp>
      <p:pic>
        <p:nvPicPr>
          <p:cNvPr id="1030" name="Picture 6" descr="See the source image">
            <a:extLst>
              <a:ext uri="{FF2B5EF4-FFF2-40B4-BE49-F238E27FC236}">
                <a16:creationId xmlns:a16="http://schemas.microsoft.com/office/drawing/2014/main" id="{AD454DBC-1061-4F39-930A-F739A4A3FA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343" y="959277"/>
            <a:ext cx="1744241" cy="153615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69D108D-2CC2-49C5-8ED4-080B7B6B3259}"/>
              </a:ext>
            </a:extLst>
          </p:cNvPr>
          <p:cNvSpPr txBox="1"/>
          <p:nvPr/>
        </p:nvSpPr>
        <p:spPr>
          <a:xfrm>
            <a:off x="717582" y="2606351"/>
            <a:ext cx="6075104" cy="954107"/>
          </a:xfrm>
          <a:prstGeom prst="rect">
            <a:avLst/>
          </a:prstGeom>
          <a:noFill/>
        </p:spPr>
        <p:txBody>
          <a:bodyPr wrap="square" rtlCol="0">
            <a:spAutoFit/>
          </a:bodyPr>
          <a:lstStyle/>
          <a:p>
            <a:r>
              <a:rPr lang="en-US" sz="2800" dirty="0"/>
              <a:t>We talk a lot about specifications, but few people have actually seen one. </a:t>
            </a:r>
          </a:p>
        </p:txBody>
      </p:sp>
      <p:sp>
        <p:nvSpPr>
          <p:cNvPr id="11" name="TextBox 10">
            <a:extLst>
              <a:ext uri="{FF2B5EF4-FFF2-40B4-BE49-F238E27FC236}">
                <a16:creationId xmlns:a16="http://schemas.microsoft.com/office/drawing/2014/main" id="{E50A5E2C-28B9-434F-AB18-E4651D84812D}"/>
              </a:ext>
            </a:extLst>
          </p:cNvPr>
          <p:cNvSpPr txBox="1"/>
          <p:nvPr/>
        </p:nvSpPr>
        <p:spPr>
          <a:xfrm>
            <a:off x="717581" y="3977951"/>
            <a:ext cx="7073479" cy="954107"/>
          </a:xfrm>
          <a:prstGeom prst="rect">
            <a:avLst/>
          </a:prstGeom>
          <a:noFill/>
        </p:spPr>
        <p:txBody>
          <a:bodyPr wrap="square" rtlCol="0">
            <a:spAutoFit/>
          </a:bodyPr>
          <a:lstStyle/>
          <a:p>
            <a:r>
              <a:rPr lang="en-US" sz="2800" dirty="0"/>
              <a:t>We tend to assume specs will be provided to us by a “user” (another mythical creature).</a:t>
            </a:r>
          </a:p>
        </p:txBody>
      </p:sp>
    </p:spTree>
    <p:extLst>
      <p:ext uri="{BB962C8B-B14F-4D97-AF65-F5344CB8AC3E}">
        <p14:creationId xmlns:p14="http://schemas.microsoft.com/office/powerpoint/2010/main" val="49555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030"/>
                                        </p:tgtEl>
                                        <p:attrNameLst>
                                          <p:attrName>style.visibility</p:attrName>
                                        </p:attrNameLst>
                                      </p:cBhvr>
                                      <p:to>
                                        <p:strVal val="visible"/>
                                      </p:to>
                                    </p:set>
                                    <p:animEffect transition="in" filter="fade">
                                      <p:cBhvr>
                                        <p:cTn id="10" dur="500"/>
                                        <p:tgtEl>
                                          <p:spTgt spid="103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419146"/>
            <a:ext cx="7743823" cy="646331"/>
          </a:xfrm>
          <a:prstGeom prst="rect">
            <a:avLst/>
          </a:prstGeom>
          <a:noFill/>
        </p:spPr>
        <p:txBody>
          <a:bodyPr wrap="square" rtlCol="0">
            <a:spAutoFit/>
          </a:bodyPr>
          <a:lstStyle/>
          <a:p>
            <a:r>
              <a:rPr lang="en-US" sz="3600" dirty="0">
                <a:solidFill>
                  <a:schemeClr val="accent5">
                    <a:lumMod val="75000"/>
                  </a:schemeClr>
                </a:solidFill>
              </a:rPr>
              <a:t>Process: capture and compositionality</a:t>
            </a:r>
          </a:p>
        </p:txBody>
      </p:sp>
      <p:sp>
        <p:nvSpPr>
          <p:cNvPr id="6" name="Rectangle 5">
            <a:extLst>
              <a:ext uri="{FF2B5EF4-FFF2-40B4-BE49-F238E27FC236}">
                <a16:creationId xmlns:a16="http://schemas.microsoft.com/office/drawing/2014/main" id="{DDC0D100-BF86-4402-A0B6-FDA133C58468}"/>
              </a:ext>
            </a:extLst>
          </p:cNvPr>
          <p:cNvSpPr/>
          <p:nvPr/>
        </p:nvSpPr>
        <p:spPr>
          <a:xfrm>
            <a:off x="1405322" y="2157047"/>
            <a:ext cx="891540" cy="838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client</a:t>
            </a:r>
          </a:p>
        </p:txBody>
      </p:sp>
      <p:sp>
        <p:nvSpPr>
          <p:cNvPr id="7" name="Rectangle 6">
            <a:extLst>
              <a:ext uri="{FF2B5EF4-FFF2-40B4-BE49-F238E27FC236}">
                <a16:creationId xmlns:a16="http://schemas.microsoft.com/office/drawing/2014/main" id="{E953E085-53ED-45FB-B728-D0CF49C85710}"/>
              </a:ext>
            </a:extLst>
          </p:cNvPr>
          <p:cNvSpPr/>
          <p:nvPr/>
        </p:nvSpPr>
        <p:spPr>
          <a:xfrm>
            <a:off x="4126230" y="2157047"/>
            <a:ext cx="891540" cy="838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p>
        </p:txBody>
      </p:sp>
      <p:cxnSp>
        <p:nvCxnSpPr>
          <p:cNvPr id="13" name="Straight Arrow Connector 12">
            <a:extLst>
              <a:ext uri="{FF2B5EF4-FFF2-40B4-BE49-F238E27FC236}">
                <a16:creationId xmlns:a16="http://schemas.microsoft.com/office/drawing/2014/main" id="{D8D1674C-BB32-4E6C-88F3-C1ECC6864104}"/>
              </a:ext>
            </a:extLst>
          </p:cNvPr>
          <p:cNvCxnSpPr>
            <a:stCxn id="6" idx="3"/>
            <a:endCxn id="7" idx="1"/>
          </p:cNvCxnSpPr>
          <p:nvPr/>
        </p:nvCxnSpPr>
        <p:spPr>
          <a:xfrm>
            <a:off x="2296862" y="2576147"/>
            <a:ext cx="1829368" cy="0"/>
          </a:xfrm>
          <a:prstGeom prst="straightConnector1">
            <a:avLst/>
          </a:prstGeom>
          <a:ln>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D644329C-D207-4965-ADC7-7C6C2E0708BE}"/>
              </a:ext>
            </a:extLst>
          </p:cNvPr>
          <p:cNvGrpSpPr/>
          <p:nvPr/>
        </p:nvGrpSpPr>
        <p:grpSpPr>
          <a:xfrm>
            <a:off x="2970327" y="1244492"/>
            <a:ext cx="470193" cy="2007797"/>
            <a:chOff x="2970327" y="1244492"/>
            <a:chExt cx="470193" cy="2007797"/>
          </a:xfrm>
        </p:grpSpPr>
        <p:cxnSp>
          <p:nvCxnSpPr>
            <p:cNvPr id="16" name="Straight Connector 15">
              <a:extLst>
                <a:ext uri="{FF2B5EF4-FFF2-40B4-BE49-F238E27FC236}">
                  <a16:creationId xmlns:a16="http://schemas.microsoft.com/office/drawing/2014/main" id="{6684F7DC-B017-41AB-9B65-87A991B753C2}"/>
                </a:ext>
              </a:extLst>
            </p:cNvPr>
            <p:cNvCxnSpPr>
              <a:cxnSpLocks/>
            </p:cNvCxnSpPr>
            <p:nvPr/>
          </p:nvCxnSpPr>
          <p:spPr>
            <a:xfrm flipH="1">
              <a:off x="3188402" y="1899139"/>
              <a:ext cx="23144" cy="13531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3AD15AC4-D287-40BE-BE8B-695280DC3DC5}"/>
                    </a:ext>
                  </a:extLst>
                </p:cNvPr>
                <p:cNvSpPr txBox="1"/>
                <p:nvPr/>
              </p:nvSpPr>
              <p:spPr>
                <a:xfrm>
                  <a:off x="2970327" y="1244492"/>
                  <a:ext cx="470193" cy="46166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𝜙</m:t>
                        </m:r>
                      </m:oMath>
                    </m:oMathPara>
                  </a14:m>
                  <a:endParaRPr lang="en-US" dirty="0"/>
                </a:p>
              </p:txBody>
            </p:sp>
          </mc:Choice>
          <mc:Fallback>
            <p:sp>
              <p:nvSpPr>
                <p:cNvPr id="18" name="TextBox 17">
                  <a:extLst>
                    <a:ext uri="{FF2B5EF4-FFF2-40B4-BE49-F238E27FC236}">
                      <a16:creationId xmlns:a16="http://schemas.microsoft.com/office/drawing/2014/main" id="{3AD15AC4-D287-40BE-BE8B-695280DC3DC5}"/>
                    </a:ext>
                  </a:extLst>
                </p:cNvPr>
                <p:cNvSpPr txBox="1">
                  <a:spLocks noRot="1" noChangeAspect="1" noMove="1" noResize="1" noEditPoints="1" noAdjustHandles="1" noChangeArrowheads="1" noChangeShapeType="1" noTextEdit="1"/>
                </p:cNvSpPr>
                <p:nvPr/>
              </p:nvSpPr>
              <p:spPr>
                <a:xfrm>
                  <a:off x="2970327" y="1244492"/>
                  <a:ext cx="470193" cy="461665"/>
                </a:xfrm>
                <a:prstGeom prst="rect">
                  <a:avLst/>
                </a:prstGeom>
                <a:blipFill>
                  <a:blip r:embed="rId2"/>
                  <a:stretch>
                    <a:fillRect l="-2597" r="-1299" b="-17105"/>
                  </a:stretch>
                </a:blipFill>
              </p:spPr>
              <p:txBody>
                <a:bodyPr/>
                <a:lstStyle/>
                <a:p>
                  <a:r>
                    <a:rPr lang="en-US">
                      <a:noFill/>
                    </a:rPr>
                    <a:t> </a:t>
                  </a:r>
                </a:p>
              </p:txBody>
            </p:sp>
          </mc:Fallback>
        </mc:AlternateContent>
      </p:grpSp>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D40974E4-1FCC-4016-947E-0854FAFCE74B}"/>
                  </a:ext>
                </a:extLst>
              </p:cNvPr>
              <p:cNvSpPr txBox="1"/>
              <p:nvPr/>
            </p:nvSpPr>
            <p:spPr>
              <a:xfrm>
                <a:off x="1405322" y="3647552"/>
                <a:ext cx="5735801" cy="400110"/>
              </a:xfrm>
              <a:prstGeom prst="rect">
                <a:avLst/>
              </a:prstGeom>
              <a:noFill/>
            </p:spPr>
            <p:txBody>
              <a:bodyPr wrap="none" rtlCol="0">
                <a:spAutoFit/>
              </a:bodyPr>
              <a:lstStyle/>
              <a:p>
                <a:r>
                  <a:rPr lang="en-US" sz="2000" dirty="0">
                    <a:solidFill>
                      <a:srgbClr val="C00000"/>
                    </a:solidFill>
                  </a:rPr>
                  <a:t>Suppose </a:t>
                </a:r>
                <a14:m>
                  <m:oMath xmlns:m="http://schemas.openxmlformats.org/officeDocument/2006/math">
                    <m:r>
                      <a:rPr lang="en-US" sz="2000" b="0" i="1" smtClean="0">
                        <a:solidFill>
                          <a:srgbClr val="C00000"/>
                        </a:solidFill>
                        <a:latin typeface="Cambria Math" panose="02040503050406030204" pitchFamily="18" charset="0"/>
                      </a:rPr>
                      <m:t>𝜙</m:t>
                    </m:r>
                  </m:oMath>
                </a14:m>
                <a:r>
                  <a:rPr lang="en-US" sz="2000" dirty="0">
                    <a:solidFill>
                      <a:srgbClr val="C00000"/>
                    </a:solidFill>
                  </a:rPr>
                  <a:t> is too </a:t>
                </a:r>
                <a:r>
                  <a:rPr lang="en-US" sz="2000" i="1" dirty="0">
                    <a:solidFill>
                      <a:srgbClr val="C00000"/>
                    </a:solidFill>
                  </a:rPr>
                  <a:t>strong</a:t>
                </a:r>
                <a:r>
                  <a:rPr lang="en-US" sz="2000" dirty="0">
                    <a:solidFill>
                      <a:srgbClr val="C00000"/>
                    </a:solidFill>
                  </a:rPr>
                  <a:t>: client message will violate </a:t>
                </a:r>
                <a14:m>
                  <m:oMath xmlns:m="http://schemas.openxmlformats.org/officeDocument/2006/math">
                    <m:r>
                      <a:rPr lang="en-US" sz="2000" b="0" i="1" smtClean="0">
                        <a:solidFill>
                          <a:srgbClr val="C00000"/>
                        </a:solidFill>
                        <a:latin typeface="Cambria Math" panose="02040503050406030204" pitchFamily="18" charset="0"/>
                      </a:rPr>
                      <m:t>𝜙</m:t>
                    </m:r>
                  </m:oMath>
                </a14:m>
                <a:endParaRPr lang="en-US" sz="2000" dirty="0">
                  <a:solidFill>
                    <a:srgbClr val="C00000"/>
                  </a:solidFill>
                </a:endParaRPr>
              </a:p>
            </p:txBody>
          </p:sp>
        </mc:Choice>
        <mc:Fallback>
          <p:sp>
            <p:nvSpPr>
              <p:cNvPr id="20" name="TextBox 19">
                <a:extLst>
                  <a:ext uri="{FF2B5EF4-FFF2-40B4-BE49-F238E27FC236}">
                    <a16:creationId xmlns:a16="http://schemas.microsoft.com/office/drawing/2014/main" id="{D40974E4-1FCC-4016-947E-0854FAFCE74B}"/>
                  </a:ext>
                </a:extLst>
              </p:cNvPr>
              <p:cNvSpPr txBox="1">
                <a:spLocks noRot="1" noChangeAspect="1" noMove="1" noResize="1" noEditPoints="1" noAdjustHandles="1" noChangeArrowheads="1" noChangeShapeType="1" noTextEdit="1"/>
              </p:cNvSpPr>
              <p:nvPr/>
            </p:nvSpPr>
            <p:spPr>
              <a:xfrm>
                <a:off x="1405322" y="3647552"/>
                <a:ext cx="5735801" cy="400110"/>
              </a:xfrm>
              <a:prstGeom prst="rect">
                <a:avLst/>
              </a:prstGeom>
              <a:blipFill>
                <a:blip r:embed="rId3"/>
                <a:stretch>
                  <a:fillRect l="-1170" t="-7576" b="-2575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2" name="TextBox 21">
                <a:extLst>
                  <a:ext uri="{FF2B5EF4-FFF2-40B4-BE49-F238E27FC236}">
                    <a16:creationId xmlns:a16="http://schemas.microsoft.com/office/drawing/2014/main" id="{3C3471F1-73E1-4440-B800-DAC2C39F224E}"/>
                  </a:ext>
                </a:extLst>
              </p:cNvPr>
              <p:cNvSpPr txBox="1"/>
              <p:nvPr/>
            </p:nvSpPr>
            <p:spPr>
              <a:xfrm>
                <a:off x="1405321" y="4167396"/>
                <a:ext cx="5565754" cy="400110"/>
              </a:xfrm>
              <a:prstGeom prst="rect">
                <a:avLst/>
              </a:prstGeom>
              <a:noFill/>
            </p:spPr>
            <p:txBody>
              <a:bodyPr wrap="none" rtlCol="0">
                <a:spAutoFit/>
              </a:bodyPr>
              <a:lstStyle/>
              <a:p>
                <a:r>
                  <a:rPr lang="en-US" sz="2000" dirty="0">
                    <a:solidFill>
                      <a:schemeClr val="accent6">
                        <a:lumMod val="75000"/>
                      </a:schemeClr>
                    </a:solidFill>
                  </a:rPr>
                  <a:t>Suppose </a:t>
                </a:r>
                <a14:m>
                  <m:oMath xmlns:m="http://schemas.openxmlformats.org/officeDocument/2006/math">
                    <m:r>
                      <a:rPr lang="en-US" sz="2000" b="0" i="1" smtClean="0">
                        <a:solidFill>
                          <a:schemeClr val="accent6">
                            <a:lumMod val="75000"/>
                          </a:schemeClr>
                        </a:solidFill>
                        <a:latin typeface="Cambria Math" panose="02040503050406030204" pitchFamily="18" charset="0"/>
                      </a:rPr>
                      <m:t>𝜙</m:t>
                    </m:r>
                  </m:oMath>
                </a14:m>
                <a:r>
                  <a:rPr lang="en-US" sz="2000" dirty="0">
                    <a:solidFill>
                      <a:schemeClr val="accent6">
                        <a:lumMod val="75000"/>
                      </a:schemeClr>
                    </a:solidFill>
                  </a:rPr>
                  <a:t> is too </a:t>
                </a:r>
                <a:r>
                  <a:rPr lang="en-US" sz="2000" i="1" dirty="0">
                    <a:solidFill>
                      <a:schemeClr val="accent6">
                        <a:lumMod val="75000"/>
                      </a:schemeClr>
                    </a:solidFill>
                  </a:rPr>
                  <a:t>weak</a:t>
                </a:r>
                <a:r>
                  <a:rPr lang="en-US" sz="2000" dirty="0">
                    <a:solidFill>
                      <a:schemeClr val="accent6">
                        <a:lumMod val="75000"/>
                      </a:schemeClr>
                    </a:solidFill>
                  </a:rPr>
                  <a:t>: server will fail on generated</a:t>
                </a:r>
              </a:p>
            </p:txBody>
          </p:sp>
        </mc:Choice>
        <mc:Fallback>
          <p:sp>
            <p:nvSpPr>
              <p:cNvPr id="22" name="TextBox 21">
                <a:extLst>
                  <a:ext uri="{FF2B5EF4-FFF2-40B4-BE49-F238E27FC236}">
                    <a16:creationId xmlns:a16="http://schemas.microsoft.com/office/drawing/2014/main" id="{3C3471F1-73E1-4440-B800-DAC2C39F224E}"/>
                  </a:ext>
                </a:extLst>
              </p:cNvPr>
              <p:cNvSpPr txBox="1">
                <a:spLocks noRot="1" noChangeAspect="1" noMove="1" noResize="1" noEditPoints="1" noAdjustHandles="1" noChangeArrowheads="1" noChangeShapeType="1" noTextEdit="1"/>
              </p:cNvSpPr>
              <p:nvPr/>
            </p:nvSpPr>
            <p:spPr>
              <a:xfrm>
                <a:off x="1405321" y="4167396"/>
                <a:ext cx="5565754" cy="400110"/>
              </a:xfrm>
              <a:prstGeom prst="rect">
                <a:avLst/>
              </a:prstGeom>
              <a:blipFill>
                <a:blip r:embed="rId4"/>
                <a:stretch>
                  <a:fillRect l="-1205" t="-9231" r="-329" b="-27692"/>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B4022BB1-BB10-4552-BD8A-2FB9F58E284E}"/>
              </a:ext>
            </a:extLst>
          </p:cNvPr>
          <p:cNvSpPr txBox="1"/>
          <p:nvPr/>
        </p:nvSpPr>
        <p:spPr>
          <a:xfrm>
            <a:off x="1112520" y="4814277"/>
            <a:ext cx="7033260" cy="923330"/>
          </a:xfrm>
          <a:prstGeom prst="rect">
            <a:avLst/>
          </a:prstGeom>
          <a:noFill/>
        </p:spPr>
        <p:txBody>
          <a:bodyPr wrap="square" rtlCol="0">
            <a:spAutoFit/>
          </a:bodyPr>
          <a:lstStyle/>
          <a:p>
            <a:r>
              <a:rPr lang="en-US" dirty="0"/>
              <a:t>An implementation pushes on an A/G specification from both sides. This means we can use A/G testing to </a:t>
            </a:r>
            <a:r>
              <a:rPr lang="en-US" i="1" dirty="0"/>
              <a:t>capture</a:t>
            </a:r>
            <a:r>
              <a:rPr lang="en-US" dirty="0"/>
              <a:t> specification knowledge from implementations. Another case of form following function.</a:t>
            </a:r>
          </a:p>
        </p:txBody>
      </p:sp>
    </p:spTree>
    <p:extLst>
      <p:ext uri="{BB962C8B-B14F-4D97-AF65-F5344CB8AC3E}">
        <p14:creationId xmlns:p14="http://schemas.microsoft.com/office/powerpoint/2010/main" val="319004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30" presetClass="emph" presetSubtype="0" fill="hold" grpId="1" nodeType="clickEffect">
                                  <p:stCondLst>
                                    <p:cond delay="0"/>
                                  </p:stCondLst>
                                  <p:childTnLst>
                                    <p:animClr clrSpc="hsl" dir="cw">
                                      <p:cBhvr override="childStyle">
                                        <p:cTn id="22" dur="500" fill="hold"/>
                                        <p:tgtEl>
                                          <p:spTgt spid="7"/>
                                        </p:tgtEl>
                                        <p:attrNameLst>
                                          <p:attrName>style.color</p:attrName>
                                        </p:attrNameLst>
                                      </p:cBhvr>
                                      <p:by>
                                        <p:hsl h="0" s="12549" l="25098"/>
                                      </p:by>
                                    </p:animClr>
                                    <p:animClr clrSpc="hsl" dir="cw">
                                      <p:cBhvr>
                                        <p:cTn id="23" dur="500" fill="hold"/>
                                        <p:tgtEl>
                                          <p:spTgt spid="7"/>
                                        </p:tgtEl>
                                        <p:attrNameLst>
                                          <p:attrName>fillcolor</p:attrName>
                                        </p:attrNameLst>
                                      </p:cBhvr>
                                      <p:by>
                                        <p:hsl h="0" s="12549" l="25098"/>
                                      </p:by>
                                    </p:animClr>
                                    <p:animClr clrSpc="hsl" dir="cw">
                                      <p:cBhvr>
                                        <p:cTn id="24" dur="500" fill="hold"/>
                                        <p:tgtEl>
                                          <p:spTgt spid="7"/>
                                        </p:tgtEl>
                                        <p:attrNameLst>
                                          <p:attrName>stroke.color</p:attrName>
                                        </p:attrNameLst>
                                      </p:cBhvr>
                                      <p:by>
                                        <p:hsl h="0" s="12549" l="25098"/>
                                      </p:by>
                                    </p:animClr>
                                    <p:set>
                                      <p:cBhvr>
                                        <p:cTn id="25" dur="500" fill="hold"/>
                                        <p:tgtEl>
                                          <p:spTgt spid="7"/>
                                        </p:tgtEl>
                                        <p:attrNameLst>
                                          <p:attrName>fill.type</p:attrName>
                                        </p:attrNameLst>
                                      </p:cBhvr>
                                      <p:to>
                                        <p:strVal val="solid"/>
                                      </p:to>
                                    </p:se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30" presetClass="emph" presetSubtype="0" fill="hold" grpId="1" nodeType="clickEffect">
                                  <p:stCondLst>
                                    <p:cond delay="0"/>
                                  </p:stCondLst>
                                  <p:childTnLst>
                                    <p:animClr clrSpc="hsl" dir="cw">
                                      <p:cBhvr override="childStyle">
                                        <p:cTn id="32" dur="500" fill="hold"/>
                                        <p:tgtEl>
                                          <p:spTgt spid="6"/>
                                        </p:tgtEl>
                                        <p:attrNameLst>
                                          <p:attrName>style.color</p:attrName>
                                        </p:attrNameLst>
                                      </p:cBhvr>
                                      <p:by>
                                        <p:hsl h="0" s="12549" l="25098"/>
                                      </p:by>
                                    </p:animClr>
                                    <p:animClr clrSpc="hsl" dir="cw">
                                      <p:cBhvr>
                                        <p:cTn id="33" dur="500" fill="hold"/>
                                        <p:tgtEl>
                                          <p:spTgt spid="6"/>
                                        </p:tgtEl>
                                        <p:attrNameLst>
                                          <p:attrName>fillcolor</p:attrName>
                                        </p:attrNameLst>
                                      </p:cBhvr>
                                      <p:by>
                                        <p:hsl h="0" s="12549" l="25098"/>
                                      </p:by>
                                    </p:animClr>
                                    <p:animClr clrSpc="hsl" dir="cw">
                                      <p:cBhvr>
                                        <p:cTn id="34" dur="500" fill="hold"/>
                                        <p:tgtEl>
                                          <p:spTgt spid="6"/>
                                        </p:tgtEl>
                                        <p:attrNameLst>
                                          <p:attrName>stroke.color</p:attrName>
                                        </p:attrNameLst>
                                      </p:cBhvr>
                                      <p:by>
                                        <p:hsl h="0" s="12549" l="25098"/>
                                      </p:by>
                                    </p:animClr>
                                    <p:set>
                                      <p:cBhvr>
                                        <p:cTn id="35" dur="500" fill="hold"/>
                                        <p:tgtEl>
                                          <p:spTgt spid="6"/>
                                        </p:tgtEl>
                                        <p:attrNameLst>
                                          <p:attrName>fill.type</p:attrName>
                                        </p:attrNameLst>
                                      </p:cBhvr>
                                      <p:to>
                                        <p:strVal val="solid"/>
                                      </p:to>
                                    </p:set>
                                  </p:childTnLst>
                                </p:cTn>
                              </p:par>
                              <p:par>
                                <p:cTn id="36" presetID="24" presetClass="emph" presetSubtype="0" fill="hold" grpId="2" nodeType="withEffect">
                                  <p:stCondLst>
                                    <p:cond delay="0"/>
                                  </p:stCondLst>
                                  <p:childTnLst>
                                    <p:animClr clrSpc="hsl" dir="cw">
                                      <p:cBhvr override="childStyle">
                                        <p:cTn id="37" dur="500" fill="hold"/>
                                        <p:tgtEl>
                                          <p:spTgt spid="7"/>
                                        </p:tgtEl>
                                        <p:attrNameLst>
                                          <p:attrName>style.color</p:attrName>
                                        </p:attrNameLst>
                                      </p:cBhvr>
                                      <p:by>
                                        <p:hsl h="0" s="-12549" l="-25098"/>
                                      </p:by>
                                    </p:animClr>
                                    <p:animClr clrSpc="hsl" dir="cw">
                                      <p:cBhvr>
                                        <p:cTn id="38" dur="500" fill="hold"/>
                                        <p:tgtEl>
                                          <p:spTgt spid="7"/>
                                        </p:tgtEl>
                                        <p:attrNameLst>
                                          <p:attrName>fillcolor</p:attrName>
                                        </p:attrNameLst>
                                      </p:cBhvr>
                                      <p:by>
                                        <p:hsl h="0" s="-12549" l="-25098"/>
                                      </p:by>
                                    </p:animClr>
                                    <p:animClr clrSpc="hsl" dir="cw">
                                      <p:cBhvr>
                                        <p:cTn id="39" dur="500" fill="hold"/>
                                        <p:tgtEl>
                                          <p:spTgt spid="7"/>
                                        </p:tgtEl>
                                        <p:attrNameLst>
                                          <p:attrName>stroke.color</p:attrName>
                                        </p:attrNameLst>
                                      </p:cBhvr>
                                      <p:by>
                                        <p:hsl h="0" s="-12549" l="-25098"/>
                                      </p:by>
                                    </p:animClr>
                                    <p:set>
                                      <p:cBhvr>
                                        <p:cTn id="40" dur="500" fill="hold"/>
                                        <p:tgtEl>
                                          <p:spTgt spid="7"/>
                                        </p:tgtEl>
                                        <p:attrNameLst>
                                          <p:attrName>fill.type</p:attrName>
                                        </p:attrNameLst>
                                      </p:cBhvr>
                                      <p:to>
                                        <p:strVal val="solid"/>
                                      </p:to>
                                    </p:set>
                                  </p:childTnLst>
                                </p:cTn>
                              </p:par>
                              <p:par>
                                <p:cTn id="41" presetID="10"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7" grpId="2" animBg="1"/>
      <p:bldP spid="20" grpId="0"/>
      <p:bldP spid="22"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Granularity</a:t>
            </a:r>
          </a:p>
        </p:txBody>
      </p:sp>
      <p:sp>
        <p:nvSpPr>
          <p:cNvPr id="4" name="TextBox 3">
            <a:extLst>
              <a:ext uri="{FF2B5EF4-FFF2-40B4-BE49-F238E27FC236}">
                <a16:creationId xmlns:a16="http://schemas.microsoft.com/office/drawing/2014/main" id="{89F8F5D6-788D-45C3-9374-14BA9B660763}"/>
              </a:ext>
            </a:extLst>
          </p:cNvPr>
          <p:cNvSpPr txBox="1"/>
          <p:nvPr/>
        </p:nvSpPr>
        <p:spPr>
          <a:xfrm>
            <a:off x="805817" y="1547446"/>
            <a:ext cx="7835765" cy="1015663"/>
          </a:xfrm>
          <a:prstGeom prst="rect">
            <a:avLst/>
          </a:prstGeom>
          <a:noFill/>
        </p:spPr>
        <p:txBody>
          <a:bodyPr wrap="square" rtlCol="0">
            <a:spAutoFit/>
          </a:bodyPr>
          <a:lstStyle/>
          <a:p>
            <a:r>
              <a:rPr lang="en-US" sz="2000" dirty="0"/>
              <a:t>QUIC packet events are too complex to be generated directly with SMT. Instead, we break the generation process into simpler events at </a:t>
            </a:r>
            <a:r>
              <a:rPr lang="en-US" sz="2000" dirty="0" err="1"/>
              <a:t>at</a:t>
            </a:r>
            <a:r>
              <a:rPr lang="en-US" sz="2000" dirty="0"/>
              <a:t> layer of the protocol.</a:t>
            </a:r>
          </a:p>
        </p:txBody>
      </p:sp>
      <p:sp>
        <p:nvSpPr>
          <p:cNvPr id="5" name="TextBox 4">
            <a:extLst>
              <a:ext uri="{FF2B5EF4-FFF2-40B4-BE49-F238E27FC236}">
                <a16:creationId xmlns:a16="http://schemas.microsoft.com/office/drawing/2014/main" id="{D53D5239-0FB5-469C-8DC0-6193D34EEF84}"/>
              </a:ext>
            </a:extLst>
          </p:cNvPr>
          <p:cNvSpPr txBox="1"/>
          <p:nvPr/>
        </p:nvSpPr>
        <p:spPr>
          <a:xfrm>
            <a:off x="1309742" y="2803921"/>
            <a:ext cx="2546595" cy="369332"/>
          </a:xfrm>
          <a:prstGeom prst="rect">
            <a:avLst/>
          </a:prstGeom>
          <a:noFill/>
        </p:spPr>
        <p:txBody>
          <a:bodyPr wrap="none" rtlCol="0">
            <a:spAutoFit/>
          </a:bodyPr>
          <a:lstStyle/>
          <a:p>
            <a:r>
              <a:rPr lang="en-US" dirty="0" err="1"/>
              <a:t>observered</a:t>
            </a:r>
            <a:r>
              <a:rPr lang="en-US" dirty="0"/>
              <a:t> on the wire...</a:t>
            </a:r>
          </a:p>
        </p:txBody>
      </p:sp>
      <p:sp>
        <p:nvSpPr>
          <p:cNvPr id="6" name="TextBox 5">
            <a:extLst>
              <a:ext uri="{FF2B5EF4-FFF2-40B4-BE49-F238E27FC236}">
                <a16:creationId xmlns:a16="http://schemas.microsoft.com/office/drawing/2014/main" id="{4824A045-29AD-4B32-943E-967A3F8142B8}"/>
              </a:ext>
            </a:extLst>
          </p:cNvPr>
          <p:cNvSpPr txBox="1"/>
          <p:nvPr/>
        </p:nvSpPr>
        <p:spPr>
          <a:xfrm>
            <a:off x="5813699" y="2803921"/>
            <a:ext cx="1091453" cy="369332"/>
          </a:xfrm>
          <a:prstGeom prst="rect">
            <a:avLst/>
          </a:prstGeom>
          <a:noFill/>
        </p:spPr>
        <p:txBody>
          <a:bodyPr wrap="none" rtlCol="0">
            <a:spAutoFit/>
          </a:bodyPr>
          <a:lstStyle/>
          <a:p>
            <a:r>
              <a:rPr lang="en-US" dirty="0"/>
              <a:t>inferred…</a:t>
            </a:r>
          </a:p>
        </p:txBody>
      </p:sp>
      <p:sp>
        <p:nvSpPr>
          <p:cNvPr id="7" name="TextBox 6">
            <a:extLst>
              <a:ext uri="{FF2B5EF4-FFF2-40B4-BE49-F238E27FC236}">
                <a16:creationId xmlns:a16="http://schemas.microsoft.com/office/drawing/2014/main" id="{3F35A047-41CB-4588-8473-71D288F2B43F}"/>
              </a:ext>
            </a:extLst>
          </p:cNvPr>
          <p:cNvSpPr txBox="1"/>
          <p:nvPr/>
        </p:nvSpPr>
        <p:spPr>
          <a:xfrm>
            <a:off x="1309742" y="3426140"/>
            <a:ext cx="2513445" cy="369332"/>
          </a:xfrm>
          <a:prstGeom prst="rect">
            <a:avLst/>
          </a:prstGeom>
          <a:noFill/>
        </p:spPr>
        <p:txBody>
          <a:bodyPr wrap="none" rtlCol="0">
            <a:spAutoFit/>
          </a:bodyPr>
          <a:lstStyle/>
          <a:p>
            <a:r>
              <a:rPr lang="en-US" dirty="0">
                <a:solidFill>
                  <a:schemeClr val="accent6">
                    <a:lumMod val="75000"/>
                  </a:schemeClr>
                </a:solidFill>
              </a:rPr>
              <a:t>Packet</a:t>
            </a:r>
            <a:r>
              <a:rPr lang="en-US" dirty="0"/>
              <a:t>(</a:t>
            </a:r>
            <a:r>
              <a:rPr lang="en-US" dirty="0" err="1">
                <a:solidFill>
                  <a:srgbClr val="C00000"/>
                </a:solidFill>
              </a:rPr>
              <a:t>hdr</a:t>
            </a:r>
            <a:r>
              <a:rPr lang="en-US" dirty="0" err="1"/>
              <a:t>,</a:t>
            </a:r>
            <a:r>
              <a:rPr lang="en-US" dirty="0" err="1">
                <a:solidFill>
                  <a:srgbClr val="C00000"/>
                </a:solidFill>
              </a:rPr>
              <a:t>STREAM</a:t>
            </a:r>
            <a:r>
              <a:rPr lang="en-US" dirty="0" err="1"/>
              <a:t>,</a:t>
            </a:r>
            <a:r>
              <a:rPr lang="en-US" dirty="0" err="1">
                <a:solidFill>
                  <a:srgbClr val="C00000"/>
                </a:solidFill>
              </a:rPr>
              <a:t>ACK</a:t>
            </a:r>
            <a:r>
              <a:rPr lang="en-US" dirty="0"/>
              <a:t>)</a:t>
            </a:r>
          </a:p>
        </p:txBody>
      </p:sp>
      <p:sp>
        <p:nvSpPr>
          <p:cNvPr id="8" name="TextBox 7">
            <a:extLst>
              <a:ext uri="{FF2B5EF4-FFF2-40B4-BE49-F238E27FC236}">
                <a16:creationId xmlns:a16="http://schemas.microsoft.com/office/drawing/2014/main" id="{FCA0BDC6-6112-4A34-8105-409468FE225F}"/>
              </a:ext>
            </a:extLst>
          </p:cNvPr>
          <p:cNvSpPr txBox="1"/>
          <p:nvPr/>
        </p:nvSpPr>
        <p:spPr>
          <a:xfrm>
            <a:off x="5813699" y="3436188"/>
            <a:ext cx="1624034" cy="369332"/>
          </a:xfrm>
          <a:prstGeom prst="rect">
            <a:avLst/>
          </a:prstGeom>
          <a:noFill/>
        </p:spPr>
        <p:txBody>
          <a:bodyPr wrap="none" rtlCol="0">
            <a:spAutoFit/>
          </a:bodyPr>
          <a:lstStyle/>
          <a:p>
            <a:r>
              <a:rPr lang="en-US" dirty="0" err="1">
                <a:solidFill>
                  <a:schemeClr val="accent6">
                    <a:lumMod val="75000"/>
                  </a:schemeClr>
                </a:solidFill>
              </a:rPr>
              <a:t>App.send</a:t>
            </a:r>
            <a:r>
              <a:rPr lang="en-US" dirty="0"/>
              <a:t>(</a:t>
            </a:r>
            <a:r>
              <a:rPr lang="en-US" dirty="0">
                <a:solidFill>
                  <a:srgbClr val="C00000"/>
                </a:solidFill>
              </a:rPr>
              <a:t>data</a:t>
            </a:r>
            <a:r>
              <a:rPr lang="en-US" dirty="0"/>
              <a:t>)</a:t>
            </a:r>
          </a:p>
        </p:txBody>
      </p:sp>
      <p:sp>
        <p:nvSpPr>
          <p:cNvPr id="9" name="TextBox 8">
            <a:extLst>
              <a:ext uri="{FF2B5EF4-FFF2-40B4-BE49-F238E27FC236}">
                <a16:creationId xmlns:a16="http://schemas.microsoft.com/office/drawing/2014/main" id="{6D6C4893-5351-4BD8-90A3-5F7C73010DF4}"/>
              </a:ext>
            </a:extLst>
          </p:cNvPr>
          <p:cNvSpPr txBox="1"/>
          <p:nvPr/>
        </p:nvSpPr>
        <p:spPr>
          <a:xfrm>
            <a:off x="5813699" y="3762430"/>
            <a:ext cx="2171428" cy="369332"/>
          </a:xfrm>
          <a:prstGeom prst="rect">
            <a:avLst/>
          </a:prstGeom>
          <a:noFill/>
        </p:spPr>
        <p:txBody>
          <a:bodyPr wrap="none" rtlCol="0">
            <a:spAutoFit/>
          </a:bodyPr>
          <a:lstStyle/>
          <a:p>
            <a:r>
              <a:rPr lang="en-US" dirty="0" err="1">
                <a:solidFill>
                  <a:schemeClr val="accent6">
                    <a:lumMod val="75000"/>
                  </a:schemeClr>
                </a:solidFill>
              </a:rPr>
              <a:t>Frame.STREAM</a:t>
            </a:r>
            <a:r>
              <a:rPr lang="en-US" dirty="0"/>
              <a:t>(</a:t>
            </a:r>
            <a:r>
              <a:rPr lang="en-US" dirty="0">
                <a:solidFill>
                  <a:srgbClr val="C00000"/>
                </a:solidFill>
              </a:rPr>
              <a:t>data</a:t>
            </a:r>
            <a:r>
              <a:rPr lang="en-US" dirty="0"/>
              <a:t>)</a:t>
            </a:r>
          </a:p>
        </p:txBody>
      </p:sp>
      <p:sp>
        <p:nvSpPr>
          <p:cNvPr id="10" name="TextBox 9">
            <a:extLst>
              <a:ext uri="{FF2B5EF4-FFF2-40B4-BE49-F238E27FC236}">
                <a16:creationId xmlns:a16="http://schemas.microsoft.com/office/drawing/2014/main" id="{716F8652-4E94-4B66-A0E8-841F6CA755BE}"/>
              </a:ext>
            </a:extLst>
          </p:cNvPr>
          <p:cNvSpPr txBox="1"/>
          <p:nvPr/>
        </p:nvSpPr>
        <p:spPr>
          <a:xfrm>
            <a:off x="5813699" y="4088672"/>
            <a:ext cx="1678408" cy="369332"/>
          </a:xfrm>
          <a:prstGeom prst="rect">
            <a:avLst/>
          </a:prstGeom>
          <a:noFill/>
        </p:spPr>
        <p:txBody>
          <a:bodyPr wrap="none" rtlCol="0">
            <a:spAutoFit/>
          </a:bodyPr>
          <a:lstStyle/>
          <a:p>
            <a:r>
              <a:rPr lang="en-US" dirty="0" err="1">
                <a:solidFill>
                  <a:schemeClr val="accent6">
                    <a:lumMod val="75000"/>
                  </a:schemeClr>
                </a:solidFill>
              </a:rPr>
              <a:t>Frame.ACK</a:t>
            </a:r>
            <a:r>
              <a:rPr lang="en-US" dirty="0"/>
              <a:t>(</a:t>
            </a:r>
            <a:r>
              <a:rPr lang="en-US" dirty="0">
                <a:solidFill>
                  <a:srgbClr val="C00000"/>
                </a:solidFill>
              </a:rPr>
              <a:t>seq</a:t>
            </a:r>
            <a:r>
              <a:rPr lang="en-US" dirty="0"/>
              <a:t>)</a:t>
            </a:r>
          </a:p>
        </p:txBody>
      </p:sp>
      <p:sp>
        <p:nvSpPr>
          <p:cNvPr id="11" name="TextBox 10">
            <a:extLst>
              <a:ext uri="{FF2B5EF4-FFF2-40B4-BE49-F238E27FC236}">
                <a16:creationId xmlns:a16="http://schemas.microsoft.com/office/drawing/2014/main" id="{52926382-1F11-44D9-BB7C-18B0C88F52A1}"/>
              </a:ext>
            </a:extLst>
          </p:cNvPr>
          <p:cNvSpPr txBox="1"/>
          <p:nvPr/>
        </p:nvSpPr>
        <p:spPr>
          <a:xfrm>
            <a:off x="5813699" y="4414914"/>
            <a:ext cx="2102179" cy="369332"/>
          </a:xfrm>
          <a:prstGeom prst="rect">
            <a:avLst/>
          </a:prstGeom>
          <a:noFill/>
        </p:spPr>
        <p:txBody>
          <a:bodyPr wrap="none" rtlCol="0">
            <a:spAutoFit/>
          </a:bodyPr>
          <a:lstStyle/>
          <a:p>
            <a:r>
              <a:rPr lang="en-US" dirty="0">
                <a:solidFill>
                  <a:schemeClr val="accent6">
                    <a:lumMod val="75000"/>
                  </a:schemeClr>
                </a:solidFill>
              </a:rPr>
              <a:t>Packet</a:t>
            </a:r>
            <a:r>
              <a:rPr lang="en-US" dirty="0"/>
              <a:t>(</a:t>
            </a:r>
            <a:r>
              <a:rPr lang="en-US" dirty="0" err="1">
                <a:solidFill>
                  <a:srgbClr val="C00000"/>
                </a:solidFill>
              </a:rPr>
              <a:t>hdr</a:t>
            </a:r>
            <a:r>
              <a:rPr lang="en-US" dirty="0" err="1"/>
              <a:t>,</a:t>
            </a:r>
            <a:r>
              <a:rPr lang="en-US" dirty="0" err="1">
                <a:solidFill>
                  <a:srgbClr val="C00000"/>
                </a:solidFill>
              </a:rPr>
              <a:t>frames</a:t>
            </a:r>
            <a:r>
              <a:rPr lang="en-US" dirty="0"/>
              <a:t>…)</a:t>
            </a:r>
          </a:p>
        </p:txBody>
      </p:sp>
      <p:sp>
        <p:nvSpPr>
          <p:cNvPr id="12" name="TextBox 11">
            <a:extLst>
              <a:ext uri="{FF2B5EF4-FFF2-40B4-BE49-F238E27FC236}">
                <a16:creationId xmlns:a16="http://schemas.microsoft.com/office/drawing/2014/main" id="{A6188EFC-1DA4-407A-82E9-03CD96ADBC43}"/>
              </a:ext>
            </a:extLst>
          </p:cNvPr>
          <p:cNvSpPr txBox="1"/>
          <p:nvPr/>
        </p:nvSpPr>
        <p:spPr>
          <a:xfrm>
            <a:off x="805817" y="5085752"/>
            <a:ext cx="7835765" cy="1015663"/>
          </a:xfrm>
          <a:prstGeom prst="rect">
            <a:avLst/>
          </a:prstGeom>
          <a:noFill/>
        </p:spPr>
        <p:txBody>
          <a:bodyPr wrap="square" rtlCol="0">
            <a:spAutoFit/>
          </a:bodyPr>
          <a:lstStyle/>
          <a:p>
            <a:r>
              <a:rPr lang="en-US" sz="2000" dirty="0"/>
              <a:t>The micro events are more concrete, less symbolic. We can generate them about 1000x faster.  The generate function of the spec dictates that it be in the form of interleaving guarded commands multiple layers. </a:t>
            </a:r>
          </a:p>
        </p:txBody>
      </p:sp>
      <p:sp>
        <p:nvSpPr>
          <p:cNvPr id="13" name="TextBox 12">
            <a:extLst>
              <a:ext uri="{FF2B5EF4-FFF2-40B4-BE49-F238E27FC236}">
                <a16:creationId xmlns:a16="http://schemas.microsoft.com/office/drawing/2014/main" id="{9CABB602-209E-4DD9-88A4-68B2D7EAB909}"/>
              </a:ext>
            </a:extLst>
          </p:cNvPr>
          <p:cNvSpPr txBox="1"/>
          <p:nvPr/>
        </p:nvSpPr>
        <p:spPr>
          <a:xfrm>
            <a:off x="805817" y="5095800"/>
            <a:ext cx="7835765" cy="1015663"/>
          </a:xfrm>
          <a:prstGeom prst="rect">
            <a:avLst/>
          </a:prstGeom>
          <a:noFill/>
        </p:spPr>
        <p:txBody>
          <a:bodyPr wrap="square" rtlCol="0">
            <a:spAutoFit/>
          </a:bodyPr>
          <a:lstStyle/>
          <a:p>
            <a:r>
              <a:rPr lang="en-US" sz="2000" dirty="0"/>
              <a:t>Because the higher-layer events are not observable, the spec is now not fully deterministic. We need an oracle to determinize. For QUIC this is easy, but it’s an issue you have to think about in advance.</a:t>
            </a:r>
          </a:p>
        </p:txBody>
      </p:sp>
    </p:spTree>
    <p:extLst>
      <p:ext uri="{BB962C8B-B14F-4D97-AF65-F5344CB8AC3E}">
        <p14:creationId xmlns:p14="http://schemas.microsoft.com/office/powerpoint/2010/main" val="111347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par>
                                <p:cTn id="46" presetID="10" presetClass="exit" presetSubtype="0" fill="hold" grpId="1" nodeType="withEffect">
                                  <p:stCondLst>
                                    <p:cond delay="0"/>
                                  </p:stCondLst>
                                  <p:childTnLst>
                                    <p:animEffect transition="out" filter="fade">
                                      <p:cBhvr>
                                        <p:cTn id="47" dur="500"/>
                                        <p:tgtEl>
                                          <p:spTgt spid="12"/>
                                        </p:tgtEl>
                                      </p:cBhvr>
                                    </p:animEffect>
                                    <p:set>
                                      <p:cBhvr>
                                        <p:cTn id="48"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2" grpId="1"/>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52683"/>
            <a:ext cx="7743823" cy="646331"/>
          </a:xfrm>
          <a:prstGeom prst="rect">
            <a:avLst/>
          </a:prstGeom>
          <a:noFill/>
        </p:spPr>
        <p:txBody>
          <a:bodyPr wrap="square" rtlCol="0">
            <a:spAutoFit/>
          </a:bodyPr>
          <a:lstStyle/>
          <a:p>
            <a:r>
              <a:rPr lang="en-US" sz="3600" dirty="0">
                <a:solidFill>
                  <a:schemeClr val="accent5">
                    <a:lumMod val="75000"/>
                  </a:schemeClr>
                </a:solidFill>
              </a:rPr>
              <a:t>Intentional v Extensional specs</a:t>
            </a:r>
          </a:p>
        </p:txBody>
      </p:sp>
      <p:sp>
        <p:nvSpPr>
          <p:cNvPr id="3" name="TextBox 2">
            <a:extLst>
              <a:ext uri="{FF2B5EF4-FFF2-40B4-BE49-F238E27FC236}">
                <a16:creationId xmlns:a16="http://schemas.microsoft.com/office/drawing/2014/main" id="{B9FC2210-DE9F-4285-8CFE-21B6AA22EA2F}"/>
              </a:ext>
            </a:extLst>
          </p:cNvPr>
          <p:cNvSpPr txBox="1"/>
          <p:nvPr/>
        </p:nvSpPr>
        <p:spPr>
          <a:xfrm>
            <a:off x="805816" y="1645530"/>
            <a:ext cx="7743823" cy="707886"/>
          </a:xfrm>
          <a:prstGeom prst="rect">
            <a:avLst/>
          </a:prstGeom>
          <a:noFill/>
        </p:spPr>
        <p:txBody>
          <a:bodyPr wrap="square" rtlCol="0">
            <a:spAutoFit/>
          </a:bodyPr>
          <a:lstStyle/>
          <a:p>
            <a:r>
              <a:rPr lang="en-US" sz="2000" dirty="0"/>
              <a:t>Function also dictates content. Because our primary function is to test, we can only specify properties that are externally falsifiable.</a:t>
            </a:r>
          </a:p>
        </p:txBody>
      </p:sp>
      <p:sp>
        <p:nvSpPr>
          <p:cNvPr id="4" name="TextBox 3">
            <a:extLst>
              <a:ext uri="{FF2B5EF4-FFF2-40B4-BE49-F238E27FC236}">
                <a16:creationId xmlns:a16="http://schemas.microsoft.com/office/drawing/2014/main" id="{2BAE0CB2-7347-48CC-982C-9EF4A688C110}"/>
              </a:ext>
            </a:extLst>
          </p:cNvPr>
          <p:cNvSpPr txBox="1"/>
          <p:nvPr/>
        </p:nvSpPr>
        <p:spPr>
          <a:xfrm>
            <a:off x="805816" y="2643750"/>
            <a:ext cx="7743823" cy="1631216"/>
          </a:xfrm>
          <a:prstGeom prst="rect">
            <a:avLst/>
          </a:prstGeom>
          <a:noFill/>
        </p:spPr>
        <p:txBody>
          <a:bodyPr wrap="square" rtlCol="0">
            <a:spAutoFit/>
          </a:bodyPr>
          <a:lstStyle/>
          <a:p>
            <a:r>
              <a:rPr lang="en-US" sz="2000" dirty="0"/>
              <a:t>Observation: most of the statements in the QUIC standard are not externally falsifiable. That is, the standard consists mostly of discussion of unobservable internal processes. This is perhaps not surprising in retrospect, since the standard is written by implementers for implementers. </a:t>
            </a:r>
          </a:p>
        </p:txBody>
      </p:sp>
    </p:spTree>
    <p:extLst>
      <p:ext uri="{BB962C8B-B14F-4D97-AF65-F5344CB8AC3E}">
        <p14:creationId xmlns:p14="http://schemas.microsoft.com/office/powerpoint/2010/main" val="375636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52683"/>
            <a:ext cx="7743823" cy="646331"/>
          </a:xfrm>
          <a:prstGeom prst="rect">
            <a:avLst/>
          </a:prstGeom>
          <a:noFill/>
        </p:spPr>
        <p:txBody>
          <a:bodyPr wrap="square" rtlCol="0">
            <a:spAutoFit/>
          </a:bodyPr>
          <a:lstStyle/>
          <a:p>
            <a:r>
              <a:rPr lang="en-US" sz="3600" dirty="0">
                <a:solidFill>
                  <a:schemeClr val="accent5">
                    <a:lumMod val="75000"/>
                  </a:schemeClr>
                </a:solidFill>
              </a:rPr>
              <a:t>Example: connection ID’s in QUIC</a:t>
            </a:r>
          </a:p>
        </p:txBody>
      </p:sp>
      <p:grpSp>
        <p:nvGrpSpPr>
          <p:cNvPr id="5" name="Group 4">
            <a:extLst>
              <a:ext uri="{FF2B5EF4-FFF2-40B4-BE49-F238E27FC236}">
                <a16:creationId xmlns:a16="http://schemas.microsoft.com/office/drawing/2014/main" id="{531A0ED7-B2D8-47F9-91E2-D22797B6D7A6}"/>
              </a:ext>
            </a:extLst>
          </p:cNvPr>
          <p:cNvGrpSpPr/>
          <p:nvPr/>
        </p:nvGrpSpPr>
        <p:grpSpPr>
          <a:xfrm>
            <a:off x="2150036" y="1840468"/>
            <a:ext cx="3910948" cy="369332"/>
            <a:chOff x="2150036" y="1840468"/>
            <a:chExt cx="3910948" cy="369332"/>
          </a:xfrm>
        </p:grpSpPr>
        <p:cxnSp>
          <p:nvCxnSpPr>
            <p:cNvPr id="6" name="Straight Arrow Connector 5">
              <a:extLst>
                <a:ext uri="{FF2B5EF4-FFF2-40B4-BE49-F238E27FC236}">
                  <a16:creationId xmlns:a16="http://schemas.microsoft.com/office/drawing/2014/main" id="{729919EE-60FC-4987-AD78-A313CAB4A63F}"/>
                </a:ext>
              </a:extLst>
            </p:cNvPr>
            <p:cNvCxnSpPr/>
            <p:nvPr/>
          </p:nvCxnSpPr>
          <p:spPr>
            <a:xfrm>
              <a:off x="2150036" y="2209800"/>
              <a:ext cx="3910948"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12433B6-0A8E-421E-9FC6-601582F90416}"/>
                </a:ext>
              </a:extLst>
            </p:cNvPr>
            <p:cNvSpPr txBox="1"/>
            <p:nvPr/>
          </p:nvSpPr>
          <p:spPr>
            <a:xfrm>
              <a:off x="3128993" y="1840468"/>
              <a:ext cx="2298771" cy="369332"/>
            </a:xfrm>
            <a:prstGeom prst="rect">
              <a:avLst/>
            </a:prstGeom>
            <a:noFill/>
          </p:spPr>
          <p:txBody>
            <a:bodyPr wrap="none" rtlCol="0">
              <a:spAutoFit/>
            </a:bodyPr>
            <a:lstStyle/>
            <a:p>
              <a:r>
                <a:rPr lang="en-US" dirty="0"/>
                <a:t>0: CRYPTO: client hello</a:t>
              </a:r>
            </a:p>
          </p:txBody>
        </p:sp>
      </p:grpSp>
      <p:grpSp>
        <p:nvGrpSpPr>
          <p:cNvPr id="8" name="Group 7">
            <a:extLst>
              <a:ext uri="{FF2B5EF4-FFF2-40B4-BE49-F238E27FC236}">
                <a16:creationId xmlns:a16="http://schemas.microsoft.com/office/drawing/2014/main" id="{9819FDA1-2A3A-4D29-A018-42E060F7ED64}"/>
              </a:ext>
            </a:extLst>
          </p:cNvPr>
          <p:cNvGrpSpPr/>
          <p:nvPr/>
        </p:nvGrpSpPr>
        <p:grpSpPr>
          <a:xfrm>
            <a:off x="2164080" y="2318545"/>
            <a:ext cx="3910948" cy="369332"/>
            <a:chOff x="2150036" y="1840468"/>
            <a:chExt cx="3910948" cy="369332"/>
          </a:xfrm>
        </p:grpSpPr>
        <p:cxnSp>
          <p:nvCxnSpPr>
            <p:cNvPr id="9" name="Straight Arrow Connector 8">
              <a:extLst>
                <a:ext uri="{FF2B5EF4-FFF2-40B4-BE49-F238E27FC236}">
                  <a16:creationId xmlns:a16="http://schemas.microsoft.com/office/drawing/2014/main" id="{F34B3D00-0D15-425A-8FA8-A7EFB4A3DE70}"/>
                </a:ext>
              </a:extLst>
            </p:cNvPr>
            <p:cNvCxnSpPr/>
            <p:nvPr/>
          </p:nvCxnSpPr>
          <p:spPr>
            <a:xfrm>
              <a:off x="2150036" y="2209800"/>
              <a:ext cx="3910948" cy="0"/>
            </a:xfrm>
            <a:prstGeom prst="straightConnector1">
              <a:avLst/>
            </a:prstGeom>
            <a:ln>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EE88F98-3D1F-48AE-8B86-C5CA08E86BBA}"/>
                </a:ext>
              </a:extLst>
            </p:cNvPr>
            <p:cNvSpPr txBox="1"/>
            <p:nvPr/>
          </p:nvSpPr>
          <p:spPr>
            <a:xfrm>
              <a:off x="2769213" y="1840468"/>
              <a:ext cx="3019481" cy="369332"/>
            </a:xfrm>
            <a:prstGeom prst="rect">
              <a:avLst/>
            </a:prstGeom>
            <a:noFill/>
          </p:spPr>
          <p:txBody>
            <a:bodyPr wrap="none" rtlCol="0">
              <a:spAutoFit/>
            </a:bodyPr>
            <a:lstStyle/>
            <a:p>
              <a:r>
                <a:rPr lang="en-US" dirty="0"/>
                <a:t>0: CRYPTO: server hello, ACK 0</a:t>
              </a:r>
            </a:p>
          </p:txBody>
        </p:sp>
      </p:grpSp>
      <p:grpSp>
        <p:nvGrpSpPr>
          <p:cNvPr id="11" name="Group 10">
            <a:extLst>
              <a:ext uri="{FF2B5EF4-FFF2-40B4-BE49-F238E27FC236}">
                <a16:creationId xmlns:a16="http://schemas.microsoft.com/office/drawing/2014/main" id="{05DC4244-4F90-4387-81B9-10BBEA80C23C}"/>
              </a:ext>
            </a:extLst>
          </p:cNvPr>
          <p:cNvGrpSpPr/>
          <p:nvPr/>
        </p:nvGrpSpPr>
        <p:grpSpPr>
          <a:xfrm>
            <a:off x="2164080" y="2715999"/>
            <a:ext cx="3910948" cy="369332"/>
            <a:chOff x="2150036" y="1840468"/>
            <a:chExt cx="3910948" cy="369332"/>
          </a:xfrm>
        </p:grpSpPr>
        <p:cxnSp>
          <p:nvCxnSpPr>
            <p:cNvPr id="12" name="Straight Arrow Connector 11">
              <a:extLst>
                <a:ext uri="{FF2B5EF4-FFF2-40B4-BE49-F238E27FC236}">
                  <a16:creationId xmlns:a16="http://schemas.microsoft.com/office/drawing/2014/main" id="{97D5F4B2-F9EF-4383-A959-18E8A7F36BA8}"/>
                </a:ext>
              </a:extLst>
            </p:cNvPr>
            <p:cNvCxnSpPr/>
            <p:nvPr/>
          </p:nvCxnSpPr>
          <p:spPr>
            <a:xfrm>
              <a:off x="2150036" y="2209800"/>
              <a:ext cx="3910948" cy="0"/>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95E4E62-7D88-4FF4-A3E3-8CCA579A2BFB}"/>
                </a:ext>
              </a:extLst>
            </p:cNvPr>
            <p:cNvSpPr txBox="1"/>
            <p:nvPr/>
          </p:nvSpPr>
          <p:spPr>
            <a:xfrm>
              <a:off x="2769213" y="1840468"/>
              <a:ext cx="2430665" cy="369332"/>
            </a:xfrm>
            <a:prstGeom prst="rect">
              <a:avLst/>
            </a:prstGeom>
            <a:noFill/>
          </p:spPr>
          <p:txBody>
            <a:bodyPr wrap="none" rtlCol="0">
              <a:spAutoFit/>
            </a:bodyPr>
            <a:lstStyle/>
            <a:p>
              <a:r>
                <a:rPr lang="en-US" dirty="0"/>
                <a:t>1: CRYPTO: finish, ACK 0</a:t>
              </a:r>
            </a:p>
          </p:txBody>
        </p:sp>
      </p:grpSp>
      <p:grpSp>
        <p:nvGrpSpPr>
          <p:cNvPr id="15" name="Group 14">
            <a:extLst>
              <a:ext uri="{FF2B5EF4-FFF2-40B4-BE49-F238E27FC236}">
                <a16:creationId xmlns:a16="http://schemas.microsoft.com/office/drawing/2014/main" id="{E7EE6DDA-B539-4822-B18C-7C5A16825EF6}"/>
              </a:ext>
            </a:extLst>
          </p:cNvPr>
          <p:cNvGrpSpPr/>
          <p:nvPr/>
        </p:nvGrpSpPr>
        <p:grpSpPr>
          <a:xfrm>
            <a:off x="1714500" y="1501140"/>
            <a:ext cx="871072" cy="1809537"/>
            <a:chOff x="1714500" y="1501140"/>
            <a:chExt cx="871072" cy="1809537"/>
          </a:xfrm>
        </p:grpSpPr>
        <p:sp>
          <p:nvSpPr>
            <p:cNvPr id="16" name="TextBox 15">
              <a:extLst>
                <a:ext uri="{FF2B5EF4-FFF2-40B4-BE49-F238E27FC236}">
                  <a16:creationId xmlns:a16="http://schemas.microsoft.com/office/drawing/2014/main" id="{C5F8A401-2D5B-4454-AFCC-7EE682FA5CF3}"/>
                </a:ext>
              </a:extLst>
            </p:cNvPr>
            <p:cNvSpPr txBox="1"/>
            <p:nvPr/>
          </p:nvSpPr>
          <p:spPr>
            <a:xfrm>
              <a:off x="1714500" y="1501140"/>
              <a:ext cx="871072" cy="461665"/>
            </a:xfrm>
            <a:prstGeom prst="rect">
              <a:avLst/>
            </a:prstGeom>
            <a:noFill/>
          </p:spPr>
          <p:txBody>
            <a:bodyPr wrap="none" rtlCol="0">
              <a:spAutoFit/>
            </a:bodyPr>
            <a:lstStyle/>
            <a:p>
              <a:r>
                <a:rPr lang="en-US" sz="2400" dirty="0"/>
                <a:t>client</a:t>
              </a:r>
            </a:p>
          </p:txBody>
        </p:sp>
        <p:cxnSp>
          <p:nvCxnSpPr>
            <p:cNvPr id="17" name="Straight Connector 16">
              <a:extLst>
                <a:ext uri="{FF2B5EF4-FFF2-40B4-BE49-F238E27FC236}">
                  <a16:creationId xmlns:a16="http://schemas.microsoft.com/office/drawing/2014/main" id="{2FEB8735-00E9-47D4-8935-2B7A9DC79818}"/>
                </a:ext>
              </a:extLst>
            </p:cNvPr>
            <p:cNvCxnSpPr>
              <a:cxnSpLocks/>
              <a:stCxn id="16" idx="2"/>
            </p:cNvCxnSpPr>
            <p:nvPr/>
          </p:nvCxnSpPr>
          <p:spPr>
            <a:xfrm>
              <a:off x="2150036" y="1962805"/>
              <a:ext cx="0" cy="134787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DA6B931B-42C7-47BC-B32C-56E3FF538066}"/>
              </a:ext>
            </a:extLst>
          </p:cNvPr>
          <p:cNvGrpSpPr/>
          <p:nvPr/>
        </p:nvGrpSpPr>
        <p:grpSpPr>
          <a:xfrm>
            <a:off x="5591627" y="1501140"/>
            <a:ext cx="966803" cy="1809537"/>
            <a:chOff x="5591627" y="1501140"/>
            <a:chExt cx="966803" cy="1809537"/>
          </a:xfrm>
        </p:grpSpPr>
        <p:sp>
          <p:nvSpPr>
            <p:cNvPr id="19" name="TextBox 18">
              <a:extLst>
                <a:ext uri="{FF2B5EF4-FFF2-40B4-BE49-F238E27FC236}">
                  <a16:creationId xmlns:a16="http://schemas.microsoft.com/office/drawing/2014/main" id="{E539C9C4-8AED-4840-8A2C-62140B72BA3C}"/>
                </a:ext>
              </a:extLst>
            </p:cNvPr>
            <p:cNvSpPr txBox="1"/>
            <p:nvPr/>
          </p:nvSpPr>
          <p:spPr>
            <a:xfrm>
              <a:off x="5591627" y="1501140"/>
              <a:ext cx="966803" cy="461665"/>
            </a:xfrm>
            <a:prstGeom prst="rect">
              <a:avLst/>
            </a:prstGeom>
            <a:noFill/>
          </p:spPr>
          <p:txBody>
            <a:bodyPr wrap="none" rtlCol="0">
              <a:spAutoFit/>
            </a:bodyPr>
            <a:lstStyle/>
            <a:p>
              <a:r>
                <a:rPr lang="en-US" sz="2400" dirty="0"/>
                <a:t>server</a:t>
              </a:r>
            </a:p>
          </p:txBody>
        </p:sp>
        <p:cxnSp>
          <p:nvCxnSpPr>
            <p:cNvPr id="20" name="Straight Connector 19">
              <a:extLst>
                <a:ext uri="{FF2B5EF4-FFF2-40B4-BE49-F238E27FC236}">
                  <a16:creationId xmlns:a16="http://schemas.microsoft.com/office/drawing/2014/main" id="{DCF7A392-563D-493C-BDBA-14B63C8599A7}"/>
                </a:ext>
              </a:extLst>
            </p:cNvPr>
            <p:cNvCxnSpPr>
              <a:cxnSpLocks/>
            </p:cNvCxnSpPr>
            <p:nvPr/>
          </p:nvCxnSpPr>
          <p:spPr>
            <a:xfrm>
              <a:off x="6060984" y="1962805"/>
              <a:ext cx="0" cy="1347872"/>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 name="TextBox 22">
            <a:extLst>
              <a:ext uri="{FF2B5EF4-FFF2-40B4-BE49-F238E27FC236}">
                <a16:creationId xmlns:a16="http://schemas.microsoft.com/office/drawing/2014/main" id="{1F69B084-A249-460E-AA75-B37E9E08F6D6}"/>
              </a:ext>
            </a:extLst>
          </p:cNvPr>
          <p:cNvSpPr txBox="1"/>
          <p:nvPr/>
        </p:nvSpPr>
        <p:spPr>
          <a:xfrm>
            <a:off x="6110550" y="2024297"/>
            <a:ext cx="1167307" cy="369332"/>
          </a:xfrm>
          <a:prstGeom prst="rect">
            <a:avLst/>
          </a:prstGeom>
          <a:noFill/>
        </p:spPr>
        <p:txBody>
          <a:bodyPr wrap="none" rtlCol="0">
            <a:spAutoFit/>
          </a:bodyPr>
          <a:lstStyle/>
          <a:p>
            <a:r>
              <a:rPr lang="en-US" dirty="0">
                <a:solidFill>
                  <a:schemeClr val="accent6">
                    <a:lumMod val="75000"/>
                  </a:schemeClr>
                </a:solidFill>
              </a:rPr>
              <a:t>Nonce CID</a:t>
            </a:r>
          </a:p>
        </p:txBody>
      </p:sp>
      <p:sp>
        <p:nvSpPr>
          <p:cNvPr id="24" name="TextBox 23">
            <a:extLst>
              <a:ext uri="{FF2B5EF4-FFF2-40B4-BE49-F238E27FC236}">
                <a16:creationId xmlns:a16="http://schemas.microsoft.com/office/drawing/2014/main" id="{A8DC517D-CD9C-4C43-BBA1-475DA47B6C4E}"/>
              </a:ext>
            </a:extLst>
          </p:cNvPr>
          <p:cNvSpPr txBox="1"/>
          <p:nvPr/>
        </p:nvSpPr>
        <p:spPr>
          <a:xfrm>
            <a:off x="805817" y="2503211"/>
            <a:ext cx="1162369" cy="369332"/>
          </a:xfrm>
          <a:prstGeom prst="rect">
            <a:avLst/>
          </a:prstGeom>
          <a:noFill/>
        </p:spPr>
        <p:txBody>
          <a:bodyPr wrap="none" rtlCol="0">
            <a:spAutoFit/>
          </a:bodyPr>
          <a:lstStyle/>
          <a:p>
            <a:r>
              <a:rPr lang="en-US" dirty="0">
                <a:solidFill>
                  <a:schemeClr val="accent6">
                    <a:lumMod val="75000"/>
                  </a:schemeClr>
                </a:solidFill>
              </a:rPr>
              <a:t>Server CID</a:t>
            </a:r>
          </a:p>
        </p:txBody>
      </p:sp>
      <p:sp>
        <p:nvSpPr>
          <p:cNvPr id="25" name="TextBox 24">
            <a:extLst>
              <a:ext uri="{FF2B5EF4-FFF2-40B4-BE49-F238E27FC236}">
                <a16:creationId xmlns:a16="http://schemas.microsoft.com/office/drawing/2014/main" id="{FFFCCC33-78D4-49CD-9FED-8D7411C4C362}"/>
              </a:ext>
            </a:extLst>
          </p:cNvPr>
          <p:cNvSpPr txBox="1"/>
          <p:nvPr/>
        </p:nvSpPr>
        <p:spPr>
          <a:xfrm>
            <a:off x="6058271" y="2890081"/>
            <a:ext cx="1162369" cy="369332"/>
          </a:xfrm>
          <a:prstGeom prst="rect">
            <a:avLst/>
          </a:prstGeom>
          <a:noFill/>
        </p:spPr>
        <p:txBody>
          <a:bodyPr wrap="none" rtlCol="0">
            <a:spAutoFit/>
          </a:bodyPr>
          <a:lstStyle/>
          <a:p>
            <a:r>
              <a:rPr lang="en-US" dirty="0">
                <a:solidFill>
                  <a:schemeClr val="accent6">
                    <a:lumMod val="75000"/>
                  </a:schemeClr>
                </a:solidFill>
              </a:rPr>
              <a:t>Server CID</a:t>
            </a:r>
          </a:p>
        </p:txBody>
      </p:sp>
      <p:sp>
        <p:nvSpPr>
          <p:cNvPr id="26" name="TextBox 25">
            <a:extLst>
              <a:ext uri="{FF2B5EF4-FFF2-40B4-BE49-F238E27FC236}">
                <a16:creationId xmlns:a16="http://schemas.microsoft.com/office/drawing/2014/main" id="{8B77AD96-6188-4A0E-A059-7338F0895BC2}"/>
              </a:ext>
            </a:extLst>
          </p:cNvPr>
          <p:cNvSpPr txBox="1"/>
          <p:nvPr/>
        </p:nvSpPr>
        <p:spPr>
          <a:xfrm>
            <a:off x="526116" y="3615153"/>
            <a:ext cx="7743823" cy="707886"/>
          </a:xfrm>
          <a:prstGeom prst="rect">
            <a:avLst/>
          </a:prstGeom>
          <a:noFill/>
        </p:spPr>
        <p:txBody>
          <a:bodyPr wrap="square" rtlCol="0">
            <a:spAutoFit/>
          </a:bodyPr>
          <a:lstStyle/>
          <a:p>
            <a:r>
              <a:rPr lang="en-US" sz="2000" dirty="0"/>
              <a:t>Standard: client MUST use </a:t>
            </a:r>
            <a:r>
              <a:rPr lang="en-US" sz="2000" dirty="0">
                <a:solidFill>
                  <a:schemeClr val="accent6">
                    <a:lumMod val="75000"/>
                  </a:schemeClr>
                </a:solidFill>
              </a:rPr>
              <a:t>Server CID </a:t>
            </a:r>
            <a:r>
              <a:rPr lang="en-US" sz="2000" dirty="0"/>
              <a:t>after received. But reception is not observable. </a:t>
            </a:r>
          </a:p>
        </p:txBody>
      </p:sp>
      <p:grpSp>
        <p:nvGrpSpPr>
          <p:cNvPr id="27" name="Group 26">
            <a:extLst>
              <a:ext uri="{FF2B5EF4-FFF2-40B4-BE49-F238E27FC236}">
                <a16:creationId xmlns:a16="http://schemas.microsoft.com/office/drawing/2014/main" id="{A3BAED3F-90D3-4152-BA0C-BC3559E9D11D}"/>
              </a:ext>
            </a:extLst>
          </p:cNvPr>
          <p:cNvGrpSpPr/>
          <p:nvPr/>
        </p:nvGrpSpPr>
        <p:grpSpPr>
          <a:xfrm>
            <a:off x="2147323" y="2705414"/>
            <a:ext cx="3910948" cy="369332"/>
            <a:chOff x="2150036" y="1840468"/>
            <a:chExt cx="3910948" cy="369332"/>
          </a:xfrm>
        </p:grpSpPr>
        <p:cxnSp>
          <p:nvCxnSpPr>
            <p:cNvPr id="28" name="Straight Arrow Connector 27">
              <a:extLst>
                <a:ext uri="{FF2B5EF4-FFF2-40B4-BE49-F238E27FC236}">
                  <a16:creationId xmlns:a16="http://schemas.microsoft.com/office/drawing/2014/main" id="{A4A77AE1-0AFE-4BED-BDCB-764E8672D689}"/>
                </a:ext>
              </a:extLst>
            </p:cNvPr>
            <p:cNvCxnSpPr/>
            <p:nvPr/>
          </p:nvCxnSpPr>
          <p:spPr>
            <a:xfrm>
              <a:off x="2150036" y="2209800"/>
              <a:ext cx="3910948" cy="0"/>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B86A75C-A2A2-4BEA-BF2A-7979801544F0}"/>
                </a:ext>
              </a:extLst>
            </p:cNvPr>
            <p:cNvSpPr txBox="1"/>
            <p:nvPr/>
          </p:nvSpPr>
          <p:spPr>
            <a:xfrm>
              <a:off x="2769213" y="1840468"/>
              <a:ext cx="2298771" cy="369332"/>
            </a:xfrm>
            <a:prstGeom prst="rect">
              <a:avLst/>
            </a:prstGeom>
            <a:noFill/>
          </p:spPr>
          <p:txBody>
            <a:bodyPr wrap="none" rtlCol="0">
              <a:spAutoFit/>
            </a:bodyPr>
            <a:lstStyle/>
            <a:p>
              <a:r>
                <a:rPr lang="en-US" dirty="0"/>
                <a:t>1: CRYPTO: client hello</a:t>
              </a:r>
            </a:p>
          </p:txBody>
        </p:sp>
      </p:grpSp>
      <p:sp>
        <p:nvSpPr>
          <p:cNvPr id="30" name="TextBox 29">
            <a:extLst>
              <a:ext uri="{FF2B5EF4-FFF2-40B4-BE49-F238E27FC236}">
                <a16:creationId xmlns:a16="http://schemas.microsoft.com/office/drawing/2014/main" id="{F9B2908E-BC08-4ACB-99DA-7857AD7CAF24}"/>
              </a:ext>
            </a:extLst>
          </p:cNvPr>
          <p:cNvSpPr txBox="1"/>
          <p:nvPr/>
        </p:nvSpPr>
        <p:spPr>
          <a:xfrm>
            <a:off x="6041514" y="2879496"/>
            <a:ext cx="1242648" cy="369332"/>
          </a:xfrm>
          <a:prstGeom prst="rect">
            <a:avLst/>
          </a:prstGeom>
          <a:noFill/>
        </p:spPr>
        <p:txBody>
          <a:bodyPr wrap="none" rtlCol="0">
            <a:spAutoFit/>
          </a:bodyPr>
          <a:lstStyle/>
          <a:p>
            <a:r>
              <a:rPr lang="en-US" dirty="0">
                <a:solidFill>
                  <a:schemeClr val="accent6">
                    <a:lumMod val="75000"/>
                  </a:schemeClr>
                </a:solidFill>
              </a:rPr>
              <a:t>Nonce CID!</a:t>
            </a:r>
          </a:p>
        </p:txBody>
      </p:sp>
      <p:sp>
        <p:nvSpPr>
          <p:cNvPr id="31" name="TextBox 30">
            <a:extLst>
              <a:ext uri="{FF2B5EF4-FFF2-40B4-BE49-F238E27FC236}">
                <a16:creationId xmlns:a16="http://schemas.microsoft.com/office/drawing/2014/main" id="{F5DA4C4A-3C6E-4F6E-B5B2-34FAD235177E}"/>
              </a:ext>
            </a:extLst>
          </p:cNvPr>
          <p:cNvSpPr txBox="1"/>
          <p:nvPr/>
        </p:nvSpPr>
        <p:spPr>
          <a:xfrm>
            <a:off x="526115" y="4330177"/>
            <a:ext cx="7743823" cy="1015663"/>
          </a:xfrm>
          <a:prstGeom prst="rect">
            <a:avLst/>
          </a:prstGeom>
          <a:noFill/>
        </p:spPr>
        <p:txBody>
          <a:bodyPr wrap="square" rtlCol="0">
            <a:spAutoFit/>
          </a:bodyPr>
          <a:lstStyle/>
          <a:p>
            <a:r>
              <a:rPr lang="en-US" sz="2000" dirty="0"/>
              <a:t>This behavior cannot be ruled out by external observation. </a:t>
            </a:r>
          </a:p>
          <a:p>
            <a:r>
              <a:rPr lang="en-US" sz="2000" dirty="0"/>
              <a:t>Specification: Client packets that </a:t>
            </a:r>
            <a:r>
              <a:rPr lang="en-US" sz="2000" i="1" dirty="0">
                <a:solidFill>
                  <a:srgbClr val="C00000"/>
                </a:solidFill>
              </a:rPr>
              <a:t>must happen after</a:t>
            </a:r>
            <a:r>
              <a:rPr lang="en-US" sz="2000" dirty="0"/>
              <a:t> “server hello” MUST have the Server CID.</a:t>
            </a:r>
          </a:p>
        </p:txBody>
      </p:sp>
    </p:spTree>
    <p:extLst>
      <p:ext uri="{BB962C8B-B14F-4D97-AF65-F5344CB8AC3E}">
        <p14:creationId xmlns:p14="http://schemas.microsoft.com/office/powerpoint/2010/main" val="113705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nodeType="clickEffect">
                                  <p:stCondLst>
                                    <p:cond delay="0"/>
                                  </p:stCondLst>
                                  <p:childTnLst>
                                    <p:animEffect transition="out" filter="fade">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25"/>
                                        </p:tgtEl>
                                      </p:cBhvr>
                                    </p:animEffect>
                                    <p:set>
                                      <p:cBhvr>
                                        <p:cTn id="47" dur="1" fill="hold">
                                          <p:stCondLst>
                                            <p:cond delay="499"/>
                                          </p:stCondLst>
                                        </p:cTn>
                                        <p:tgtEl>
                                          <p:spTgt spid="25"/>
                                        </p:tgtEl>
                                        <p:attrNameLst>
                                          <p:attrName>style.visibility</p:attrName>
                                        </p:attrNameLst>
                                      </p:cBhvr>
                                      <p:to>
                                        <p:strVal val="hidden"/>
                                      </p:to>
                                    </p:set>
                                  </p:childTnLst>
                                </p:cTn>
                              </p:par>
                              <p:par>
                                <p:cTn id="48" presetID="10" presetClass="entr" presetSubtype="0" fill="hold"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500"/>
                                        <p:tgtEl>
                                          <p:spTgt spid="2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5" grpId="1"/>
      <p:bldP spid="26" grpId="0"/>
      <p:bldP spid="30"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508636" y="535333"/>
            <a:ext cx="8338183" cy="646331"/>
          </a:xfrm>
          <a:prstGeom prst="rect">
            <a:avLst/>
          </a:prstGeom>
          <a:noFill/>
        </p:spPr>
        <p:txBody>
          <a:bodyPr wrap="square" rtlCol="0">
            <a:spAutoFit/>
          </a:bodyPr>
          <a:lstStyle/>
          <a:p>
            <a:r>
              <a:rPr lang="en-US" sz="3600" dirty="0">
                <a:solidFill>
                  <a:schemeClr val="accent5">
                    <a:lumMod val="75000"/>
                  </a:schemeClr>
                </a:solidFill>
              </a:rPr>
              <a:t>Capturing QUIC spec by testing</a:t>
            </a:r>
          </a:p>
        </p:txBody>
      </p:sp>
      <p:sp>
        <p:nvSpPr>
          <p:cNvPr id="3" name="TextBox 2">
            <a:extLst>
              <a:ext uri="{FF2B5EF4-FFF2-40B4-BE49-F238E27FC236}">
                <a16:creationId xmlns:a16="http://schemas.microsoft.com/office/drawing/2014/main" id="{97070ACE-948F-428A-95FA-9DC17347490E}"/>
              </a:ext>
            </a:extLst>
          </p:cNvPr>
          <p:cNvSpPr txBox="1"/>
          <p:nvPr/>
        </p:nvSpPr>
        <p:spPr>
          <a:xfrm>
            <a:off x="805815" y="3467570"/>
            <a:ext cx="7743823" cy="707886"/>
          </a:xfrm>
          <a:prstGeom prst="rect">
            <a:avLst/>
          </a:prstGeom>
          <a:noFill/>
        </p:spPr>
        <p:txBody>
          <a:bodyPr wrap="square" rtlCol="0">
            <a:spAutoFit/>
          </a:bodyPr>
          <a:lstStyle/>
          <a:p>
            <a:r>
              <a:rPr lang="en-US" sz="2000" dirty="0"/>
              <a:t>Refined by testing four implementations of QUIC using specification-based testing infrastructure in Ivy.</a:t>
            </a:r>
          </a:p>
        </p:txBody>
      </p:sp>
      <p:sp>
        <p:nvSpPr>
          <p:cNvPr id="8" name="TextBox 7">
            <a:extLst>
              <a:ext uri="{FF2B5EF4-FFF2-40B4-BE49-F238E27FC236}">
                <a16:creationId xmlns:a16="http://schemas.microsoft.com/office/drawing/2014/main" id="{2E7DC4E9-8955-4B57-8B0E-E95D13F0F743}"/>
              </a:ext>
            </a:extLst>
          </p:cNvPr>
          <p:cNvSpPr txBox="1"/>
          <p:nvPr/>
        </p:nvSpPr>
        <p:spPr>
          <a:xfrm>
            <a:off x="4626643" y="1432624"/>
            <a:ext cx="3922997" cy="369332"/>
          </a:xfrm>
          <a:prstGeom prst="rect">
            <a:avLst/>
          </a:prstGeom>
          <a:noFill/>
        </p:spPr>
        <p:txBody>
          <a:bodyPr wrap="none" rtlCol="0">
            <a:spAutoFit/>
          </a:bodyPr>
          <a:lstStyle/>
          <a:p>
            <a:r>
              <a:rPr lang="en-US" dirty="0"/>
              <a:t>Joint work with L. </a:t>
            </a:r>
            <a:r>
              <a:rPr lang="en-US" dirty="0" err="1"/>
              <a:t>Zuck</a:t>
            </a:r>
            <a:r>
              <a:rPr lang="en-US" dirty="0"/>
              <a:t>, SIGCOMM 2019</a:t>
            </a:r>
          </a:p>
        </p:txBody>
      </p:sp>
      <p:sp>
        <p:nvSpPr>
          <p:cNvPr id="9" name="TextBox 8">
            <a:extLst>
              <a:ext uri="{FF2B5EF4-FFF2-40B4-BE49-F238E27FC236}">
                <a16:creationId xmlns:a16="http://schemas.microsoft.com/office/drawing/2014/main" id="{3138F3A8-BEC0-485C-A25C-188F462F7EA3}"/>
              </a:ext>
            </a:extLst>
          </p:cNvPr>
          <p:cNvSpPr txBox="1"/>
          <p:nvPr/>
        </p:nvSpPr>
        <p:spPr>
          <a:xfrm>
            <a:off x="805817" y="2212466"/>
            <a:ext cx="7743823" cy="400110"/>
          </a:xfrm>
          <a:prstGeom prst="rect">
            <a:avLst/>
          </a:prstGeom>
          <a:noFill/>
        </p:spPr>
        <p:txBody>
          <a:bodyPr wrap="square" rtlCol="0">
            <a:spAutoFit/>
          </a:bodyPr>
          <a:lstStyle/>
          <a:p>
            <a:r>
              <a:rPr lang="en-US" sz="2000" dirty="0"/>
              <a:t>Began specification work with draft RFC.</a:t>
            </a:r>
          </a:p>
        </p:txBody>
      </p:sp>
      <p:sp>
        <p:nvSpPr>
          <p:cNvPr id="10" name="TextBox 9">
            <a:extLst>
              <a:ext uri="{FF2B5EF4-FFF2-40B4-BE49-F238E27FC236}">
                <a16:creationId xmlns:a16="http://schemas.microsoft.com/office/drawing/2014/main" id="{C754C45B-EA13-4DC6-8CB2-B56CC446E17E}"/>
              </a:ext>
            </a:extLst>
          </p:cNvPr>
          <p:cNvSpPr txBox="1"/>
          <p:nvPr/>
        </p:nvSpPr>
        <p:spPr>
          <a:xfrm>
            <a:off x="805817" y="2832758"/>
            <a:ext cx="7743823" cy="400110"/>
          </a:xfrm>
          <a:prstGeom prst="rect">
            <a:avLst/>
          </a:prstGeom>
          <a:noFill/>
        </p:spPr>
        <p:txBody>
          <a:bodyPr wrap="square" rtlCol="0">
            <a:spAutoFit/>
          </a:bodyPr>
          <a:lstStyle/>
          <a:p>
            <a:r>
              <a:rPr lang="en-US" sz="2000" dirty="0"/>
              <a:t>Specified only safety properties – no liveness or timing properties</a:t>
            </a:r>
          </a:p>
        </p:txBody>
      </p:sp>
      <p:sp>
        <p:nvSpPr>
          <p:cNvPr id="12" name="TextBox 11">
            <a:extLst>
              <a:ext uri="{FF2B5EF4-FFF2-40B4-BE49-F238E27FC236}">
                <a16:creationId xmlns:a16="http://schemas.microsoft.com/office/drawing/2014/main" id="{DB9E0BE4-4495-41B7-B575-FA2638352674}"/>
              </a:ext>
            </a:extLst>
          </p:cNvPr>
          <p:cNvSpPr txBox="1"/>
          <p:nvPr/>
        </p:nvSpPr>
        <p:spPr>
          <a:xfrm>
            <a:off x="805815" y="4445238"/>
            <a:ext cx="7743823" cy="1631216"/>
          </a:xfrm>
          <a:prstGeom prst="rect">
            <a:avLst/>
          </a:prstGeom>
          <a:noFill/>
        </p:spPr>
        <p:txBody>
          <a:bodyPr wrap="square" rtlCol="0">
            <a:spAutoFit/>
          </a:bodyPr>
          <a:lstStyle/>
          <a:p>
            <a:r>
              <a:rPr lang="en-US" sz="2000" dirty="0"/>
              <a:t>Resulting specification in about 3KLOC of Ivy is highly incomplete. However, it can interact with real servers and clients to transfer web pages, without the servers and clients detecting protocol errors. This process revealed many errors in implementations and some problems in the draft standard.</a:t>
            </a:r>
          </a:p>
        </p:txBody>
      </p:sp>
    </p:spTree>
    <p:extLst>
      <p:ext uri="{BB962C8B-B14F-4D97-AF65-F5344CB8AC3E}">
        <p14:creationId xmlns:p14="http://schemas.microsoft.com/office/powerpoint/2010/main" val="219245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508636" y="535333"/>
            <a:ext cx="8338183" cy="646331"/>
          </a:xfrm>
          <a:prstGeom prst="rect">
            <a:avLst/>
          </a:prstGeom>
          <a:noFill/>
        </p:spPr>
        <p:txBody>
          <a:bodyPr wrap="square" rtlCol="0">
            <a:spAutoFit/>
          </a:bodyPr>
          <a:lstStyle/>
          <a:p>
            <a:r>
              <a:rPr lang="en-US" sz="3600" dirty="0">
                <a:solidFill>
                  <a:schemeClr val="accent5">
                    <a:lumMod val="75000"/>
                  </a:schemeClr>
                </a:solidFill>
              </a:rPr>
              <a:t>The payoff</a:t>
            </a:r>
          </a:p>
        </p:txBody>
      </p:sp>
      <p:sp>
        <p:nvSpPr>
          <p:cNvPr id="4" name="TextBox 3">
            <a:extLst>
              <a:ext uri="{FF2B5EF4-FFF2-40B4-BE49-F238E27FC236}">
                <a16:creationId xmlns:a16="http://schemas.microsoft.com/office/drawing/2014/main" id="{4BE8A304-E570-4936-B431-AD2C90FC3BEF}"/>
              </a:ext>
            </a:extLst>
          </p:cNvPr>
          <p:cNvSpPr txBox="1"/>
          <p:nvPr/>
        </p:nvSpPr>
        <p:spPr>
          <a:xfrm>
            <a:off x="508636" y="2404063"/>
            <a:ext cx="7743823" cy="400110"/>
          </a:xfrm>
          <a:prstGeom prst="rect">
            <a:avLst/>
          </a:prstGeom>
          <a:noFill/>
        </p:spPr>
        <p:txBody>
          <a:bodyPr wrap="square" rtlCol="0">
            <a:spAutoFit/>
          </a:bodyPr>
          <a:lstStyle/>
          <a:p>
            <a:r>
              <a:rPr lang="en-US" sz="2000" dirty="0"/>
              <a:t>4 errors (apart from crashes) considered to be exploitable.</a:t>
            </a:r>
          </a:p>
        </p:txBody>
      </p:sp>
      <p:sp>
        <p:nvSpPr>
          <p:cNvPr id="5" name="TextBox 4">
            <a:extLst>
              <a:ext uri="{FF2B5EF4-FFF2-40B4-BE49-F238E27FC236}">
                <a16:creationId xmlns:a16="http://schemas.microsoft.com/office/drawing/2014/main" id="{80508702-4684-4DF2-A371-44A100B2B771}"/>
              </a:ext>
            </a:extLst>
          </p:cNvPr>
          <p:cNvSpPr txBox="1"/>
          <p:nvPr/>
        </p:nvSpPr>
        <p:spPr>
          <a:xfrm>
            <a:off x="508636" y="1517624"/>
            <a:ext cx="7743823" cy="707886"/>
          </a:xfrm>
          <a:prstGeom prst="rect">
            <a:avLst/>
          </a:prstGeom>
          <a:noFill/>
        </p:spPr>
        <p:txBody>
          <a:bodyPr wrap="square" rtlCol="0">
            <a:spAutoFit/>
          </a:bodyPr>
          <a:lstStyle/>
          <a:p>
            <a:r>
              <a:rPr lang="en-US" sz="2000" dirty="0"/>
              <a:t>27 errors detected: 13 crashes, 12 compliance violations, 2 progress failures (no data transferred). </a:t>
            </a:r>
          </a:p>
        </p:txBody>
      </p:sp>
      <p:sp>
        <p:nvSpPr>
          <p:cNvPr id="6" name="TextBox 5">
            <a:extLst>
              <a:ext uri="{FF2B5EF4-FFF2-40B4-BE49-F238E27FC236}">
                <a16:creationId xmlns:a16="http://schemas.microsoft.com/office/drawing/2014/main" id="{C12AC73A-F75C-4066-902C-929089013857}"/>
              </a:ext>
            </a:extLst>
          </p:cNvPr>
          <p:cNvSpPr txBox="1"/>
          <p:nvPr/>
        </p:nvSpPr>
        <p:spPr>
          <a:xfrm>
            <a:off x="508636" y="2982726"/>
            <a:ext cx="7743823" cy="400110"/>
          </a:xfrm>
          <a:prstGeom prst="rect">
            <a:avLst/>
          </a:prstGeom>
          <a:noFill/>
        </p:spPr>
        <p:txBody>
          <a:bodyPr wrap="square" rtlCol="0">
            <a:spAutoFit/>
          </a:bodyPr>
          <a:lstStyle/>
          <a:p>
            <a:r>
              <a:rPr lang="en-US" sz="2000" dirty="0"/>
              <a:t>4 errors resulted from ambiguities in the standard.</a:t>
            </a:r>
          </a:p>
        </p:txBody>
      </p:sp>
      <p:sp>
        <p:nvSpPr>
          <p:cNvPr id="7" name="TextBox 6">
            <a:extLst>
              <a:ext uri="{FF2B5EF4-FFF2-40B4-BE49-F238E27FC236}">
                <a16:creationId xmlns:a16="http://schemas.microsoft.com/office/drawing/2014/main" id="{BC9B2115-82DD-473C-8F06-8B76CE856CD1}"/>
              </a:ext>
            </a:extLst>
          </p:cNvPr>
          <p:cNvSpPr txBox="1"/>
          <p:nvPr/>
        </p:nvSpPr>
        <p:spPr>
          <a:xfrm>
            <a:off x="508636" y="3561389"/>
            <a:ext cx="7743823" cy="400110"/>
          </a:xfrm>
          <a:prstGeom prst="rect">
            <a:avLst/>
          </a:prstGeom>
          <a:noFill/>
        </p:spPr>
        <p:txBody>
          <a:bodyPr wrap="square" rtlCol="0">
            <a:spAutoFit/>
          </a:bodyPr>
          <a:lstStyle/>
          <a:p>
            <a:r>
              <a:rPr lang="en-US" sz="2000" dirty="0"/>
              <a:t>18-22 results from adversarial stimulus (e.g., unusual message order)</a:t>
            </a:r>
          </a:p>
        </p:txBody>
      </p:sp>
      <p:sp>
        <p:nvSpPr>
          <p:cNvPr id="10" name="TextBox 9">
            <a:extLst>
              <a:ext uri="{FF2B5EF4-FFF2-40B4-BE49-F238E27FC236}">
                <a16:creationId xmlns:a16="http://schemas.microsoft.com/office/drawing/2014/main" id="{15CB3991-745D-4BC4-A8A1-0D213042FAB1}"/>
              </a:ext>
            </a:extLst>
          </p:cNvPr>
          <p:cNvSpPr txBox="1"/>
          <p:nvPr/>
        </p:nvSpPr>
        <p:spPr>
          <a:xfrm>
            <a:off x="508636" y="4740211"/>
            <a:ext cx="7743823" cy="1200329"/>
          </a:xfrm>
          <a:prstGeom prst="rect">
            <a:avLst/>
          </a:prstGeom>
          <a:noFill/>
        </p:spPr>
        <p:txBody>
          <a:bodyPr wrap="square" rtlCol="0">
            <a:spAutoFit/>
          </a:bodyPr>
          <a:lstStyle/>
          <a:p>
            <a:r>
              <a:rPr lang="en-US" dirty="0"/>
              <a:t>In every case where we could assign a root cause to the error, we found that detection was due to either adversarial stimulus or compliance checking. This validates our intuition that these elements were missing from prior testing efforts.</a:t>
            </a:r>
          </a:p>
        </p:txBody>
      </p:sp>
    </p:spTree>
    <p:extLst>
      <p:ext uri="{BB962C8B-B14F-4D97-AF65-F5344CB8AC3E}">
        <p14:creationId xmlns:p14="http://schemas.microsoft.com/office/powerpoint/2010/main" val="68551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520EF134-F38D-4984-8D5A-B49C322A8811}"/>
              </a:ext>
            </a:extLst>
          </p:cNvPr>
          <p:cNvSpPr/>
          <p:nvPr/>
        </p:nvSpPr>
        <p:spPr>
          <a:xfrm>
            <a:off x="1038758" y="1496405"/>
            <a:ext cx="1192377" cy="7242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a:p>
            <a:pPr algn="ctr"/>
            <a:r>
              <a:rPr lang="en-US" dirty="0"/>
              <a:t>ADDR1</a:t>
            </a:r>
          </a:p>
        </p:txBody>
      </p:sp>
      <p:sp>
        <p:nvSpPr>
          <p:cNvPr id="5" name="Oval 4">
            <a:extLst>
              <a:ext uri="{FF2B5EF4-FFF2-40B4-BE49-F238E27FC236}">
                <a16:creationId xmlns:a16="http://schemas.microsoft.com/office/drawing/2014/main" id="{8B8694E0-155B-49C0-AC84-966D84C2419F}"/>
              </a:ext>
            </a:extLst>
          </p:cNvPr>
          <p:cNvSpPr/>
          <p:nvPr/>
        </p:nvSpPr>
        <p:spPr>
          <a:xfrm>
            <a:off x="6428842" y="2483958"/>
            <a:ext cx="1266749" cy="351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SERVER</a:t>
            </a:r>
          </a:p>
        </p:txBody>
      </p:sp>
      <p:sp>
        <p:nvSpPr>
          <p:cNvPr id="6" name="Oval 5">
            <a:extLst>
              <a:ext uri="{FF2B5EF4-FFF2-40B4-BE49-F238E27FC236}">
                <a16:creationId xmlns:a16="http://schemas.microsoft.com/office/drawing/2014/main" id="{0737FC1B-2DBF-4C51-8550-8FB1C7B32763}"/>
              </a:ext>
            </a:extLst>
          </p:cNvPr>
          <p:cNvSpPr/>
          <p:nvPr/>
        </p:nvSpPr>
        <p:spPr>
          <a:xfrm>
            <a:off x="1038758" y="2986878"/>
            <a:ext cx="1192377" cy="7242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a:p>
            <a:pPr algn="ctr"/>
            <a:r>
              <a:rPr lang="en-US" dirty="0"/>
              <a:t>ADDR2</a:t>
            </a:r>
          </a:p>
        </p:txBody>
      </p:sp>
      <p:cxnSp>
        <p:nvCxnSpPr>
          <p:cNvPr id="8" name="Straight Arrow Connector 7">
            <a:extLst>
              <a:ext uri="{FF2B5EF4-FFF2-40B4-BE49-F238E27FC236}">
                <a16:creationId xmlns:a16="http://schemas.microsoft.com/office/drawing/2014/main" id="{CA6C6870-1999-41A7-88B2-84BDB760EB88}"/>
              </a:ext>
            </a:extLst>
          </p:cNvPr>
          <p:cNvCxnSpPr>
            <a:stCxn id="4" idx="6"/>
            <a:endCxn id="5" idx="2"/>
          </p:cNvCxnSpPr>
          <p:nvPr/>
        </p:nvCxnSpPr>
        <p:spPr>
          <a:xfrm>
            <a:off x="2231135" y="1858508"/>
            <a:ext cx="4197707" cy="80101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4CAF5AE-0344-4945-87C4-4984F3296FEC}"/>
              </a:ext>
            </a:extLst>
          </p:cNvPr>
          <p:cNvSpPr txBox="1"/>
          <p:nvPr/>
        </p:nvSpPr>
        <p:spPr>
          <a:xfrm>
            <a:off x="3759861" y="1748390"/>
            <a:ext cx="1051250" cy="369332"/>
          </a:xfrm>
          <a:prstGeom prst="rect">
            <a:avLst/>
          </a:prstGeom>
          <a:noFill/>
        </p:spPr>
        <p:txBody>
          <a:bodyPr wrap="none" rtlCol="0">
            <a:spAutoFit/>
          </a:bodyPr>
          <a:lstStyle/>
          <a:p>
            <a:r>
              <a:rPr lang="en-US" dirty="0"/>
              <a:t>packets…</a:t>
            </a:r>
          </a:p>
        </p:txBody>
      </p:sp>
      <p:cxnSp>
        <p:nvCxnSpPr>
          <p:cNvPr id="11" name="Straight Arrow Connector 10">
            <a:extLst>
              <a:ext uri="{FF2B5EF4-FFF2-40B4-BE49-F238E27FC236}">
                <a16:creationId xmlns:a16="http://schemas.microsoft.com/office/drawing/2014/main" id="{7173E085-738B-42A2-A016-B2E3F3DBE98D}"/>
              </a:ext>
            </a:extLst>
          </p:cNvPr>
          <p:cNvCxnSpPr>
            <a:stCxn id="6" idx="6"/>
            <a:endCxn id="5" idx="2"/>
          </p:cNvCxnSpPr>
          <p:nvPr/>
        </p:nvCxnSpPr>
        <p:spPr>
          <a:xfrm flipV="1">
            <a:off x="2231135" y="2659523"/>
            <a:ext cx="4197707" cy="689458"/>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BA22C88-8A19-450A-AC00-A5F6983ADC69}"/>
              </a:ext>
            </a:extLst>
          </p:cNvPr>
          <p:cNvSpPr txBox="1"/>
          <p:nvPr/>
        </p:nvSpPr>
        <p:spPr>
          <a:xfrm>
            <a:off x="3769216" y="3153429"/>
            <a:ext cx="802784" cy="369332"/>
          </a:xfrm>
          <a:prstGeom prst="rect">
            <a:avLst/>
          </a:prstGeom>
          <a:noFill/>
        </p:spPr>
        <p:txBody>
          <a:bodyPr wrap="none" rtlCol="0">
            <a:spAutoFit/>
          </a:bodyPr>
          <a:lstStyle/>
          <a:p>
            <a:r>
              <a:rPr lang="en-US" dirty="0"/>
              <a:t>packet</a:t>
            </a:r>
          </a:p>
        </p:txBody>
      </p:sp>
      <p:cxnSp>
        <p:nvCxnSpPr>
          <p:cNvPr id="14" name="Straight Arrow Connector 13">
            <a:extLst>
              <a:ext uri="{FF2B5EF4-FFF2-40B4-BE49-F238E27FC236}">
                <a16:creationId xmlns:a16="http://schemas.microsoft.com/office/drawing/2014/main" id="{7FA13A79-E77F-4D8D-9FA4-7A0291B241E5}"/>
              </a:ext>
            </a:extLst>
          </p:cNvPr>
          <p:cNvCxnSpPr>
            <a:cxnSpLocks/>
          </p:cNvCxnSpPr>
          <p:nvPr/>
        </p:nvCxnSpPr>
        <p:spPr>
          <a:xfrm flipH="1">
            <a:off x="2231134" y="2668600"/>
            <a:ext cx="4197707" cy="689458"/>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312070E-E739-47D0-8A06-6D49695A673D}"/>
              </a:ext>
            </a:extLst>
          </p:cNvPr>
          <p:cNvSpPr txBox="1"/>
          <p:nvPr/>
        </p:nvSpPr>
        <p:spPr>
          <a:xfrm>
            <a:off x="4736171" y="2931143"/>
            <a:ext cx="741998" cy="369332"/>
          </a:xfrm>
          <a:prstGeom prst="rect">
            <a:avLst/>
          </a:prstGeom>
          <a:noFill/>
        </p:spPr>
        <p:txBody>
          <a:bodyPr wrap="none" rtlCol="0">
            <a:spAutoFit/>
          </a:bodyPr>
          <a:lstStyle/>
          <a:p>
            <a:r>
              <a:rPr lang="en-US" dirty="0"/>
              <a:t>probe</a:t>
            </a:r>
          </a:p>
        </p:txBody>
      </p:sp>
      <p:grpSp>
        <p:nvGrpSpPr>
          <p:cNvPr id="19" name="Group 18">
            <a:extLst>
              <a:ext uri="{FF2B5EF4-FFF2-40B4-BE49-F238E27FC236}">
                <a16:creationId xmlns:a16="http://schemas.microsoft.com/office/drawing/2014/main" id="{2CF30378-396D-4834-9FD7-544D0211EF39}"/>
              </a:ext>
            </a:extLst>
          </p:cNvPr>
          <p:cNvGrpSpPr/>
          <p:nvPr/>
        </p:nvGrpSpPr>
        <p:grpSpPr>
          <a:xfrm>
            <a:off x="2231134" y="1858508"/>
            <a:ext cx="4197707" cy="801015"/>
            <a:chOff x="2324268" y="1666388"/>
            <a:chExt cx="4197707" cy="801015"/>
          </a:xfrm>
        </p:grpSpPr>
        <p:cxnSp>
          <p:nvCxnSpPr>
            <p:cNvPr id="17" name="Straight Arrow Connector 16">
              <a:extLst>
                <a:ext uri="{FF2B5EF4-FFF2-40B4-BE49-F238E27FC236}">
                  <a16:creationId xmlns:a16="http://schemas.microsoft.com/office/drawing/2014/main" id="{30979D3D-23E1-49B7-BACB-126C5CE5C168}"/>
                </a:ext>
              </a:extLst>
            </p:cNvPr>
            <p:cNvCxnSpPr>
              <a:cxnSpLocks/>
            </p:cNvCxnSpPr>
            <p:nvPr/>
          </p:nvCxnSpPr>
          <p:spPr>
            <a:xfrm flipH="1" flipV="1">
              <a:off x="2324268" y="1666388"/>
              <a:ext cx="4197707" cy="801015"/>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52B17C1-ED20-43BC-82EE-8E8055D3E649}"/>
                </a:ext>
              </a:extLst>
            </p:cNvPr>
            <p:cNvSpPr txBox="1"/>
            <p:nvPr/>
          </p:nvSpPr>
          <p:spPr>
            <a:xfrm>
              <a:off x="5134614" y="1794286"/>
              <a:ext cx="741998" cy="369332"/>
            </a:xfrm>
            <a:prstGeom prst="rect">
              <a:avLst/>
            </a:prstGeom>
            <a:noFill/>
          </p:spPr>
          <p:txBody>
            <a:bodyPr wrap="none" rtlCol="0">
              <a:spAutoFit/>
            </a:bodyPr>
            <a:lstStyle/>
            <a:p>
              <a:r>
                <a:rPr lang="en-US" dirty="0"/>
                <a:t>probe</a:t>
              </a:r>
            </a:p>
          </p:txBody>
        </p:sp>
      </p:grpSp>
      <p:cxnSp>
        <p:nvCxnSpPr>
          <p:cNvPr id="21" name="Straight Arrow Connector 20">
            <a:extLst>
              <a:ext uri="{FF2B5EF4-FFF2-40B4-BE49-F238E27FC236}">
                <a16:creationId xmlns:a16="http://schemas.microsoft.com/office/drawing/2014/main" id="{F91F4E89-A2E8-4051-A456-0CBF740335A2}"/>
              </a:ext>
            </a:extLst>
          </p:cNvPr>
          <p:cNvCxnSpPr>
            <a:stCxn id="4" idx="6"/>
            <a:endCxn id="5" idx="2"/>
          </p:cNvCxnSpPr>
          <p:nvPr/>
        </p:nvCxnSpPr>
        <p:spPr>
          <a:xfrm>
            <a:off x="2231135" y="1858508"/>
            <a:ext cx="4197707" cy="801015"/>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4ECCC41-7D76-4903-B19D-FDCC898F9810}"/>
              </a:ext>
            </a:extLst>
          </p:cNvPr>
          <p:cNvSpPr txBox="1"/>
          <p:nvPr/>
        </p:nvSpPr>
        <p:spPr>
          <a:xfrm>
            <a:off x="4736171" y="1983312"/>
            <a:ext cx="802784" cy="369332"/>
          </a:xfrm>
          <a:prstGeom prst="rect">
            <a:avLst/>
          </a:prstGeom>
          <a:noFill/>
        </p:spPr>
        <p:txBody>
          <a:bodyPr wrap="none" rtlCol="0">
            <a:spAutoFit/>
          </a:bodyPr>
          <a:lstStyle/>
          <a:p>
            <a:r>
              <a:rPr lang="en-US" dirty="0"/>
              <a:t>packet</a:t>
            </a:r>
          </a:p>
        </p:txBody>
      </p:sp>
      <p:sp>
        <p:nvSpPr>
          <p:cNvPr id="23" name="TextBox 22">
            <a:extLst>
              <a:ext uri="{FF2B5EF4-FFF2-40B4-BE49-F238E27FC236}">
                <a16:creationId xmlns:a16="http://schemas.microsoft.com/office/drawing/2014/main" id="{8EA627D5-398E-49E0-8B29-9205DE57189D}"/>
              </a:ext>
            </a:extLst>
          </p:cNvPr>
          <p:cNvSpPr txBox="1"/>
          <p:nvPr/>
        </p:nvSpPr>
        <p:spPr>
          <a:xfrm>
            <a:off x="6261906" y="3084798"/>
            <a:ext cx="2086918" cy="369332"/>
          </a:xfrm>
          <a:prstGeom prst="rect">
            <a:avLst/>
          </a:prstGeom>
          <a:noFill/>
        </p:spPr>
        <p:txBody>
          <a:bodyPr wrap="none" rtlCol="0">
            <a:spAutoFit/>
          </a:bodyPr>
          <a:lstStyle/>
          <a:p>
            <a:r>
              <a:rPr lang="en-US" dirty="0"/>
              <a:t>Abandons old probe</a:t>
            </a:r>
          </a:p>
        </p:txBody>
      </p:sp>
      <p:sp>
        <p:nvSpPr>
          <p:cNvPr id="24" name="Content Placeholder 2">
            <a:extLst>
              <a:ext uri="{FF2B5EF4-FFF2-40B4-BE49-F238E27FC236}">
                <a16:creationId xmlns:a16="http://schemas.microsoft.com/office/drawing/2014/main" id="{DC97A558-BEA1-40A2-A573-9D410858FF67}"/>
              </a:ext>
            </a:extLst>
          </p:cNvPr>
          <p:cNvSpPr>
            <a:spLocks noGrp="1"/>
          </p:cNvSpPr>
          <p:nvPr>
            <p:ph idx="4294967295"/>
          </p:nvPr>
        </p:nvSpPr>
        <p:spPr>
          <a:xfrm>
            <a:off x="792821" y="4477351"/>
            <a:ext cx="7886700" cy="1239838"/>
          </a:xfrm>
        </p:spPr>
        <p:txBody>
          <a:bodyPr>
            <a:normAutofit fontScale="77500" lnSpcReduction="20000"/>
          </a:bodyPr>
          <a:lstStyle/>
          <a:p>
            <a:r>
              <a:rPr lang="en-US" dirty="0"/>
              <a:t>Packets alternate from different address</a:t>
            </a:r>
          </a:p>
          <a:p>
            <a:pPr lvl="1"/>
            <a:r>
              <a:rPr lang="en-US" dirty="0"/>
              <a:t>Probe never finishes</a:t>
            </a:r>
          </a:p>
          <a:p>
            <a:pPr lvl="1"/>
            <a:r>
              <a:rPr lang="en-US" dirty="0"/>
              <a:t>Data stream is blocked indefinitely</a:t>
            </a:r>
          </a:p>
          <a:p>
            <a:r>
              <a:rPr lang="en-US" dirty="0"/>
              <a:t>Attacker replaying packets and spoofing ADDR2 can effect DoS</a:t>
            </a:r>
          </a:p>
        </p:txBody>
      </p:sp>
      <p:sp>
        <p:nvSpPr>
          <p:cNvPr id="20" name="TextBox 19">
            <a:extLst>
              <a:ext uri="{FF2B5EF4-FFF2-40B4-BE49-F238E27FC236}">
                <a16:creationId xmlns:a16="http://schemas.microsoft.com/office/drawing/2014/main" id="{DB973038-2379-4DFC-A1D0-55148C0C431D}"/>
              </a:ext>
            </a:extLst>
          </p:cNvPr>
          <p:cNvSpPr txBox="1"/>
          <p:nvPr/>
        </p:nvSpPr>
        <p:spPr>
          <a:xfrm>
            <a:off x="402908" y="400558"/>
            <a:ext cx="8338183" cy="646331"/>
          </a:xfrm>
          <a:prstGeom prst="rect">
            <a:avLst/>
          </a:prstGeom>
          <a:noFill/>
        </p:spPr>
        <p:txBody>
          <a:bodyPr wrap="square" rtlCol="0">
            <a:spAutoFit/>
          </a:bodyPr>
          <a:lstStyle/>
          <a:p>
            <a:r>
              <a:rPr lang="en-US" sz="3600" dirty="0">
                <a:solidFill>
                  <a:schemeClr val="accent5">
                    <a:lumMod val="75000"/>
                  </a:schemeClr>
                </a:solidFill>
              </a:rPr>
              <a:t>A generated DoS scenario</a:t>
            </a:r>
          </a:p>
        </p:txBody>
      </p:sp>
    </p:spTree>
    <p:extLst>
      <p:ext uri="{BB962C8B-B14F-4D97-AF65-F5344CB8AC3E}">
        <p14:creationId xmlns:p14="http://schemas.microsoft.com/office/powerpoint/2010/main" val="234302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par>
                                <p:cTn id="33" presetID="10"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nodeType="clickEffect">
                                  <p:stCondLst>
                                    <p:cond delay="0"/>
                                  </p:stCondLst>
                                  <p:childTnLst>
                                    <p:animEffect transition="out" filter="fade">
                                      <p:cBhvr>
                                        <p:cTn id="42" dur="500"/>
                                        <p:tgtEl>
                                          <p:spTgt spid="14"/>
                                        </p:tgtEl>
                                      </p:cBhvr>
                                    </p:animEffect>
                                    <p:set>
                                      <p:cBhvr>
                                        <p:cTn id="43" dur="1" fill="hold">
                                          <p:stCondLst>
                                            <p:cond delay="499"/>
                                          </p:stCondLst>
                                        </p:cTn>
                                        <p:tgtEl>
                                          <p:spTgt spid="14"/>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5"/>
                                        </p:tgtEl>
                                      </p:cBhvr>
                                    </p:animEffect>
                                    <p:set>
                                      <p:cBhvr>
                                        <p:cTn id="46" dur="1" fill="hold">
                                          <p:stCondLst>
                                            <p:cond delay="499"/>
                                          </p:stCondLst>
                                        </p:cTn>
                                        <p:tgtEl>
                                          <p:spTgt spid="15"/>
                                        </p:tgtEl>
                                        <p:attrNameLst>
                                          <p:attrName>style.visibility</p:attrName>
                                        </p:attrNameLst>
                                      </p:cBhvr>
                                      <p:to>
                                        <p:strVal val="hidden"/>
                                      </p:to>
                                    </p:se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500"/>
                                        <p:tgtEl>
                                          <p:spTgt spid="21"/>
                                        </p:tgtEl>
                                      </p:cBhvr>
                                    </p:animEffect>
                                    <p:set>
                                      <p:cBhvr>
                                        <p:cTn id="57" dur="1" fill="hold">
                                          <p:stCondLst>
                                            <p:cond delay="499"/>
                                          </p:stCondLst>
                                        </p:cTn>
                                        <p:tgtEl>
                                          <p:spTgt spid="21"/>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22"/>
                                        </p:tgtEl>
                                      </p:cBhvr>
                                    </p:animEffect>
                                    <p:set>
                                      <p:cBhvr>
                                        <p:cTn id="60" dur="1" fill="hold">
                                          <p:stCondLst>
                                            <p:cond delay="499"/>
                                          </p:stCondLst>
                                        </p:cTn>
                                        <p:tgtEl>
                                          <p:spTgt spid="22"/>
                                        </p:tgtEl>
                                        <p:attrNameLst>
                                          <p:attrName>style.visibility</p:attrName>
                                        </p:attrNameLst>
                                      </p:cBhvr>
                                      <p:to>
                                        <p:strVal val="hidden"/>
                                      </p:to>
                                    </p:set>
                                  </p:childTnLst>
                                </p:cTn>
                              </p:par>
                              <p:par>
                                <p:cTn id="61" presetID="10" presetClass="entr" presetSubtype="0" fill="hold"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500"/>
                                        <p:tgtEl>
                                          <p:spTgt spid="1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500"/>
                                        <p:tgtEl>
                                          <p:spTgt spid="2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4">
                                            <p:txEl>
                                              <p:pRg st="0" end="0"/>
                                            </p:txEl>
                                          </p:spTgt>
                                        </p:tgtEl>
                                        <p:attrNameLst>
                                          <p:attrName>style.visibility</p:attrName>
                                        </p:attrNameLst>
                                      </p:cBhvr>
                                      <p:to>
                                        <p:strVal val="visible"/>
                                      </p:to>
                                    </p:set>
                                    <p:animEffect transition="in" filter="fade">
                                      <p:cBhvr>
                                        <p:cTn id="71" dur="500"/>
                                        <p:tgtEl>
                                          <p:spTgt spid="24">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4">
                                            <p:txEl>
                                              <p:pRg st="1" end="1"/>
                                            </p:txEl>
                                          </p:spTgt>
                                        </p:tgtEl>
                                        <p:attrNameLst>
                                          <p:attrName>style.visibility</p:attrName>
                                        </p:attrNameLst>
                                      </p:cBhvr>
                                      <p:to>
                                        <p:strVal val="visible"/>
                                      </p:to>
                                    </p:set>
                                    <p:animEffect transition="in" filter="fade">
                                      <p:cBhvr>
                                        <p:cTn id="76" dur="500"/>
                                        <p:tgtEl>
                                          <p:spTgt spid="24">
                                            <p:txEl>
                                              <p:pRg st="1" end="1"/>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4">
                                            <p:txEl>
                                              <p:pRg st="2" end="2"/>
                                            </p:txEl>
                                          </p:spTgt>
                                        </p:tgtEl>
                                        <p:attrNameLst>
                                          <p:attrName>style.visibility</p:attrName>
                                        </p:attrNameLst>
                                      </p:cBhvr>
                                      <p:to>
                                        <p:strVal val="visible"/>
                                      </p:to>
                                    </p:set>
                                    <p:animEffect transition="in" filter="fade">
                                      <p:cBhvr>
                                        <p:cTn id="81" dur="500"/>
                                        <p:tgtEl>
                                          <p:spTgt spid="24">
                                            <p:txEl>
                                              <p:pRg st="2" end="2"/>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4">
                                            <p:txEl>
                                              <p:pRg st="3" end="3"/>
                                            </p:txEl>
                                          </p:spTgt>
                                        </p:tgtEl>
                                        <p:attrNameLst>
                                          <p:attrName>style.visibility</p:attrName>
                                        </p:attrNameLst>
                                      </p:cBhvr>
                                      <p:to>
                                        <p:strVal val="visible"/>
                                      </p:to>
                                    </p:set>
                                    <p:animEffect transition="in" filter="fade">
                                      <p:cBhvr>
                                        <p:cTn id="86" dur="500"/>
                                        <p:tgtEl>
                                          <p:spTgt spid="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2" grpId="0"/>
      <p:bldP spid="12" grpId="1"/>
      <p:bldP spid="15" grpId="0"/>
      <p:bldP spid="15" grpId="1"/>
      <p:bldP spid="22" grpId="0"/>
      <p:bldP spid="22" grpId="1"/>
      <p:bldP spid="23" grpId="0"/>
      <p:bldP spid="24"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62731"/>
            <a:ext cx="7743823" cy="646331"/>
          </a:xfrm>
          <a:prstGeom prst="rect">
            <a:avLst/>
          </a:prstGeom>
          <a:noFill/>
        </p:spPr>
        <p:txBody>
          <a:bodyPr wrap="square" rtlCol="0">
            <a:spAutoFit/>
          </a:bodyPr>
          <a:lstStyle/>
          <a:p>
            <a:r>
              <a:rPr lang="en-US" sz="3600" dirty="0">
                <a:solidFill>
                  <a:schemeClr val="accent5">
                    <a:lumMod val="75000"/>
                  </a:schemeClr>
                </a:solidFill>
              </a:rPr>
              <a:t>A </a:t>
            </a:r>
            <a:r>
              <a:rPr lang="en-US" sz="3600" dirty="0" err="1">
                <a:solidFill>
                  <a:schemeClr val="accent5">
                    <a:lumMod val="75000"/>
                  </a:schemeClr>
                </a:solidFill>
              </a:rPr>
              <a:t>heartbleed</a:t>
            </a:r>
            <a:r>
              <a:rPr lang="en-US" sz="3600" dirty="0">
                <a:solidFill>
                  <a:schemeClr val="accent5">
                    <a:lumMod val="75000"/>
                  </a:schemeClr>
                </a:solidFill>
              </a:rPr>
              <a:t>-style data leak</a:t>
            </a:r>
          </a:p>
        </p:txBody>
      </p:sp>
      <p:sp>
        <p:nvSpPr>
          <p:cNvPr id="3" name="TextBox 2">
            <a:extLst>
              <a:ext uri="{FF2B5EF4-FFF2-40B4-BE49-F238E27FC236}">
                <a16:creationId xmlns:a16="http://schemas.microsoft.com/office/drawing/2014/main" id="{97070ACE-948F-428A-95FA-9DC17347490E}"/>
              </a:ext>
            </a:extLst>
          </p:cNvPr>
          <p:cNvSpPr txBox="1"/>
          <p:nvPr/>
        </p:nvSpPr>
        <p:spPr>
          <a:xfrm>
            <a:off x="805817" y="1656121"/>
            <a:ext cx="7743823" cy="707886"/>
          </a:xfrm>
          <a:prstGeom prst="rect">
            <a:avLst/>
          </a:prstGeom>
          <a:noFill/>
        </p:spPr>
        <p:txBody>
          <a:bodyPr wrap="square" rtlCol="0">
            <a:spAutoFit/>
          </a:bodyPr>
          <a:lstStyle/>
          <a:p>
            <a:r>
              <a:rPr lang="en-US" sz="2000" dirty="0"/>
              <a:t>A server sent a STREAM data frame containing bytes read beyond the end of a buffer. </a:t>
            </a:r>
          </a:p>
        </p:txBody>
      </p:sp>
      <p:sp>
        <p:nvSpPr>
          <p:cNvPr id="8" name="TextBox 7">
            <a:extLst>
              <a:ext uri="{FF2B5EF4-FFF2-40B4-BE49-F238E27FC236}">
                <a16:creationId xmlns:a16="http://schemas.microsoft.com/office/drawing/2014/main" id="{42F72CE4-9CCD-4479-BB54-4C478259F777}"/>
              </a:ext>
            </a:extLst>
          </p:cNvPr>
          <p:cNvSpPr txBox="1"/>
          <p:nvPr/>
        </p:nvSpPr>
        <p:spPr>
          <a:xfrm>
            <a:off x="1287780" y="2560320"/>
            <a:ext cx="6290761" cy="1477328"/>
          </a:xfrm>
          <a:prstGeom prst="rect">
            <a:avLst/>
          </a:prstGeom>
          <a:noFill/>
        </p:spPr>
        <p:txBody>
          <a:bodyPr wrap="none" rtlCol="0">
            <a:spAutoFit/>
          </a:bodyPr>
          <a:lstStyle/>
          <a:p>
            <a:r>
              <a:rPr lang="en-US" dirty="0"/>
              <a:t>1) Client sends HTTP request for /index.html on stream 24, seq=1</a:t>
            </a:r>
          </a:p>
          <a:p>
            <a:r>
              <a:rPr lang="en-US" dirty="0"/>
              <a:t>2) Server sends 503 bytes on stream 24, offset 0, seq=13</a:t>
            </a:r>
          </a:p>
          <a:p>
            <a:r>
              <a:rPr lang="en-US" dirty="0"/>
              <a:t>3) Server sends 130 bytes on stream 24, offset 503, seq=15.</a:t>
            </a:r>
          </a:p>
          <a:p>
            <a:r>
              <a:rPr lang="en-US" dirty="0"/>
              <a:t>4) Server resends 513 bytes on stream 24, offset 0, seq=16.</a:t>
            </a:r>
          </a:p>
          <a:p>
            <a:r>
              <a:rPr lang="en-US" dirty="0">
                <a:sym typeface="Wingdings" panose="05000000000000000000" pitchFamily="2" charset="2"/>
              </a:rPr>
              <a:t> Data conflicts with (3)! </a:t>
            </a:r>
            <a:endParaRPr lang="en-US" dirty="0"/>
          </a:p>
        </p:txBody>
      </p:sp>
      <p:sp>
        <p:nvSpPr>
          <p:cNvPr id="9" name="TextBox 8">
            <a:extLst>
              <a:ext uri="{FF2B5EF4-FFF2-40B4-BE49-F238E27FC236}">
                <a16:creationId xmlns:a16="http://schemas.microsoft.com/office/drawing/2014/main" id="{110CB216-A676-4289-9FD4-AFDE2E61C733}"/>
              </a:ext>
            </a:extLst>
          </p:cNvPr>
          <p:cNvSpPr txBox="1"/>
          <p:nvPr/>
        </p:nvSpPr>
        <p:spPr>
          <a:xfrm>
            <a:off x="1287780" y="2621280"/>
            <a:ext cx="6616427" cy="3108543"/>
          </a:xfrm>
          <a:prstGeom prst="rect">
            <a:avLst/>
          </a:prstGeom>
          <a:noFill/>
        </p:spPr>
        <p:txBody>
          <a:bodyPr wrap="none" rtlCol="0">
            <a:spAutoFit/>
          </a:bodyPr>
          <a:lstStyle/>
          <a:p>
            <a:r>
              <a:rPr lang="en-US" sz="1400" dirty="0"/>
              <a:t>&lt;!DOCTYPE HTML PUBLIC "-//IETF//DTD HTML 2.0//EN"&gt;</a:t>
            </a:r>
          </a:p>
          <a:p>
            <a:r>
              <a:rPr lang="en-US" sz="1400" dirty="0"/>
              <a:t>&lt;HTML&gt;</a:t>
            </a:r>
          </a:p>
          <a:p>
            <a:r>
              <a:rPr lang="en-US" sz="1400" dirty="0"/>
              <a:t>&lt;HEAD&gt;</a:t>
            </a:r>
          </a:p>
          <a:p>
            <a:r>
              <a:rPr lang="en-US" sz="1400" dirty="0"/>
              <a:t>&lt;TITLE&gt;</a:t>
            </a:r>
            <a:r>
              <a:rPr lang="en-US" sz="1400" dirty="0" err="1"/>
              <a:t>PicoQuic</a:t>
            </a:r>
            <a:r>
              <a:rPr lang="en-US" sz="1400" dirty="0"/>
              <a:t> HTTP 0.9 service&lt;/TITLE&gt;</a:t>
            </a:r>
          </a:p>
          <a:p>
            <a:r>
              <a:rPr lang="en-US" sz="1400" dirty="0"/>
              <a:t>&lt;/HEAD&gt;&lt;BODY&gt;</a:t>
            </a:r>
          </a:p>
          <a:p>
            <a:r>
              <a:rPr lang="en-US" sz="1400" dirty="0"/>
              <a:t>&lt;h1&gt;Simple HTTP 0.9 Responder&lt;/h1&gt;</a:t>
            </a:r>
          </a:p>
          <a:p>
            <a:r>
              <a:rPr lang="en-US" sz="1400" dirty="0"/>
              <a:t>&lt;p&gt;GET /, and GET index.html returns this text&lt;/p&gt;</a:t>
            </a:r>
          </a:p>
          <a:p>
            <a:r>
              <a:rPr lang="en-US" sz="1400" dirty="0"/>
              <a:t>&lt;p&gt;Get /doc-NNNNN.html returns html document of length NNNNN bytes(decimal)&lt;/p&gt;</a:t>
            </a:r>
          </a:p>
          <a:p>
            <a:r>
              <a:rPr lang="en-US" sz="1400" dirty="0"/>
              <a:t>&lt;p&gt;Get /doc-NNNNN also returns html document of length NNNNN bytes(decimal)&lt;/p&gt;</a:t>
            </a:r>
          </a:p>
          <a:p>
            <a:r>
              <a:rPr lang="en-US" sz="1400" dirty="0"/>
              <a:t>&lt;p&gt;Get /doc-NNNNN.txt returns txt document of length NNNNN bytes(decimal)&lt;/p&gt;</a:t>
            </a:r>
          </a:p>
          <a:p>
            <a:r>
              <a:rPr lang="en-US" sz="1400" dirty="0"/>
              <a:t>&lt;p&gt;Get /NNNNN returns html document of length NNNNN bytes(decimal)&lt;/p&gt;</a:t>
            </a:r>
          </a:p>
          <a:p>
            <a:r>
              <a:rPr lang="en-US" sz="1400" dirty="0"/>
              <a:t>&lt;p&gt;Any other command will result in an error, and an empty response.&lt;/p&gt;</a:t>
            </a:r>
          </a:p>
          <a:p>
            <a:r>
              <a:rPr lang="en-US" sz="1400" dirty="0"/>
              <a:t>&lt;h1&gt;Enjoy!&lt;/h1&gt;</a:t>
            </a:r>
          </a:p>
          <a:p>
            <a:r>
              <a:rPr lang="en-US" sz="1400" dirty="0"/>
              <a:t>&lt;/BODY&gt;&lt;/HTML&gt;</a:t>
            </a:r>
          </a:p>
        </p:txBody>
      </p:sp>
      <p:sp>
        <p:nvSpPr>
          <p:cNvPr id="10" name="TextBox 9">
            <a:extLst>
              <a:ext uri="{FF2B5EF4-FFF2-40B4-BE49-F238E27FC236}">
                <a16:creationId xmlns:a16="http://schemas.microsoft.com/office/drawing/2014/main" id="{2130654B-9857-4056-BE9E-153B04C7E016}"/>
              </a:ext>
            </a:extLst>
          </p:cNvPr>
          <p:cNvSpPr txBox="1"/>
          <p:nvPr/>
        </p:nvSpPr>
        <p:spPr>
          <a:xfrm>
            <a:off x="1287780" y="2621279"/>
            <a:ext cx="6616427" cy="2462213"/>
          </a:xfrm>
          <a:prstGeom prst="rect">
            <a:avLst/>
          </a:prstGeom>
          <a:noFill/>
        </p:spPr>
        <p:txBody>
          <a:bodyPr wrap="none" rtlCol="0">
            <a:spAutoFit/>
          </a:bodyPr>
          <a:lstStyle/>
          <a:p>
            <a:r>
              <a:rPr lang="en-US" sz="1400" dirty="0"/>
              <a:t>&lt;!DOCTYPE HTML PUBLIC "-//IETF//DTD HTML 2.0//EN"&gt;</a:t>
            </a:r>
          </a:p>
          <a:p>
            <a:r>
              <a:rPr lang="en-US" sz="1400" dirty="0"/>
              <a:t>&lt;HTML&gt;</a:t>
            </a:r>
          </a:p>
          <a:p>
            <a:r>
              <a:rPr lang="en-US" sz="1400" dirty="0"/>
              <a:t>&lt;HEAD&gt;</a:t>
            </a:r>
          </a:p>
          <a:p>
            <a:r>
              <a:rPr lang="en-US" sz="1400" dirty="0"/>
              <a:t>&lt;TITLE&gt;</a:t>
            </a:r>
            <a:r>
              <a:rPr lang="en-US" sz="1400" dirty="0" err="1"/>
              <a:t>PicoQuic</a:t>
            </a:r>
            <a:r>
              <a:rPr lang="en-US" sz="1400" dirty="0"/>
              <a:t> HTTP 0.9 service&lt;/TITLE&gt;</a:t>
            </a:r>
          </a:p>
          <a:p>
            <a:r>
              <a:rPr lang="en-US" sz="1400" dirty="0"/>
              <a:t>&lt;/HEAD&gt;&lt;BODY&gt;</a:t>
            </a:r>
          </a:p>
          <a:p>
            <a:r>
              <a:rPr lang="en-US" sz="1400" dirty="0"/>
              <a:t>&lt;h1&gt;Simple HTTP 0.9 Responder&lt;/h1&gt;</a:t>
            </a:r>
          </a:p>
          <a:p>
            <a:r>
              <a:rPr lang="en-US" sz="1400" dirty="0"/>
              <a:t>&lt;p&gt;GET /, and GET index.html returns this text&lt;/p&gt;</a:t>
            </a:r>
          </a:p>
          <a:p>
            <a:r>
              <a:rPr lang="en-US" sz="1400" dirty="0"/>
              <a:t>&lt;p&gt;Get /doc-NNNNN.html returns html document of length NNNNN bytes(decimal)&lt;/p&gt;</a:t>
            </a:r>
          </a:p>
          <a:p>
            <a:r>
              <a:rPr lang="en-US" sz="1400" dirty="0"/>
              <a:t>&lt;p&gt;Get /doc-NNNNN also returns html document of length NNNNN bytes(decimal)&lt;/p&gt;</a:t>
            </a:r>
          </a:p>
          <a:p>
            <a:r>
              <a:rPr lang="en-US" sz="1400" dirty="0"/>
              <a:t>&lt;p&gt;Get /doc-NNNNN.txt returns txt document of length NNNNN bytes(decimal)&lt;/p&gt;</a:t>
            </a:r>
          </a:p>
          <a:p>
            <a:r>
              <a:rPr lang="en-US" sz="1400" dirty="0"/>
              <a:t>&lt;p&gt;Get /NNNNN returns html document of length NNN^Z^X\200^Cl\357^@^D^@</a:t>
            </a:r>
          </a:p>
        </p:txBody>
      </p:sp>
      <p:sp>
        <p:nvSpPr>
          <p:cNvPr id="11" name="TextBox 10">
            <a:extLst>
              <a:ext uri="{FF2B5EF4-FFF2-40B4-BE49-F238E27FC236}">
                <a16:creationId xmlns:a16="http://schemas.microsoft.com/office/drawing/2014/main" id="{1F617040-E935-4233-A94D-530EF0778C80}"/>
              </a:ext>
            </a:extLst>
          </p:cNvPr>
          <p:cNvSpPr txBox="1"/>
          <p:nvPr/>
        </p:nvSpPr>
        <p:spPr>
          <a:xfrm>
            <a:off x="1062038" y="5201879"/>
            <a:ext cx="7231380" cy="646331"/>
          </a:xfrm>
          <a:prstGeom prst="rect">
            <a:avLst/>
          </a:prstGeom>
          <a:noFill/>
        </p:spPr>
        <p:txBody>
          <a:bodyPr wrap="square" rtlCol="0">
            <a:spAutoFit/>
          </a:bodyPr>
          <a:lstStyle/>
          <a:p>
            <a:r>
              <a:rPr lang="en-US" dirty="0"/>
              <a:t>Adversarial stimulus (in flow control) and compliance testing resulted in finding an security flaws, even though security properties not specified.</a:t>
            </a:r>
          </a:p>
        </p:txBody>
      </p:sp>
    </p:spTree>
    <p:extLst>
      <p:ext uri="{BB962C8B-B14F-4D97-AF65-F5344CB8AC3E}">
        <p14:creationId xmlns:p14="http://schemas.microsoft.com/office/powerpoint/2010/main" val="91798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fade">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8">
                                            <p:txEl>
                                              <p:pRg st="0" end="0"/>
                                            </p:txEl>
                                          </p:spTgt>
                                        </p:tgtEl>
                                      </p:cBhvr>
                                    </p:animEffect>
                                    <p:set>
                                      <p:cBhvr>
                                        <p:cTn id="37" dur="1" fill="hold">
                                          <p:stCondLst>
                                            <p:cond delay="499"/>
                                          </p:stCondLst>
                                        </p:cTn>
                                        <p:tgtEl>
                                          <p:spTgt spid="8">
                                            <p:txEl>
                                              <p:pRg st="0" end="0"/>
                                            </p:txEl>
                                          </p:spTgt>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8">
                                            <p:txEl>
                                              <p:pRg st="1" end="1"/>
                                            </p:txEl>
                                          </p:spTgt>
                                        </p:tgtEl>
                                      </p:cBhvr>
                                    </p:animEffect>
                                    <p:set>
                                      <p:cBhvr>
                                        <p:cTn id="40" dur="1" fill="hold">
                                          <p:stCondLst>
                                            <p:cond delay="499"/>
                                          </p:stCondLst>
                                        </p:cTn>
                                        <p:tgtEl>
                                          <p:spTgt spid="8">
                                            <p:txEl>
                                              <p:pRg st="1" end="1"/>
                                            </p:txEl>
                                          </p:spTgt>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8">
                                            <p:txEl>
                                              <p:pRg st="2" end="2"/>
                                            </p:txEl>
                                          </p:spTgt>
                                        </p:tgtEl>
                                      </p:cBhvr>
                                    </p:animEffect>
                                    <p:set>
                                      <p:cBhvr>
                                        <p:cTn id="43" dur="1" fill="hold">
                                          <p:stCondLst>
                                            <p:cond delay="499"/>
                                          </p:stCondLst>
                                        </p:cTn>
                                        <p:tgtEl>
                                          <p:spTgt spid="8">
                                            <p:txEl>
                                              <p:pRg st="2" end="2"/>
                                            </p:txEl>
                                          </p:spTgt>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8">
                                            <p:txEl>
                                              <p:pRg st="3" end="3"/>
                                            </p:txEl>
                                          </p:spTgt>
                                        </p:tgtEl>
                                      </p:cBhvr>
                                    </p:animEffect>
                                    <p:set>
                                      <p:cBhvr>
                                        <p:cTn id="46" dur="1" fill="hold">
                                          <p:stCondLst>
                                            <p:cond delay="499"/>
                                          </p:stCondLst>
                                        </p:cTn>
                                        <p:tgtEl>
                                          <p:spTgt spid="8">
                                            <p:txEl>
                                              <p:pRg st="3" end="3"/>
                                            </p:txEl>
                                          </p:spTgt>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8">
                                            <p:txEl>
                                              <p:pRg st="4" end="4"/>
                                            </p:txEl>
                                          </p:spTgt>
                                        </p:tgtEl>
                                      </p:cBhvr>
                                    </p:animEffect>
                                    <p:set>
                                      <p:cBhvr>
                                        <p:cTn id="49" dur="1" fill="hold">
                                          <p:stCondLst>
                                            <p:cond delay="499"/>
                                          </p:stCondLst>
                                        </p:cTn>
                                        <p:tgtEl>
                                          <p:spTgt spid="8">
                                            <p:txEl>
                                              <p:pRg st="4" end="4"/>
                                            </p:txEl>
                                          </p:spTgt>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9"/>
                                        </p:tgtEl>
                                      </p:cBhvr>
                                    </p:animEffect>
                                    <p:set>
                                      <p:cBhvr>
                                        <p:cTn id="57" dur="1" fill="hold">
                                          <p:stCondLst>
                                            <p:cond delay="499"/>
                                          </p:stCondLst>
                                        </p:cTn>
                                        <p:tgtEl>
                                          <p:spTgt spid="9"/>
                                        </p:tgtEl>
                                        <p:attrNameLst>
                                          <p:attrName>style.visibility</p:attrName>
                                        </p:attrNameLst>
                                      </p:cBhvr>
                                      <p:to>
                                        <p:strVal val="hidden"/>
                                      </p:to>
                                    </p:set>
                                  </p:childTnLst>
                                </p:cTn>
                              </p:par>
                              <p:par>
                                <p:cTn id="58" presetID="10" presetClass="entr" presetSubtype="0" fill="hold" grpId="0" nodeType="with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fade">
                                      <p:cBhvr>
                                        <p:cTn id="60" dur="5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fade">
                                      <p:cBhvr>
                                        <p:cTn id="6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build="p" bldLvl="2"/>
      <p:bldP spid="8" grpId="1" build="allAtOnce"/>
      <p:bldP spid="9" grpId="0"/>
      <p:bldP spid="9" grpId="1"/>
      <p:bldP spid="10"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FE792D-ACAA-4C6A-862E-FC969C1E18CE}"/>
              </a:ext>
            </a:extLst>
          </p:cNvPr>
          <p:cNvSpPr txBox="1"/>
          <p:nvPr/>
        </p:nvSpPr>
        <p:spPr>
          <a:xfrm>
            <a:off x="805817" y="652683"/>
            <a:ext cx="7743823" cy="646331"/>
          </a:xfrm>
          <a:prstGeom prst="rect">
            <a:avLst/>
          </a:prstGeom>
          <a:noFill/>
        </p:spPr>
        <p:txBody>
          <a:bodyPr wrap="square" rtlCol="0">
            <a:spAutoFit/>
          </a:bodyPr>
          <a:lstStyle/>
          <a:p>
            <a:r>
              <a:rPr lang="en-US" sz="3600" dirty="0">
                <a:solidFill>
                  <a:schemeClr val="accent5">
                    <a:lumMod val="75000"/>
                  </a:schemeClr>
                </a:solidFill>
              </a:rPr>
              <a:t>Conclusions</a:t>
            </a:r>
          </a:p>
        </p:txBody>
      </p:sp>
      <p:sp>
        <p:nvSpPr>
          <p:cNvPr id="4" name="TextBox 3">
            <a:extLst>
              <a:ext uri="{FF2B5EF4-FFF2-40B4-BE49-F238E27FC236}">
                <a16:creationId xmlns:a16="http://schemas.microsoft.com/office/drawing/2014/main" id="{0CD5574E-A03C-47F4-8884-F56ED6580171}"/>
              </a:ext>
            </a:extLst>
          </p:cNvPr>
          <p:cNvSpPr txBox="1"/>
          <p:nvPr/>
        </p:nvSpPr>
        <p:spPr>
          <a:xfrm>
            <a:off x="805817" y="1485819"/>
            <a:ext cx="4306628" cy="584775"/>
          </a:xfrm>
          <a:prstGeom prst="rect">
            <a:avLst/>
          </a:prstGeom>
          <a:noFill/>
        </p:spPr>
        <p:txBody>
          <a:bodyPr wrap="none" rtlCol="0">
            <a:spAutoFit/>
          </a:bodyPr>
          <a:lstStyle/>
          <a:p>
            <a:r>
              <a:rPr lang="en-US" sz="3200" dirty="0"/>
              <a:t>Specification is a process</a:t>
            </a:r>
          </a:p>
        </p:txBody>
      </p:sp>
      <p:sp>
        <p:nvSpPr>
          <p:cNvPr id="5" name="TextBox 4">
            <a:extLst>
              <a:ext uri="{FF2B5EF4-FFF2-40B4-BE49-F238E27FC236}">
                <a16:creationId xmlns:a16="http://schemas.microsoft.com/office/drawing/2014/main" id="{A718E086-C32B-409E-B2C4-8374E9EE2EBA}"/>
              </a:ext>
            </a:extLst>
          </p:cNvPr>
          <p:cNvSpPr txBox="1"/>
          <p:nvPr/>
        </p:nvSpPr>
        <p:spPr>
          <a:xfrm>
            <a:off x="1202546" y="2305980"/>
            <a:ext cx="6950364" cy="400110"/>
          </a:xfrm>
          <a:prstGeom prst="rect">
            <a:avLst/>
          </a:prstGeom>
          <a:noFill/>
        </p:spPr>
        <p:txBody>
          <a:bodyPr wrap="none" rtlCol="0">
            <a:spAutoFit/>
          </a:bodyPr>
          <a:lstStyle/>
          <a:p>
            <a:r>
              <a:rPr lang="en-US" sz="2000" dirty="0"/>
              <a:t>A specification of a complex artifact is never correct or complete.</a:t>
            </a:r>
          </a:p>
        </p:txBody>
      </p:sp>
      <p:sp>
        <p:nvSpPr>
          <p:cNvPr id="6" name="TextBox 5">
            <a:extLst>
              <a:ext uri="{FF2B5EF4-FFF2-40B4-BE49-F238E27FC236}">
                <a16:creationId xmlns:a16="http://schemas.microsoft.com/office/drawing/2014/main" id="{27BE5CD5-160F-4B13-9609-884100E1300B}"/>
              </a:ext>
            </a:extLst>
          </p:cNvPr>
          <p:cNvSpPr txBox="1"/>
          <p:nvPr/>
        </p:nvSpPr>
        <p:spPr>
          <a:xfrm>
            <a:off x="1202546" y="2924531"/>
            <a:ext cx="7213042" cy="646331"/>
          </a:xfrm>
          <a:prstGeom prst="rect">
            <a:avLst/>
          </a:prstGeom>
          <a:noFill/>
        </p:spPr>
        <p:txBody>
          <a:bodyPr wrap="square" rtlCol="0">
            <a:spAutoFit/>
          </a:bodyPr>
          <a:lstStyle/>
          <a:p>
            <a:r>
              <a:rPr lang="en-US" dirty="0"/>
              <a:t>Specification is an iterative process in which the spec comes over time to better serve its function.</a:t>
            </a:r>
          </a:p>
        </p:txBody>
      </p:sp>
      <p:sp>
        <p:nvSpPr>
          <p:cNvPr id="7" name="TextBox 6">
            <a:extLst>
              <a:ext uri="{FF2B5EF4-FFF2-40B4-BE49-F238E27FC236}">
                <a16:creationId xmlns:a16="http://schemas.microsoft.com/office/drawing/2014/main" id="{4D001128-C907-4294-867A-CDDDF5BCD654}"/>
              </a:ext>
            </a:extLst>
          </p:cNvPr>
          <p:cNvSpPr txBox="1"/>
          <p:nvPr/>
        </p:nvSpPr>
        <p:spPr>
          <a:xfrm>
            <a:off x="805817" y="4602741"/>
            <a:ext cx="7213042" cy="400110"/>
          </a:xfrm>
          <a:prstGeom prst="rect">
            <a:avLst/>
          </a:prstGeom>
          <a:noFill/>
        </p:spPr>
        <p:txBody>
          <a:bodyPr wrap="square" rtlCol="0">
            <a:spAutoFit/>
          </a:bodyPr>
          <a:lstStyle/>
          <a:p>
            <a:r>
              <a:rPr lang="en-US" sz="2000" dirty="0"/>
              <a:t>As we saw with QUIC, a partial specification can serve its function.</a:t>
            </a:r>
          </a:p>
        </p:txBody>
      </p:sp>
      <p:sp>
        <p:nvSpPr>
          <p:cNvPr id="8" name="TextBox 7">
            <a:extLst>
              <a:ext uri="{FF2B5EF4-FFF2-40B4-BE49-F238E27FC236}">
                <a16:creationId xmlns:a16="http://schemas.microsoft.com/office/drawing/2014/main" id="{EE4976E9-00B9-4BF8-9A2F-03879BDF8F2D}"/>
              </a:ext>
            </a:extLst>
          </p:cNvPr>
          <p:cNvSpPr txBox="1"/>
          <p:nvPr/>
        </p:nvSpPr>
        <p:spPr>
          <a:xfrm>
            <a:off x="1202546" y="3806776"/>
            <a:ext cx="7213042" cy="369332"/>
          </a:xfrm>
          <a:prstGeom prst="rect">
            <a:avLst/>
          </a:prstGeom>
          <a:noFill/>
        </p:spPr>
        <p:txBody>
          <a:bodyPr wrap="square" rtlCol="0">
            <a:spAutoFit/>
          </a:bodyPr>
          <a:lstStyle/>
          <a:p>
            <a:r>
              <a:rPr lang="en-US" dirty="0"/>
              <a:t>A spec must have corrective forces pushing on </a:t>
            </a:r>
            <a:r>
              <a:rPr lang="en-US" i="1" dirty="0">
                <a:solidFill>
                  <a:srgbClr val="C00000"/>
                </a:solidFill>
              </a:rPr>
              <a:t>both sides</a:t>
            </a:r>
          </a:p>
        </p:txBody>
      </p:sp>
    </p:spTree>
    <p:extLst>
      <p:ext uri="{BB962C8B-B14F-4D97-AF65-F5344CB8AC3E}">
        <p14:creationId xmlns:p14="http://schemas.microsoft.com/office/powerpoint/2010/main" val="380389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FE792D-ACAA-4C6A-862E-FC969C1E18CE}"/>
              </a:ext>
            </a:extLst>
          </p:cNvPr>
          <p:cNvSpPr txBox="1"/>
          <p:nvPr/>
        </p:nvSpPr>
        <p:spPr>
          <a:xfrm>
            <a:off x="805817" y="642635"/>
            <a:ext cx="7743823" cy="646331"/>
          </a:xfrm>
          <a:prstGeom prst="rect">
            <a:avLst/>
          </a:prstGeom>
          <a:noFill/>
        </p:spPr>
        <p:txBody>
          <a:bodyPr wrap="square" rtlCol="0">
            <a:spAutoFit/>
          </a:bodyPr>
          <a:lstStyle/>
          <a:p>
            <a:r>
              <a:rPr lang="en-US" sz="3600" dirty="0">
                <a:solidFill>
                  <a:schemeClr val="accent5">
                    <a:lumMod val="75000"/>
                  </a:schemeClr>
                </a:solidFill>
              </a:rPr>
              <a:t>Form, content, process follow function</a:t>
            </a:r>
          </a:p>
        </p:txBody>
      </p:sp>
      <p:sp>
        <p:nvSpPr>
          <p:cNvPr id="4" name="TextBox 3">
            <a:extLst>
              <a:ext uri="{FF2B5EF4-FFF2-40B4-BE49-F238E27FC236}">
                <a16:creationId xmlns:a16="http://schemas.microsoft.com/office/drawing/2014/main" id="{0CD5574E-A03C-47F4-8884-F56ED6580171}"/>
              </a:ext>
            </a:extLst>
          </p:cNvPr>
          <p:cNvSpPr txBox="1"/>
          <p:nvPr/>
        </p:nvSpPr>
        <p:spPr>
          <a:xfrm>
            <a:off x="1151669" y="1445701"/>
            <a:ext cx="4510594" cy="461665"/>
          </a:xfrm>
          <a:prstGeom prst="rect">
            <a:avLst/>
          </a:prstGeom>
          <a:noFill/>
        </p:spPr>
        <p:txBody>
          <a:bodyPr wrap="none" rtlCol="0">
            <a:spAutoFit/>
          </a:bodyPr>
          <a:lstStyle/>
          <a:p>
            <a:r>
              <a:rPr lang="en-US" sz="2400" dirty="0"/>
              <a:t>For QUIC, our spec’s function  was:</a:t>
            </a:r>
          </a:p>
        </p:txBody>
      </p:sp>
      <p:sp>
        <p:nvSpPr>
          <p:cNvPr id="5" name="TextBox 4">
            <a:extLst>
              <a:ext uri="{FF2B5EF4-FFF2-40B4-BE49-F238E27FC236}">
                <a16:creationId xmlns:a16="http://schemas.microsoft.com/office/drawing/2014/main" id="{A718E086-C32B-409E-B2C4-8374E9EE2EBA}"/>
              </a:ext>
            </a:extLst>
          </p:cNvPr>
          <p:cNvSpPr txBox="1"/>
          <p:nvPr/>
        </p:nvSpPr>
        <p:spPr>
          <a:xfrm>
            <a:off x="1848899" y="4133734"/>
            <a:ext cx="2446632" cy="369332"/>
          </a:xfrm>
          <a:prstGeom prst="rect">
            <a:avLst/>
          </a:prstGeom>
          <a:noFill/>
        </p:spPr>
        <p:txBody>
          <a:bodyPr wrap="none" rtlCol="0">
            <a:spAutoFit/>
          </a:bodyPr>
          <a:lstStyle/>
          <a:p>
            <a:r>
              <a:rPr lang="en-US" dirty="0">
                <a:solidFill>
                  <a:srgbClr val="C00000"/>
                </a:solidFill>
              </a:rPr>
              <a:t>Assume/guarantee style</a:t>
            </a:r>
          </a:p>
        </p:txBody>
      </p:sp>
      <p:sp>
        <p:nvSpPr>
          <p:cNvPr id="3" name="TextBox 2">
            <a:extLst>
              <a:ext uri="{FF2B5EF4-FFF2-40B4-BE49-F238E27FC236}">
                <a16:creationId xmlns:a16="http://schemas.microsoft.com/office/drawing/2014/main" id="{7391329A-BB8F-464F-9BFD-99A3D7C7F6D1}"/>
              </a:ext>
            </a:extLst>
          </p:cNvPr>
          <p:cNvSpPr txBox="1"/>
          <p:nvPr/>
        </p:nvSpPr>
        <p:spPr>
          <a:xfrm>
            <a:off x="1848899" y="1959429"/>
            <a:ext cx="2629438" cy="369332"/>
          </a:xfrm>
          <a:prstGeom prst="rect">
            <a:avLst/>
          </a:prstGeom>
          <a:noFill/>
        </p:spPr>
        <p:txBody>
          <a:bodyPr wrap="none" rtlCol="0">
            <a:spAutoFit/>
          </a:bodyPr>
          <a:lstStyle/>
          <a:p>
            <a:r>
              <a:rPr lang="en-US" dirty="0">
                <a:solidFill>
                  <a:schemeClr val="accent6">
                    <a:lumMod val="75000"/>
                  </a:schemeClr>
                </a:solidFill>
              </a:rPr>
              <a:t>Generate adversarial tests</a:t>
            </a:r>
          </a:p>
        </p:txBody>
      </p:sp>
      <p:sp>
        <p:nvSpPr>
          <p:cNvPr id="9" name="TextBox 8">
            <a:extLst>
              <a:ext uri="{FF2B5EF4-FFF2-40B4-BE49-F238E27FC236}">
                <a16:creationId xmlns:a16="http://schemas.microsoft.com/office/drawing/2014/main" id="{8BE14212-6A45-457A-A67B-409E1FE2626C}"/>
              </a:ext>
            </a:extLst>
          </p:cNvPr>
          <p:cNvSpPr txBox="1"/>
          <p:nvPr/>
        </p:nvSpPr>
        <p:spPr>
          <a:xfrm>
            <a:off x="1846462" y="2327280"/>
            <a:ext cx="3766416" cy="369332"/>
          </a:xfrm>
          <a:prstGeom prst="rect">
            <a:avLst/>
          </a:prstGeom>
          <a:noFill/>
        </p:spPr>
        <p:txBody>
          <a:bodyPr wrap="none" rtlCol="0">
            <a:spAutoFit/>
          </a:bodyPr>
          <a:lstStyle/>
          <a:p>
            <a:r>
              <a:rPr lang="en-US" dirty="0">
                <a:solidFill>
                  <a:schemeClr val="accent6">
                    <a:lumMod val="75000"/>
                  </a:schemeClr>
                </a:solidFill>
              </a:rPr>
              <a:t>Check compliance of implementations</a:t>
            </a:r>
          </a:p>
        </p:txBody>
      </p:sp>
      <p:sp>
        <p:nvSpPr>
          <p:cNvPr id="10" name="TextBox 9">
            <a:extLst>
              <a:ext uri="{FF2B5EF4-FFF2-40B4-BE49-F238E27FC236}">
                <a16:creationId xmlns:a16="http://schemas.microsoft.com/office/drawing/2014/main" id="{26A9DB61-A5BB-4F65-B1FB-78D238C39B42}"/>
              </a:ext>
            </a:extLst>
          </p:cNvPr>
          <p:cNvSpPr txBox="1"/>
          <p:nvPr/>
        </p:nvSpPr>
        <p:spPr>
          <a:xfrm>
            <a:off x="1846462" y="2680579"/>
            <a:ext cx="5062733" cy="369332"/>
          </a:xfrm>
          <a:prstGeom prst="rect">
            <a:avLst/>
          </a:prstGeom>
          <a:noFill/>
        </p:spPr>
        <p:txBody>
          <a:bodyPr wrap="none" rtlCol="0">
            <a:spAutoFit/>
          </a:bodyPr>
          <a:lstStyle/>
          <a:p>
            <a:r>
              <a:rPr lang="en-US" dirty="0">
                <a:solidFill>
                  <a:schemeClr val="accent6">
                    <a:lumMod val="75000"/>
                  </a:schemeClr>
                </a:solidFill>
              </a:rPr>
              <a:t>Capture protocol knowledge from implementations</a:t>
            </a:r>
          </a:p>
        </p:txBody>
      </p:sp>
      <p:sp>
        <p:nvSpPr>
          <p:cNvPr id="11" name="TextBox 10">
            <a:extLst>
              <a:ext uri="{FF2B5EF4-FFF2-40B4-BE49-F238E27FC236}">
                <a16:creationId xmlns:a16="http://schemas.microsoft.com/office/drawing/2014/main" id="{E4579974-9467-49E6-BD3B-8241A8238BB9}"/>
              </a:ext>
            </a:extLst>
          </p:cNvPr>
          <p:cNvSpPr txBox="1"/>
          <p:nvPr/>
        </p:nvSpPr>
        <p:spPr>
          <a:xfrm>
            <a:off x="1151669" y="3522998"/>
            <a:ext cx="4736168" cy="461665"/>
          </a:xfrm>
          <a:prstGeom prst="rect">
            <a:avLst/>
          </a:prstGeom>
          <a:noFill/>
        </p:spPr>
        <p:txBody>
          <a:bodyPr wrap="none" rtlCol="0">
            <a:spAutoFit/>
          </a:bodyPr>
          <a:lstStyle/>
          <a:p>
            <a:r>
              <a:rPr lang="en-US" sz="2400" dirty="0"/>
              <a:t>This dictated form, content, process:</a:t>
            </a:r>
          </a:p>
        </p:txBody>
      </p:sp>
      <p:sp>
        <p:nvSpPr>
          <p:cNvPr id="12" name="TextBox 11">
            <a:extLst>
              <a:ext uri="{FF2B5EF4-FFF2-40B4-BE49-F238E27FC236}">
                <a16:creationId xmlns:a16="http://schemas.microsoft.com/office/drawing/2014/main" id="{32D3F746-7643-4B65-9265-CCE9B99D5DE3}"/>
              </a:ext>
            </a:extLst>
          </p:cNvPr>
          <p:cNvSpPr txBox="1"/>
          <p:nvPr/>
        </p:nvSpPr>
        <p:spPr>
          <a:xfrm>
            <a:off x="1848899" y="4487097"/>
            <a:ext cx="2895921" cy="369332"/>
          </a:xfrm>
          <a:prstGeom prst="rect">
            <a:avLst/>
          </a:prstGeom>
          <a:noFill/>
        </p:spPr>
        <p:txBody>
          <a:bodyPr wrap="none" rtlCol="0">
            <a:spAutoFit/>
          </a:bodyPr>
          <a:lstStyle/>
          <a:p>
            <a:r>
              <a:rPr lang="en-US" dirty="0">
                <a:solidFill>
                  <a:srgbClr val="C00000"/>
                </a:solidFill>
              </a:rPr>
              <a:t>Extensional safety properties</a:t>
            </a:r>
          </a:p>
        </p:txBody>
      </p:sp>
      <p:sp>
        <p:nvSpPr>
          <p:cNvPr id="13" name="TextBox 12">
            <a:extLst>
              <a:ext uri="{FF2B5EF4-FFF2-40B4-BE49-F238E27FC236}">
                <a16:creationId xmlns:a16="http://schemas.microsoft.com/office/drawing/2014/main" id="{A6462696-EB3F-4B47-856A-B45D18CD26A9}"/>
              </a:ext>
            </a:extLst>
          </p:cNvPr>
          <p:cNvSpPr txBox="1"/>
          <p:nvPr/>
        </p:nvSpPr>
        <p:spPr>
          <a:xfrm>
            <a:off x="1848899" y="4840460"/>
            <a:ext cx="3767185" cy="369332"/>
          </a:xfrm>
          <a:prstGeom prst="rect">
            <a:avLst/>
          </a:prstGeom>
          <a:noFill/>
        </p:spPr>
        <p:txBody>
          <a:bodyPr wrap="none" rtlCol="0">
            <a:spAutoFit/>
          </a:bodyPr>
          <a:lstStyle/>
          <a:p>
            <a:r>
              <a:rPr lang="en-US" dirty="0">
                <a:solidFill>
                  <a:srgbClr val="C00000"/>
                </a:solidFill>
              </a:rPr>
              <a:t>Deterministic guarded command form</a:t>
            </a:r>
          </a:p>
        </p:txBody>
      </p:sp>
      <p:sp>
        <p:nvSpPr>
          <p:cNvPr id="14" name="TextBox 13">
            <a:extLst>
              <a:ext uri="{FF2B5EF4-FFF2-40B4-BE49-F238E27FC236}">
                <a16:creationId xmlns:a16="http://schemas.microsoft.com/office/drawing/2014/main" id="{ECB9B797-788A-4DF1-B098-FAB5DB60DE4C}"/>
              </a:ext>
            </a:extLst>
          </p:cNvPr>
          <p:cNvSpPr txBox="1"/>
          <p:nvPr/>
        </p:nvSpPr>
        <p:spPr>
          <a:xfrm>
            <a:off x="1848899" y="5193823"/>
            <a:ext cx="3763979" cy="369332"/>
          </a:xfrm>
          <a:prstGeom prst="rect">
            <a:avLst/>
          </a:prstGeom>
          <a:noFill/>
        </p:spPr>
        <p:txBody>
          <a:bodyPr wrap="none" rtlCol="0">
            <a:spAutoFit/>
          </a:bodyPr>
          <a:lstStyle/>
          <a:p>
            <a:r>
              <a:rPr lang="en-US" dirty="0">
                <a:solidFill>
                  <a:srgbClr val="C00000"/>
                </a:solidFill>
              </a:rPr>
              <a:t>Interleaving decomposition into layers</a:t>
            </a:r>
          </a:p>
        </p:txBody>
      </p:sp>
      <p:sp>
        <p:nvSpPr>
          <p:cNvPr id="15" name="TextBox 14">
            <a:extLst>
              <a:ext uri="{FF2B5EF4-FFF2-40B4-BE49-F238E27FC236}">
                <a16:creationId xmlns:a16="http://schemas.microsoft.com/office/drawing/2014/main" id="{8B73848B-7B22-47CA-9F4D-CE82949507FD}"/>
              </a:ext>
            </a:extLst>
          </p:cNvPr>
          <p:cNvSpPr txBox="1"/>
          <p:nvPr/>
        </p:nvSpPr>
        <p:spPr>
          <a:xfrm>
            <a:off x="1848899" y="5547186"/>
            <a:ext cx="3603679" cy="369332"/>
          </a:xfrm>
          <a:prstGeom prst="rect">
            <a:avLst/>
          </a:prstGeom>
          <a:noFill/>
        </p:spPr>
        <p:txBody>
          <a:bodyPr wrap="none" rtlCol="0">
            <a:spAutoFit/>
          </a:bodyPr>
          <a:lstStyle/>
          <a:p>
            <a:r>
              <a:rPr lang="en-US" dirty="0">
                <a:solidFill>
                  <a:srgbClr val="C00000"/>
                </a:solidFill>
              </a:rPr>
              <a:t>Iteration by testing implementations</a:t>
            </a:r>
          </a:p>
        </p:txBody>
      </p:sp>
      <p:sp>
        <p:nvSpPr>
          <p:cNvPr id="16" name="TextBox 15">
            <a:extLst>
              <a:ext uri="{FF2B5EF4-FFF2-40B4-BE49-F238E27FC236}">
                <a16:creationId xmlns:a16="http://schemas.microsoft.com/office/drawing/2014/main" id="{11DCA757-BDA6-4133-8175-3942234BEC63}"/>
              </a:ext>
            </a:extLst>
          </p:cNvPr>
          <p:cNvSpPr txBox="1"/>
          <p:nvPr/>
        </p:nvSpPr>
        <p:spPr>
          <a:xfrm>
            <a:off x="1657978" y="6215365"/>
            <a:ext cx="6980565" cy="369332"/>
          </a:xfrm>
          <a:prstGeom prst="rect">
            <a:avLst/>
          </a:prstGeom>
          <a:noFill/>
        </p:spPr>
        <p:txBody>
          <a:bodyPr wrap="none" rtlCol="0">
            <a:spAutoFit/>
          </a:bodyPr>
          <a:lstStyle/>
          <a:p>
            <a:r>
              <a:rPr lang="en-US" dirty="0">
                <a:solidFill>
                  <a:srgbClr val="0070C0"/>
                </a:solidFill>
              </a:rPr>
              <a:t>A spec with a different purpose (e.g. proof lemma) may be very different</a:t>
            </a:r>
          </a:p>
        </p:txBody>
      </p:sp>
    </p:spTree>
    <p:extLst>
      <p:ext uri="{BB962C8B-B14F-4D97-AF65-F5344CB8AC3E}">
        <p14:creationId xmlns:p14="http://schemas.microsoft.com/office/powerpoint/2010/main" val="47604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5">
                                            <p:txEl>
                                              <p:pRg st="0" end="0"/>
                                            </p:txEl>
                                          </p:spTgt>
                                        </p:tgtEl>
                                        <p:attrNameLst>
                                          <p:attrName>style.visibility</p:attrName>
                                        </p:attrNameLst>
                                      </p:cBhvr>
                                      <p:to>
                                        <p:strVal val="visible"/>
                                      </p:to>
                                    </p:set>
                                    <p:animEffect transition="in" filter="fade">
                                      <p:cBhvr>
                                        <p:cTn id="52" dur="500"/>
                                        <p:tgtEl>
                                          <p:spTgt spid="1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P spid="9" grpId="0"/>
      <p:bldP spid="10" grpId="0"/>
      <p:bldP spid="11" grpId="0"/>
      <p:bldP spid="12" grpId="0"/>
      <p:bldP spid="13" grpId="0"/>
      <p:bldP spid="14"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B295C1-4462-4716-A96A-21A152FBAD97}"/>
              </a:ext>
            </a:extLst>
          </p:cNvPr>
          <p:cNvSpPr/>
          <p:nvPr/>
        </p:nvSpPr>
        <p:spPr>
          <a:xfrm>
            <a:off x="1562100" y="4101459"/>
            <a:ext cx="5456761" cy="59748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4740113-C591-4F0C-B003-149CE329073A}"/>
              </a:ext>
            </a:extLst>
          </p:cNvPr>
          <p:cNvSpPr txBox="1"/>
          <p:nvPr/>
        </p:nvSpPr>
        <p:spPr>
          <a:xfrm>
            <a:off x="624946" y="693847"/>
            <a:ext cx="8056829" cy="646331"/>
          </a:xfrm>
          <a:prstGeom prst="rect">
            <a:avLst/>
          </a:prstGeom>
          <a:noFill/>
        </p:spPr>
        <p:txBody>
          <a:bodyPr wrap="square" rtlCol="0">
            <a:spAutoFit/>
          </a:bodyPr>
          <a:lstStyle/>
          <a:p>
            <a:r>
              <a:rPr lang="en-US" sz="3600" dirty="0">
                <a:solidFill>
                  <a:schemeClr val="accent5">
                    <a:lumMod val="75000"/>
                  </a:schemeClr>
                </a:solidFill>
              </a:rPr>
              <a:t>Some forays into the land of specifications</a:t>
            </a:r>
          </a:p>
        </p:txBody>
      </p:sp>
      <p:sp>
        <p:nvSpPr>
          <p:cNvPr id="3" name="TextBox 2">
            <a:extLst>
              <a:ext uri="{FF2B5EF4-FFF2-40B4-BE49-F238E27FC236}">
                <a16:creationId xmlns:a16="http://schemas.microsoft.com/office/drawing/2014/main" id="{845D16DE-5702-4A71-ABD6-87C4A1450C47}"/>
              </a:ext>
            </a:extLst>
          </p:cNvPr>
          <p:cNvSpPr txBox="1"/>
          <p:nvPr/>
        </p:nvSpPr>
        <p:spPr>
          <a:xfrm>
            <a:off x="1830102" y="2634543"/>
            <a:ext cx="5188761" cy="523220"/>
          </a:xfrm>
          <a:prstGeom prst="rect">
            <a:avLst/>
          </a:prstGeom>
          <a:noFill/>
        </p:spPr>
        <p:txBody>
          <a:bodyPr wrap="square" rtlCol="0">
            <a:spAutoFit/>
          </a:bodyPr>
          <a:lstStyle/>
          <a:p>
            <a:r>
              <a:rPr lang="en-US" sz="2800" dirty="0"/>
              <a:t>RISC-V Memory hierarchy </a:t>
            </a:r>
          </a:p>
        </p:txBody>
      </p:sp>
      <p:sp>
        <p:nvSpPr>
          <p:cNvPr id="4" name="TextBox 3">
            <a:extLst>
              <a:ext uri="{FF2B5EF4-FFF2-40B4-BE49-F238E27FC236}">
                <a16:creationId xmlns:a16="http://schemas.microsoft.com/office/drawing/2014/main" id="{D322BB58-31E9-4ED4-827A-093CB0D4669C}"/>
              </a:ext>
            </a:extLst>
          </p:cNvPr>
          <p:cNvSpPr txBox="1"/>
          <p:nvPr/>
        </p:nvSpPr>
        <p:spPr>
          <a:xfrm>
            <a:off x="1830101" y="3368001"/>
            <a:ext cx="6437599" cy="523220"/>
          </a:xfrm>
          <a:prstGeom prst="rect">
            <a:avLst/>
          </a:prstGeom>
          <a:noFill/>
        </p:spPr>
        <p:txBody>
          <a:bodyPr wrap="square" rtlCol="0">
            <a:spAutoFit/>
          </a:bodyPr>
          <a:lstStyle/>
          <a:p>
            <a:r>
              <a:rPr lang="en-US" sz="2800" dirty="0"/>
              <a:t>Azure storage chain replication protocol</a:t>
            </a:r>
          </a:p>
        </p:txBody>
      </p:sp>
      <p:sp>
        <p:nvSpPr>
          <p:cNvPr id="5" name="TextBox 4">
            <a:extLst>
              <a:ext uri="{FF2B5EF4-FFF2-40B4-BE49-F238E27FC236}">
                <a16:creationId xmlns:a16="http://schemas.microsoft.com/office/drawing/2014/main" id="{8AD9E8A8-3D8C-455D-A4E1-B919A1131B9B}"/>
              </a:ext>
            </a:extLst>
          </p:cNvPr>
          <p:cNvSpPr txBox="1"/>
          <p:nvPr/>
        </p:nvSpPr>
        <p:spPr>
          <a:xfrm>
            <a:off x="1830100" y="4101459"/>
            <a:ext cx="5188761" cy="523220"/>
          </a:xfrm>
          <a:prstGeom prst="rect">
            <a:avLst/>
          </a:prstGeom>
          <a:noFill/>
        </p:spPr>
        <p:txBody>
          <a:bodyPr wrap="square" rtlCol="0">
            <a:spAutoFit/>
          </a:bodyPr>
          <a:lstStyle/>
          <a:p>
            <a:r>
              <a:rPr lang="en-US" sz="2800" dirty="0"/>
              <a:t>QUIC secure transport protocol</a:t>
            </a:r>
          </a:p>
        </p:txBody>
      </p:sp>
      <p:sp>
        <p:nvSpPr>
          <p:cNvPr id="7" name="TextBox 6">
            <a:extLst>
              <a:ext uri="{FF2B5EF4-FFF2-40B4-BE49-F238E27FC236}">
                <a16:creationId xmlns:a16="http://schemas.microsoft.com/office/drawing/2014/main" id="{5D55B89F-3631-480A-8ADB-40011C6879B9}"/>
              </a:ext>
            </a:extLst>
          </p:cNvPr>
          <p:cNvSpPr txBox="1"/>
          <p:nvPr/>
        </p:nvSpPr>
        <p:spPr>
          <a:xfrm>
            <a:off x="2766061" y="4909179"/>
            <a:ext cx="5783580" cy="1200329"/>
          </a:xfrm>
          <a:prstGeom prst="rect">
            <a:avLst/>
          </a:prstGeom>
          <a:noFill/>
        </p:spPr>
        <p:txBody>
          <a:bodyPr wrap="square" rtlCol="0">
            <a:spAutoFit/>
          </a:bodyPr>
          <a:lstStyle/>
          <a:p>
            <a:r>
              <a:rPr lang="en-US" sz="2400" dirty="0"/>
              <a:t>Use QUIC as an example to look at some of the basic questions that arise in specifying complex systems.</a:t>
            </a:r>
          </a:p>
        </p:txBody>
      </p:sp>
    </p:spTree>
    <p:extLst>
      <p:ext uri="{BB962C8B-B14F-4D97-AF65-F5344CB8AC3E}">
        <p14:creationId xmlns:p14="http://schemas.microsoft.com/office/powerpoint/2010/main" val="203216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P spid="4" grpId="0"/>
      <p:bldP spid="5"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FE792D-ACAA-4C6A-862E-FC969C1E18CE}"/>
              </a:ext>
            </a:extLst>
          </p:cNvPr>
          <p:cNvSpPr txBox="1"/>
          <p:nvPr/>
        </p:nvSpPr>
        <p:spPr>
          <a:xfrm>
            <a:off x="805817" y="652683"/>
            <a:ext cx="7743823" cy="646331"/>
          </a:xfrm>
          <a:prstGeom prst="rect">
            <a:avLst/>
          </a:prstGeom>
          <a:noFill/>
        </p:spPr>
        <p:txBody>
          <a:bodyPr wrap="square" rtlCol="0">
            <a:spAutoFit/>
          </a:bodyPr>
          <a:lstStyle/>
          <a:p>
            <a:r>
              <a:rPr lang="en-US" sz="3600" dirty="0">
                <a:solidFill>
                  <a:schemeClr val="accent5">
                    <a:lumMod val="75000"/>
                  </a:schemeClr>
                </a:solidFill>
              </a:rPr>
              <a:t>Specification as a research topic</a:t>
            </a:r>
          </a:p>
        </p:txBody>
      </p:sp>
      <p:sp>
        <p:nvSpPr>
          <p:cNvPr id="4" name="TextBox 3">
            <a:extLst>
              <a:ext uri="{FF2B5EF4-FFF2-40B4-BE49-F238E27FC236}">
                <a16:creationId xmlns:a16="http://schemas.microsoft.com/office/drawing/2014/main" id="{0CD5574E-A03C-47F4-8884-F56ED6580171}"/>
              </a:ext>
            </a:extLst>
          </p:cNvPr>
          <p:cNvSpPr txBox="1"/>
          <p:nvPr/>
        </p:nvSpPr>
        <p:spPr>
          <a:xfrm>
            <a:off x="838884" y="1414233"/>
            <a:ext cx="7094956" cy="830997"/>
          </a:xfrm>
          <a:prstGeom prst="rect">
            <a:avLst/>
          </a:prstGeom>
          <a:noFill/>
        </p:spPr>
        <p:txBody>
          <a:bodyPr wrap="square" rtlCol="0">
            <a:spAutoFit/>
          </a:bodyPr>
          <a:lstStyle/>
          <a:p>
            <a:r>
              <a:rPr lang="en-US" sz="2400" dirty="0"/>
              <a:t>In the automated verification world, we don’t think much about the </a:t>
            </a:r>
            <a:r>
              <a:rPr lang="en-US" sz="2400" i="1" dirty="0"/>
              <a:t>function</a:t>
            </a:r>
            <a:r>
              <a:rPr lang="en-US" sz="2400" dirty="0"/>
              <a:t> of specifications. </a:t>
            </a:r>
          </a:p>
        </p:txBody>
      </p:sp>
      <p:sp>
        <p:nvSpPr>
          <p:cNvPr id="3" name="TextBox 2">
            <a:extLst>
              <a:ext uri="{FF2B5EF4-FFF2-40B4-BE49-F238E27FC236}">
                <a16:creationId xmlns:a16="http://schemas.microsoft.com/office/drawing/2014/main" id="{7391329A-BB8F-464F-9BFD-99A3D7C7F6D1}"/>
              </a:ext>
            </a:extLst>
          </p:cNvPr>
          <p:cNvSpPr txBox="1"/>
          <p:nvPr/>
        </p:nvSpPr>
        <p:spPr>
          <a:xfrm>
            <a:off x="1522430" y="2468620"/>
            <a:ext cx="5588709" cy="369332"/>
          </a:xfrm>
          <a:prstGeom prst="rect">
            <a:avLst/>
          </a:prstGeom>
          <a:noFill/>
        </p:spPr>
        <p:txBody>
          <a:bodyPr wrap="none" rtlCol="0">
            <a:spAutoFit/>
          </a:bodyPr>
          <a:lstStyle/>
          <a:p>
            <a:r>
              <a:rPr lang="en-US" dirty="0">
                <a:solidFill>
                  <a:schemeClr val="accent6">
                    <a:lumMod val="75000"/>
                  </a:schemeClr>
                </a:solidFill>
              </a:rPr>
              <a:t>We mainly just care about the logic they are expressed in.</a:t>
            </a:r>
          </a:p>
        </p:txBody>
      </p:sp>
      <p:sp>
        <p:nvSpPr>
          <p:cNvPr id="9" name="TextBox 8">
            <a:extLst>
              <a:ext uri="{FF2B5EF4-FFF2-40B4-BE49-F238E27FC236}">
                <a16:creationId xmlns:a16="http://schemas.microsoft.com/office/drawing/2014/main" id="{8BE14212-6A45-457A-A67B-409E1FE2626C}"/>
              </a:ext>
            </a:extLst>
          </p:cNvPr>
          <p:cNvSpPr txBox="1"/>
          <p:nvPr/>
        </p:nvSpPr>
        <p:spPr>
          <a:xfrm>
            <a:off x="1522430" y="2904061"/>
            <a:ext cx="6835782" cy="369332"/>
          </a:xfrm>
          <a:prstGeom prst="rect">
            <a:avLst/>
          </a:prstGeom>
          <a:noFill/>
        </p:spPr>
        <p:txBody>
          <a:bodyPr wrap="none" rtlCol="0">
            <a:spAutoFit/>
          </a:bodyPr>
          <a:lstStyle/>
          <a:p>
            <a:r>
              <a:rPr lang="en-US" dirty="0">
                <a:solidFill>
                  <a:schemeClr val="accent6">
                    <a:lumMod val="75000"/>
                  </a:schemeClr>
                </a:solidFill>
              </a:rPr>
              <a:t>Hopefully, someone else will give us benchmarks to test our algorithms</a:t>
            </a:r>
          </a:p>
        </p:txBody>
      </p:sp>
      <p:sp>
        <p:nvSpPr>
          <p:cNvPr id="11" name="TextBox 10">
            <a:extLst>
              <a:ext uri="{FF2B5EF4-FFF2-40B4-BE49-F238E27FC236}">
                <a16:creationId xmlns:a16="http://schemas.microsoft.com/office/drawing/2014/main" id="{E4579974-9467-49E6-BD3B-8241A8238BB9}"/>
              </a:ext>
            </a:extLst>
          </p:cNvPr>
          <p:cNvSpPr txBox="1"/>
          <p:nvPr/>
        </p:nvSpPr>
        <p:spPr>
          <a:xfrm>
            <a:off x="805817" y="3503484"/>
            <a:ext cx="7601265" cy="830997"/>
          </a:xfrm>
          <a:prstGeom prst="rect">
            <a:avLst/>
          </a:prstGeom>
          <a:noFill/>
        </p:spPr>
        <p:txBody>
          <a:bodyPr wrap="square" rtlCol="0">
            <a:spAutoFit/>
          </a:bodyPr>
          <a:lstStyle/>
          <a:p>
            <a:r>
              <a:rPr lang="en-US" sz="2400" dirty="0"/>
              <a:t>Specification is a complex process with subtle and sometimes conflicting requirements.</a:t>
            </a:r>
          </a:p>
        </p:txBody>
      </p:sp>
      <p:sp>
        <p:nvSpPr>
          <p:cNvPr id="13" name="TextBox 12">
            <a:extLst>
              <a:ext uri="{FF2B5EF4-FFF2-40B4-BE49-F238E27FC236}">
                <a16:creationId xmlns:a16="http://schemas.microsoft.com/office/drawing/2014/main" id="{A6462696-EB3F-4B47-856A-B45D18CD26A9}"/>
              </a:ext>
            </a:extLst>
          </p:cNvPr>
          <p:cNvSpPr txBox="1"/>
          <p:nvPr/>
        </p:nvSpPr>
        <p:spPr>
          <a:xfrm>
            <a:off x="1522431" y="4459748"/>
            <a:ext cx="6168035" cy="369332"/>
          </a:xfrm>
          <a:prstGeom prst="rect">
            <a:avLst/>
          </a:prstGeom>
          <a:noFill/>
        </p:spPr>
        <p:txBody>
          <a:bodyPr wrap="none" rtlCol="0">
            <a:spAutoFit/>
          </a:bodyPr>
          <a:lstStyle/>
          <a:p>
            <a:r>
              <a:rPr lang="en-US" dirty="0">
                <a:solidFill>
                  <a:srgbClr val="C00000"/>
                </a:solidFill>
              </a:rPr>
              <a:t>Some of these requirements interact strongly with technology </a:t>
            </a:r>
          </a:p>
        </p:txBody>
      </p:sp>
      <p:sp>
        <p:nvSpPr>
          <p:cNvPr id="17" name="TextBox 16">
            <a:extLst>
              <a:ext uri="{FF2B5EF4-FFF2-40B4-BE49-F238E27FC236}">
                <a16:creationId xmlns:a16="http://schemas.microsoft.com/office/drawing/2014/main" id="{5E2555D6-0720-4DFE-90F1-0F879B0694FE}"/>
              </a:ext>
            </a:extLst>
          </p:cNvPr>
          <p:cNvSpPr txBox="1"/>
          <p:nvPr/>
        </p:nvSpPr>
        <p:spPr>
          <a:xfrm>
            <a:off x="1522430" y="4860772"/>
            <a:ext cx="4789453" cy="369332"/>
          </a:xfrm>
          <a:prstGeom prst="rect">
            <a:avLst/>
          </a:prstGeom>
          <a:noFill/>
        </p:spPr>
        <p:txBody>
          <a:bodyPr wrap="none" rtlCol="0">
            <a:spAutoFit/>
          </a:bodyPr>
          <a:lstStyle/>
          <a:p>
            <a:r>
              <a:rPr lang="en-US" dirty="0">
                <a:solidFill>
                  <a:srgbClr val="C00000"/>
                </a:solidFill>
              </a:rPr>
              <a:t>Other communities will not consider these issues</a:t>
            </a:r>
          </a:p>
        </p:txBody>
      </p:sp>
      <p:sp>
        <p:nvSpPr>
          <p:cNvPr id="18" name="TextBox 17">
            <a:extLst>
              <a:ext uri="{FF2B5EF4-FFF2-40B4-BE49-F238E27FC236}">
                <a16:creationId xmlns:a16="http://schemas.microsoft.com/office/drawing/2014/main" id="{DCF0D39C-BF3E-4C06-95BF-C0D7A39D3063}"/>
              </a:ext>
            </a:extLst>
          </p:cNvPr>
          <p:cNvSpPr txBox="1"/>
          <p:nvPr/>
        </p:nvSpPr>
        <p:spPr>
          <a:xfrm>
            <a:off x="842620" y="5384368"/>
            <a:ext cx="7601265" cy="830997"/>
          </a:xfrm>
          <a:prstGeom prst="rect">
            <a:avLst/>
          </a:prstGeom>
          <a:noFill/>
        </p:spPr>
        <p:txBody>
          <a:bodyPr wrap="square" rtlCol="0">
            <a:spAutoFit/>
          </a:bodyPr>
          <a:lstStyle/>
          <a:p>
            <a:r>
              <a:rPr lang="en-US" sz="2400" dirty="0"/>
              <a:t>Specification is an important research topic for our community and is an issue we should take more seriously.</a:t>
            </a:r>
          </a:p>
        </p:txBody>
      </p:sp>
    </p:spTree>
    <p:extLst>
      <p:ext uri="{BB962C8B-B14F-4D97-AF65-F5344CB8AC3E}">
        <p14:creationId xmlns:p14="http://schemas.microsoft.com/office/powerpoint/2010/main" val="75721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xEl>
                                              <p:pRg st="0" end="0"/>
                                            </p:txEl>
                                          </p:spTgt>
                                        </p:tgtEl>
                                        <p:attrNameLst>
                                          <p:attrName>style.visibility</p:attrName>
                                        </p:attrNameLst>
                                      </p:cBhvr>
                                      <p:to>
                                        <p:strVal val="visible"/>
                                      </p:to>
                                    </p:set>
                                    <p:animEffect transition="in" filter="fade">
                                      <p:cBhvr>
                                        <p:cTn id="32" dur="500"/>
                                        <p:tgtEl>
                                          <p:spTgt spid="1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xEl>
                                              <p:pRg st="0" end="0"/>
                                            </p:txEl>
                                          </p:spTgt>
                                        </p:tgtEl>
                                        <p:attrNameLst>
                                          <p:attrName>style.visibility</p:attrName>
                                        </p:attrNameLst>
                                      </p:cBhvr>
                                      <p:to>
                                        <p:strVal val="visible"/>
                                      </p:to>
                                    </p:set>
                                    <p:animEffect transition="in" filter="fade">
                                      <p:cBhvr>
                                        <p:cTn id="3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11"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AFB03-D4D6-49DB-94AB-4E005631EB9B}"/>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Specification is always a process</a:t>
            </a:r>
          </a:p>
        </p:txBody>
      </p:sp>
      <p:sp>
        <p:nvSpPr>
          <p:cNvPr id="3" name="TextBox 2">
            <a:extLst>
              <a:ext uri="{FF2B5EF4-FFF2-40B4-BE49-F238E27FC236}">
                <a16:creationId xmlns:a16="http://schemas.microsoft.com/office/drawing/2014/main" id="{CF73A6CB-2CA8-4CE4-8D61-B041153CD74C}"/>
              </a:ext>
            </a:extLst>
          </p:cNvPr>
          <p:cNvSpPr txBox="1"/>
          <p:nvPr/>
        </p:nvSpPr>
        <p:spPr>
          <a:xfrm>
            <a:off x="1311942" y="1488641"/>
            <a:ext cx="7131018" cy="1384995"/>
          </a:xfrm>
          <a:prstGeom prst="rect">
            <a:avLst/>
          </a:prstGeom>
          <a:noFill/>
        </p:spPr>
        <p:txBody>
          <a:bodyPr wrap="square" rtlCol="0">
            <a:spAutoFit/>
          </a:bodyPr>
          <a:lstStyle/>
          <a:p>
            <a:r>
              <a:rPr lang="en-US" sz="2800" dirty="0"/>
              <a:t>Complex specifications cannot be handed down from above, since they can never be correct or complete. </a:t>
            </a:r>
          </a:p>
        </p:txBody>
      </p:sp>
      <p:sp>
        <p:nvSpPr>
          <p:cNvPr id="4" name="TextBox 3">
            <a:extLst>
              <a:ext uri="{FF2B5EF4-FFF2-40B4-BE49-F238E27FC236}">
                <a16:creationId xmlns:a16="http://schemas.microsoft.com/office/drawing/2014/main" id="{3AC50BE0-BE1D-40F0-AF6B-9F51C677D169}"/>
              </a:ext>
            </a:extLst>
          </p:cNvPr>
          <p:cNvSpPr txBox="1"/>
          <p:nvPr/>
        </p:nvSpPr>
        <p:spPr>
          <a:xfrm>
            <a:off x="1311942" y="3501058"/>
            <a:ext cx="7131018" cy="1384995"/>
          </a:xfrm>
          <a:prstGeom prst="rect">
            <a:avLst/>
          </a:prstGeom>
          <a:noFill/>
        </p:spPr>
        <p:txBody>
          <a:bodyPr wrap="square" rtlCol="0">
            <a:spAutoFit/>
          </a:bodyPr>
          <a:lstStyle/>
          <a:p>
            <a:r>
              <a:rPr lang="en-US" sz="2800" dirty="0"/>
              <a:t>In reality, a specification is interrogated by its function. Gradually, it comes to better serve this function.</a:t>
            </a:r>
          </a:p>
        </p:txBody>
      </p:sp>
    </p:spTree>
    <p:extLst>
      <p:ext uri="{BB962C8B-B14F-4D97-AF65-F5344CB8AC3E}">
        <p14:creationId xmlns:p14="http://schemas.microsoft.com/office/powerpoint/2010/main" val="289307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9DEA-A9BD-46CB-AD65-916663D69C93}"/>
              </a:ext>
            </a:extLst>
          </p:cNvPr>
          <p:cNvSpPr>
            <a:spLocks noGrp="1"/>
          </p:cNvSpPr>
          <p:nvPr>
            <p:ph type="title"/>
          </p:nvPr>
        </p:nvSpPr>
        <p:spPr/>
        <p:txBody>
          <a:bodyPr/>
          <a:lstStyle/>
          <a:p>
            <a:r>
              <a:rPr lang="en-US" dirty="0"/>
              <a:t>Compositional verification</a:t>
            </a:r>
          </a:p>
        </p:txBody>
      </p:sp>
      <p:sp>
        <p:nvSpPr>
          <p:cNvPr id="3" name="Content Placeholder 2">
            <a:extLst>
              <a:ext uri="{FF2B5EF4-FFF2-40B4-BE49-F238E27FC236}">
                <a16:creationId xmlns:a16="http://schemas.microsoft.com/office/drawing/2014/main" id="{B9B386B7-174B-4E42-98AB-C3944D380238}"/>
              </a:ext>
            </a:extLst>
          </p:cNvPr>
          <p:cNvSpPr>
            <a:spLocks noGrp="1"/>
          </p:cNvSpPr>
          <p:nvPr>
            <p:ph idx="1"/>
          </p:nvPr>
        </p:nvSpPr>
        <p:spPr>
          <a:xfrm>
            <a:off x="628650" y="1302327"/>
            <a:ext cx="7886700" cy="633153"/>
          </a:xfrm>
        </p:spPr>
        <p:txBody>
          <a:bodyPr>
            <a:normAutofit fontScale="92500"/>
          </a:bodyPr>
          <a:lstStyle/>
          <a:p>
            <a:r>
              <a:rPr lang="en-US" dirty="0"/>
              <a:t>De </a:t>
            </a:r>
            <a:r>
              <a:rPr lang="en-US" dirty="0" err="1"/>
              <a:t>Roever</a:t>
            </a:r>
            <a:r>
              <a:rPr lang="en-US" dirty="0"/>
              <a:t>, 1998, (paraphrasing </a:t>
            </a:r>
            <a:r>
              <a:rPr lang="en-US" dirty="0" err="1"/>
              <a:t>Misra</a:t>
            </a:r>
            <a:r>
              <a:rPr lang="en-US" dirty="0"/>
              <a:t> and </a:t>
            </a:r>
            <a:r>
              <a:rPr lang="en-US" dirty="0" err="1"/>
              <a:t>Chandy</a:t>
            </a:r>
            <a:r>
              <a:rPr lang="en-US" dirty="0"/>
              <a:t>?):</a:t>
            </a:r>
          </a:p>
        </p:txBody>
      </p:sp>
      <p:sp>
        <p:nvSpPr>
          <p:cNvPr id="4" name="TextBox 3">
            <a:extLst>
              <a:ext uri="{FF2B5EF4-FFF2-40B4-BE49-F238E27FC236}">
                <a16:creationId xmlns:a16="http://schemas.microsoft.com/office/drawing/2014/main" id="{C130058B-76DF-4920-BDFD-A7A35410ADAC}"/>
              </a:ext>
            </a:extLst>
          </p:cNvPr>
          <p:cNvSpPr txBox="1"/>
          <p:nvPr/>
        </p:nvSpPr>
        <p:spPr>
          <a:xfrm>
            <a:off x="1082040" y="2175624"/>
            <a:ext cx="6979920" cy="923330"/>
          </a:xfrm>
          <a:prstGeom prst="rect">
            <a:avLst/>
          </a:prstGeom>
          <a:noFill/>
        </p:spPr>
        <p:txBody>
          <a:bodyPr wrap="square" rtlCol="0">
            <a:spAutoFit/>
          </a:bodyPr>
          <a:lstStyle/>
          <a:p>
            <a:r>
              <a:rPr lang="en-US" dirty="0"/>
              <a:t>"That a program meets its specification should be verified on the basis of specifications of its constituent components only, without additional knowledge of the interior construction of those components."</a:t>
            </a:r>
          </a:p>
        </p:txBody>
      </p:sp>
    </p:spTree>
    <p:extLst>
      <p:ext uri="{BB962C8B-B14F-4D97-AF65-F5344CB8AC3E}">
        <p14:creationId xmlns:p14="http://schemas.microsoft.com/office/powerpoint/2010/main" val="1937186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79F6D-E357-4080-9267-20A2083E3A41}"/>
              </a:ext>
            </a:extLst>
          </p:cNvPr>
          <p:cNvSpPr>
            <a:spLocks noGrp="1"/>
          </p:cNvSpPr>
          <p:nvPr>
            <p:ph type="title"/>
          </p:nvPr>
        </p:nvSpPr>
        <p:spPr/>
        <p:txBody>
          <a:bodyPr/>
          <a:lstStyle/>
          <a:p>
            <a:r>
              <a:rPr lang="en-US" dirty="0"/>
              <a:t>The compositional dream</a:t>
            </a:r>
          </a:p>
        </p:txBody>
      </p:sp>
      <p:sp>
        <p:nvSpPr>
          <p:cNvPr id="4" name="Oval 3">
            <a:extLst>
              <a:ext uri="{FF2B5EF4-FFF2-40B4-BE49-F238E27FC236}">
                <a16:creationId xmlns:a16="http://schemas.microsoft.com/office/drawing/2014/main" id="{82F83C4F-F652-484B-9870-12975837D19C}"/>
              </a:ext>
            </a:extLst>
          </p:cNvPr>
          <p:cNvSpPr/>
          <p:nvPr/>
        </p:nvSpPr>
        <p:spPr>
          <a:xfrm>
            <a:off x="3657599" y="1315616"/>
            <a:ext cx="1091682" cy="429208"/>
          </a:xfrm>
          <a:prstGeom prst="ellipse">
            <a:avLst/>
          </a:prstGeom>
          <a:solidFill>
            <a:schemeClr val="tx2">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SPEC</a:t>
            </a:r>
          </a:p>
        </p:txBody>
      </p:sp>
      <p:sp>
        <p:nvSpPr>
          <p:cNvPr id="5" name="Rectangle 4">
            <a:extLst>
              <a:ext uri="{FF2B5EF4-FFF2-40B4-BE49-F238E27FC236}">
                <a16:creationId xmlns:a16="http://schemas.microsoft.com/office/drawing/2014/main" id="{F95A423E-0320-4729-9AA6-12D921B0E474}"/>
              </a:ext>
            </a:extLst>
          </p:cNvPr>
          <p:cNvSpPr/>
          <p:nvPr/>
        </p:nvSpPr>
        <p:spPr>
          <a:xfrm>
            <a:off x="3638938" y="2118049"/>
            <a:ext cx="1129004" cy="447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IMPL</a:t>
            </a:r>
          </a:p>
        </p:txBody>
      </p:sp>
      <p:cxnSp>
        <p:nvCxnSpPr>
          <p:cNvPr id="7" name="Straight Arrow Connector 6">
            <a:extLst>
              <a:ext uri="{FF2B5EF4-FFF2-40B4-BE49-F238E27FC236}">
                <a16:creationId xmlns:a16="http://schemas.microsoft.com/office/drawing/2014/main" id="{FD0C72C0-F849-47EE-B6BD-218610C349AC}"/>
              </a:ext>
            </a:extLst>
          </p:cNvPr>
          <p:cNvCxnSpPr>
            <a:stCxn id="5" idx="0"/>
            <a:endCxn id="4" idx="4"/>
          </p:cNvCxnSpPr>
          <p:nvPr/>
        </p:nvCxnSpPr>
        <p:spPr>
          <a:xfrm flipV="1">
            <a:off x="4203440" y="1744824"/>
            <a:ext cx="0" cy="373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BBFC86DE-3B44-4344-8283-9C76080E5585}"/>
              </a:ext>
            </a:extLst>
          </p:cNvPr>
          <p:cNvSpPr/>
          <p:nvPr/>
        </p:nvSpPr>
        <p:spPr>
          <a:xfrm>
            <a:off x="1906554" y="2999792"/>
            <a:ext cx="1091682" cy="429208"/>
          </a:xfrm>
          <a:prstGeom prst="ellipse">
            <a:avLst/>
          </a:prstGeom>
          <a:solidFill>
            <a:schemeClr val="tx2">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SPEC</a:t>
            </a:r>
          </a:p>
        </p:txBody>
      </p:sp>
      <p:sp>
        <p:nvSpPr>
          <p:cNvPr id="9" name="Rectangle 8">
            <a:extLst>
              <a:ext uri="{FF2B5EF4-FFF2-40B4-BE49-F238E27FC236}">
                <a16:creationId xmlns:a16="http://schemas.microsoft.com/office/drawing/2014/main" id="{0D6446BD-1179-4EF7-9D97-007C246FBD33}"/>
              </a:ext>
            </a:extLst>
          </p:cNvPr>
          <p:cNvSpPr/>
          <p:nvPr/>
        </p:nvSpPr>
        <p:spPr>
          <a:xfrm>
            <a:off x="1887893" y="3802225"/>
            <a:ext cx="1129004" cy="447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IMPL</a:t>
            </a:r>
          </a:p>
        </p:txBody>
      </p:sp>
      <p:cxnSp>
        <p:nvCxnSpPr>
          <p:cNvPr id="10" name="Straight Arrow Connector 9">
            <a:extLst>
              <a:ext uri="{FF2B5EF4-FFF2-40B4-BE49-F238E27FC236}">
                <a16:creationId xmlns:a16="http://schemas.microsoft.com/office/drawing/2014/main" id="{C70A2884-1D2F-437A-A3D3-E72C29EF1C5E}"/>
              </a:ext>
            </a:extLst>
          </p:cNvPr>
          <p:cNvCxnSpPr>
            <a:stCxn id="9" idx="0"/>
            <a:endCxn id="8" idx="4"/>
          </p:cNvCxnSpPr>
          <p:nvPr/>
        </p:nvCxnSpPr>
        <p:spPr>
          <a:xfrm flipV="1">
            <a:off x="2452395" y="3429000"/>
            <a:ext cx="0" cy="373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B012A6A-1B28-44BF-ACD4-C8D23B887368}"/>
              </a:ext>
            </a:extLst>
          </p:cNvPr>
          <p:cNvCxnSpPr>
            <a:stCxn id="8" idx="0"/>
          </p:cNvCxnSpPr>
          <p:nvPr/>
        </p:nvCxnSpPr>
        <p:spPr>
          <a:xfrm flipV="1">
            <a:off x="2452395" y="2565918"/>
            <a:ext cx="1447801" cy="433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A6FFAA0-4E07-4F47-AFE2-F602C4C30673}"/>
              </a:ext>
            </a:extLst>
          </p:cNvPr>
          <p:cNvSpPr/>
          <p:nvPr/>
        </p:nvSpPr>
        <p:spPr>
          <a:xfrm>
            <a:off x="5262467" y="2999792"/>
            <a:ext cx="1091682" cy="429208"/>
          </a:xfrm>
          <a:prstGeom prst="ellipse">
            <a:avLst/>
          </a:prstGeom>
          <a:solidFill>
            <a:schemeClr val="tx2">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SPEC</a:t>
            </a:r>
          </a:p>
        </p:txBody>
      </p:sp>
      <p:sp>
        <p:nvSpPr>
          <p:cNvPr id="14" name="Rectangle 13">
            <a:extLst>
              <a:ext uri="{FF2B5EF4-FFF2-40B4-BE49-F238E27FC236}">
                <a16:creationId xmlns:a16="http://schemas.microsoft.com/office/drawing/2014/main" id="{303D07D9-04D6-4F1E-8C82-629ABB8236A2}"/>
              </a:ext>
            </a:extLst>
          </p:cNvPr>
          <p:cNvSpPr/>
          <p:nvPr/>
        </p:nvSpPr>
        <p:spPr>
          <a:xfrm>
            <a:off x="5243806" y="3802225"/>
            <a:ext cx="1129004" cy="447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IMPL</a:t>
            </a:r>
          </a:p>
        </p:txBody>
      </p:sp>
      <p:cxnSp>
        <p:nvCxnSpPr>
          <p:cNvPr id="15" name="Straight Arrow Connector 14">
            <a:extLst>
              <a:ext uri="{FF2B5EF4-FFF2-40B4-BE49-F238E27FC236}">
                <a16:creationId xmlns:a16="http://schemas.microsoft.com/office/drawing/2014/main" id="{394E4C54-BAF5-4D77-9078-EA98ABC1386A}"/>
              </a:ext>
            </a:extLst>
          </p:cNvPr>
          <p:cNvCxnSpPr>
            <a:stCxn id="14" idx="0"/>
            <a:endCxn id="13" idx="4"/>
          </p:cNvCxnSpPr>
          <p:nvPr/>
        </p:nvCxnSpPr>
        <p:spPr>
          <a:xfrm flipV="1">
            <a:off x="5808308" y="3429000"/>
            <a:ext cx="0" cy="373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7730AF3-D766-4108-8022-6D45CAD4167B}"/>
              </a:ext>
            </a:extLst>
          </p:cNvPr>
          <p:cNvCxnSpPr>
            <a:cxnSpLocks/>
            <a:stCxn id="13" idx="0"/>
          </p:cNvCxnSpPr>
          <p:nvPr/>
        </p:nvCxnSpPr>
        <p:spPr>
          <a:xfrm flipH="1" flipV="1">
            <a:off x="4572000" y="2565918"/>
            <a:ext cx="1236308" cy="433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4647B015-5952-47B1-80B0-3B9CF97509C5}"/>
              </a:ext>
            </a:extLst>
          </p:cNvPr>
          <p:cNvSpPr/>
          <p:nvPr/>
        </p:nvSpPr>
        <p:spPr>
          <a:xfrm>
            <a:off x="3476274" y="4708228"/>
            <a:ext cx="1091682" cy="429208"/>
          </a:xfrm>
          <a:prstGeom prst="ellipse">
            <a:avLst/>
          </a:prstGeom>
          <a:solidFill>
            <a:schemeClr val="tx2">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SPEC</a:t>
            </a:r>
          </a:p>
        </p:txBody>
      </p:sp>
      <p:cxnSp>
        <p:nvCxnSpPr>
          <p:cNvPr id="25" name="Straight Arrow Connector 24">
            <a:extLst>
              <a:ext uri="{FF2B5EF4-FFF2-40B4-BE49-F238E27FC236}">
                <a16:creationId xmlns:a16="http://schemas.microsoft.com/office/drawing/2014/main" id="{076A7EDD-65D5-4E45-AA2C-A2925CC7ED1D}"/>
              </a:ext>
            </a:extLst>
          </p:cNvPr>
          <p:cNvCxnSpPr>
            <a:stCxn id="24" idx="0"/>
          </p:cNvCxnSpPr>
          <p:nvPr/>
        </p:nvCxnSpPr>
        <p:spPr>
          <a:xfrm flipV="1">
            <a:off x="4022115" y="4274354"/>
            <a:ext cx="1447801" cy="433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9A7A3432-AB41-4876-A3A9-9F2431683B7B}"/>
              </a:ext>
            </a:extLst>
          </p:cNvPr>
          <p:cNvSpPr/>
          <p:nvPr/>
        </p:nvSpPr>
        <p:spPr>
          <a:xfrm>
            <a:off x="6832187" y="4708228"/>
            <a:ext cx="1091682" cy="429208"/>
          </a:xfrm>
          <a:prstGeom prst="ellipse">
            <a:avLst/>
          </a:prstGeom>
          <a:solidFill>
            <a:schemeClr val="tx2">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SPEC</a:t>
            </a:r>
          </a:p>
        </p:txBody>
      </p:sp>
      <p:cxnSp>
        <p:nvCxnSpPr>
          <p:cNvPr id="27" name="Straight Arrow Connector 26">
            <a:extLst>
              <a:ext uri="{FF2B5EF4-FFF2-40B4-BE49-F238E27FC236}">
                <a16:creationId xmlns:a16="http://schemas.microsoft.com/office/drawing/2014/main" id="{99E875E1-002E-497A-AB8E-D407FB0DDA1B}"/>
              </a:ext>
            </a:extLst>
          </p:cNvPr>
          <p:cNvCxnSpPr>
            <a:cxnSpLocks/>
            <a:stCxn id="26" idx="0"/>
          </p:cNvCxnSpPr>
          <p:nvPr/>
        </p:nvCxnSpPr>
        <p:spPr>
          <a:xfrm flipH="1" flipV="1">
            <a:off x="6141720" y="4274354"/>
            <a:ext cx="1236308" cy="433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C9C213D5-7343-49DB-AC79-C4633C3560E7}"/>
              </a:ext>
            </a:extLst>
          </p:cNvPr>
          <p:cNvSpPr txBox="1"/>
          <p:nvPr/>
        </p:nvSpPr>
        <p:spPr>
          <a:xfrm rot="5400000">
            <a:off x="3904316" y="5124452"/>
            <a:ext cx="343364" cy="369332"/>
          </a:xfrm>
          <a:prstGeom prst="rect">
            <a:avLst/>
          </a:prstGeom>
          <a:noFill/>
        </p:spPr>
        <p:txBody>
          <a:bodyPr wrap="none" rtlCol="0">
            <a:spAutoFit/>
          </a:bodyPr>
          <a:lstStyle/>
          <a:p>
            <a:r>
              <a:rPr lang="en-US" dirty="0"/>
              <a:t>…</a:t>
            </a:r>
          </a:p>
        </p:txBody>
      </p:sp>
      <p:sp>
        <p:nvSpPr>
          <p:cNvPr id="29" name="TextBox 28">
            <a:extLst>
              <a:ext uri="{FF2B5EF4-FFF2-40B4-BE49-F238E27FC236}">
                <a16:creationId xmlns:a16="http://schemas.microsoft.com/office/drawing/2014/main" id="{008664E9-9310-41E5-9555-080E8C0283F6}"/>
              </a:ext>
            </a:extLst>
          </p:cNvPr>
          <p:cNvSpPr txBox="1"/>
          <p:nvPr/>
        </p:nvSpPr>
        <p:spPr>
          <a:xfrm rot="5400000">
            <a:off x="7361616" y="5124452"/>
            <a:ext cx="343364" cy="369332"/>
          </a:xfrm>
          <a:prstGeom prst="rect">
            <a:avLst/>
          </a:prstGeom>
          <a:noFill/>
        </p:spPr>
        <p:txBody>
          <a:bodyPr wrap="none" rtlCol="0">
            <a:spAutoFit/>
          </a:bodyPr>
          <a:lstStyle/>
          <a:p>
            <a:r>
              <a:rPr lang="en-US" dirty="0"/>
              <a:t>…</a:t>
            </a:r>
          </a:p>
        </p:txBody>
      </p:sp>
      <p:grpSp>
        <p:nvGrpSpPr>
          <p:cNvPr id="32" name="Group 31">
            <a:extLst>
              <a:ext uri="{FF2B5EF4-FFF2-40B4-BE49-F238E27FC236}">
                <a16:creationId xmlns:a16="http://schemas.microsoft.com/office/drawing/2014/main" id="{6E1F164E-89E5-41DD-8908-DAFAE0DAB6B8}"/>
              </a:ext>
            </a:extLst>
          </p:cNvPr>
          <p:cNvGrpSpPr/>
          <p:nvPr/>
        </p:nvGrpSpPr>
        <p:grpSpPr>
          <a:xfrm>
            <a:off x="1127760" y="1062183"/>
            <a:ext cx="6250268" cy="2503977"/>
            <a:chOff x="1127760" y="1062183"/>
            <a:chExt cx="6250268" cy="2503977"/>
          </a:xfrm>
        </p:grpSpPr>
        <p:sp>
          <p:nvSpPr>
            <p:cNvPr id="30" name="Rectangle 29">
              <a:extLst>
                <a:ext uri="{FF2B5EF4-FFF2-40B4-BE49-F238E27FC236}">
                  <a16:creationId xmlns:a16="http://schemas.microsoft.com/office/drawing/2014/main" id="{27BDB8D4-2843-429C-84CA-AE8C782F395D}"/>
                </a:ext>
              </a:extLst>
            </p:cNvPr>
            <p:cNvSpPr/>
            <p:nvPr/>
          </p:nvSpPr>
          <p:spPr>
            <a:xfrm>
              <a:off x="1127760" y="1062183"/>
              <a:ext cx="6250268" cy="2503977"/>
            </a:xfrm>
            <a:prstGeom prst="rect">
              <a:avLst/>
            </a:prstGeom>
            <a:noFill/>
            <a:ln>
              <a:solidFill>
                <a:schemeClr val="accent1">
                  <a:lumMod val="40000"/>
                  <a:lumOff val="6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7EAE65C7-EBD8-475A-8471-EA75739036D6}"/>
                </a:ext>
              </a:extLst>
            </p:cNvPr>
            <p:cNvSpPr txBox="1"/>
            <p:nvPr/>
          </p:nvSpPr>
          <p:spPr>
            <a:xfrm>
              <a:off x="5585948" y="1382131"/>
              <a:ext cx="1373068" cy="369332"/>
            </a:xfrm>
            <a:prstGeom prst="rect">
              <a:avLst/>
            </a:prstGeom>
            <a:noFill/>
          </p:spPr>
          <p:txBody>
            <a:bodyPr wrap="none" rtlCol="0">
              <a:spAutoFit/>
            </a:bodyPr>
            <a:lstStyle/>
            <a:p>
              <a:r>
                <a:rPr lang="en-US" dirty="0"/>
                <a:t>Verify locally</a:t>
              </a:r>
            </a:p>
          </p:txBody>
        </p:sp>
      </p:grpSp>
      <p:grpSp>
        <p:nvGrpSpPr>
          <p:cNvPr id="33" name="Group 32">
            <a:extLst>
              <a:ext uri="{FF2B5EF4-FFF2-40B4-BE49-F238E27FC236}">
                <a16:creationId xmlns:a16="http://schemas.microsoft.com/office/drawing/2014/main" id="{B8E3F255-3307-4F4D-9A95-5AB94FC61C3D}"/>
              </a:ext>
            </a:extLst>
          </p:cNvPr>
          <p:cNvGrpSpPr/>
          <p:nvPr/>
        </p:nvGrpSpPr>
        <p:grpSpPr>
          <a:xfrm>
            <a:off x="3314700" y="2885206"/>
            <a:ext cx="4899657" cy="2503977"/>
            <a:chOff x="1127760" y="1062183"/>
            <a:chExt cx="6250268" cy="2503977"/>
          </a:xfrm>
        </p:grpSpPr>
        <p:sp>
          <p:nvSpPr>
            <p:cNvPr id="34" name="Rectangle 33">
              <a:extLst>
                <a:ext uri="{FF2B5EF4-FFF2-40B4-BE49-F238E27FC236}">
                  <a16:creationId xmlns:a16="http://schemas.microsoft.com/office/drawing/2014/main" id="{2D04BEB6-1F15-414D-BF3B-F197C10A78D5}"/>
                </a:ext>
              </a:extLst>
            </p:cNvPr>
            <p:cNvSpPr/>
            <p:nvPr/>
          </p:nvSpPr>
          <p:spPr>
            <a:xfrm>
              <a:off x="1127760" y="1062183"/>
              <a:ext cx="6250268" cy="2503977"/>
            </a:xfrm>
            <a:prstGeom prst="rect">
              <a:avLst/>
            </a:prstGeom>
            <a:noFill/>
            <a:ln>
              <a:solidFill>
                <a:schemeClr val="accent1">
                  <a:lumMod val="40000"/>
                  <a:lumOff val="6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6E7B1C4C-775F-4D09-A666-7698A6469EC9}"/>
                </a:ext>
              </a:extLst>
            </p:cNvPr>
            <p:cNvSpPr txBox="1"/>
            <p:nvPr/>
          </p:nvSpPr>
          <p:spPr>
            <a:xfrm>
              <a:off x="5585948" y="1382131"/>
              <a:ext cx="1373068" cy="369332"/>
            </a:xfrm>
            <a:prstGeom prst="rect">
              <a:avLst/>
            </a:prstGeom>
            <a:noFill/>
          </p:spPr>
          <p:txBody>
            <a:bodyPr wrap="none" rtlCol="0">
              <a:spAutoFit/>
            </a:bodyPr>
            <a:lstStyle/>
            <a:p>
              <a:r>
                <a:rPr lang="en-US" dirty="0"/>
                <a:t>Verify locally</a:t>
              </a:r>
            </a:p>
          </p:txBody>
        </p:sp>
      </p:grpSp>
      <p:sp>
        <p:nvSpPr>
          <p:cNvPr id="36" name="TextBox 35">
            <a:extLst>
              <a:ext uri="{FF2B5EF4-FFF2-40B4-BE49-F238E27FC236}">
                <a16:creationId xmlns:a16="http://schemas.microsoft.com/office/drawing/2014/main" id="{D96A792A-6992-4213-90DD-FA4B220E1099}"/>
              </a:ext>
            </a:extLst>
          </p:cNvPr>
          <p:cNvSpPr txBox="1"/>
          <p:nvPr/>
        </p:nvSpPr>
        <p:spPr>
          <a:xfrm>
            <a:off x="1280160" y="5771388"/>
            <a:ext cx="6720751" cy="369332"/>
          </a:xfrm>
          <a:prstGeom prst="rect">
            <a:avLst/>
          </a:prstGeom>
          <a:noFill/>
        </p:spPr>
        <p:txBody>
          <a:bodyPr wrap="none" rtlCol="0">
            <a:spAutoFit/>
          </a:bodyPr>
          <a:lstStyle/>
          <a:p>
            <a:r>
              <a:rPr lang="en-US" dirty="0"/>
              <a:t>Ideally, this design/verification process scales linearly (this is debated).</a:t>
            </a:r>
          </a:p>
        </p:txBody>
      </p:sp>
    </p:spTree>
    <p:extLst>
      <p:ext uri="{BB962C8B-B14F-4D97-AF65-F5344CB8AC3E}">
        <p14:creationId xmlns:p14="http://schemas.microsoft.com/office/powerpoint/2010/main" val="11029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nodeType="clickEffect">
                                  <p:stCondLst>
                                    <p:cond delay="0"/>
                                  </p:stCondLst>
                                  <p:childTnLst>
                                    <p:animEffect transition="out" filter="fade">
                                      <p:cBhvr>
                                        <p:cTn id="38" dur="500"/>
                                        <p:tgtEl>
                                          <p:spTgt spid="32"/>
                                        </p:tgtEl>
                                      </p:cBhvr>
                                    </p:animEffect>
                                    <p:set>
                                      <p:cBhvr>
                                        <p:cTn id="39" dur="1" fill="hold">
                                          <p:stCondLst>
                                            <p:cond delay="499"/>
                                          </p:stCondLst>
                                        </p:cTn>
                                        <p:tgtEl>
                                          <p:spTgt spid="32"/>
                                        </p:tgtEl>
                                        <p:attrNameLst>
                                          <p:attrName>style.visibility</p:attrName>
                                        </p:attrNameLst>
                                      </p:cBhvr>
                                      <p:to>
                                        <p:strVal val="hidden"/>
                                      </p:to>
                                    </p:set>
                                  </p:childTnLst>
                                </p:cTn>
                              </p:par>
                              <p:par>
                                <p:cTn id="40" presetID="10"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par>
                                <p:cTn id="43" presetID="10" presetClass="entr" presetSubtype="0"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par>
                                <p:cTn id="49" presetID="10" presetClass="entr" presetSubtype="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par>
                                <p:cTn id="57" presetID="10"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500"/>
                                        <p:tgtEl>
                                          <p:spTgt spid="2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500"/>
                                        <p:tgtEl>
                                          <p:spTgt spid="26"/>
                                        </p:tgtEl>
                                      </p:cBhvr>
                                    </p:animEffect>
                                  </p:childTnLst>
                                </p:cTn>
                              </p:par>
                              <p:par>
                                <p:cTn id="63" presetID="10" presetClass="entr" presetSubtype="0" fill="hold"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500"/>
                                        <p:tgtEl>
                                          <p:spTgt spid="27"/>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500"/>
                                        <p:tgtEl>
                                          <p:spTgt spid="3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nodeType="clickEffect">
                                  <p:stCondLst>
                                    <p:cond delay="0"/>
                                  </p:stCondLst>
                                  <p:childTnLst>
                                    <p:animEffect transition="out" filter="fade">
                                      <p:cBhvr>
                                        <p:cTn id="74" dur="500"/>
                                        <p:tgtEl>
                                          <p:spTgt spid="33"/>
                                        </p:tgtEl>
                                      </p:cBhvr>
                                    </p:animEffect>
                                    <p:set>
                                      <p:cBhvr>
                                        <p:cTn id="75" dur="1" fill="hold">
                                          <p:stCondLst>
                                            <p:cond delay="499"/>
                                          </p:stCondLst>
                                        </p:cTn>
                                        <p:tgtEl>
                                          <p:spTgt spid="33"/>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fade">
                                      <p:cBhvr>
                                        <p:cTn id="8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3" grpId="0" animBg="1"/>
      <p:bldP spid="14" grpId="0" animBg="1"/>
      <p:bldP spid="24" grpId="0" animBg="1"/>
      <p:bldP spid="26" grpId="0" animBg="1"/>
      <p:bldP spid="3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4961B-ADAA-41E8-8E15-5D677C684B6C}"/>
              </a:ext>
            </a:extLst>
          </p:cNvPr>
          <p:cNvSpPr>
            <a:spLocks noGrp="1"/>
          </p:cNvSpPr>
          <p:nvPr>
            <p:ph type="title"/>
          </p:nvPr>
        </p:nvSpPr>
        <p:spPr/>
        <p:txBody>
          <a:bodyPr/>
          <a:lstStyle/>
          <a:p>
            <a:r>
              <a:rPr lang="en-US" dirty="0"/>
              <a:t>Add concurrency to the mix</a:t>
            </a:r>
          </a:p>
        </p:txBody>
      </p:sp>
      <p:sp>
        <p:nvSpPr>
          <p:cNvPr id="3" name="Content Placeholder 2">
            <a:extLst>
              <a:ext uri="{FF2B5EF4-FFF2-40B4-BE49-F238E27FC236}">
                <a16:creationId xmlns:a16="http://schemas.microsoft.com/office/drawing/2014/main" id="{5AA934F1-72A8-4FFA-B318-386AEF3FD72E}"/>
              </a:ext>
            </a:extLst>
          </p:cNvPr>
          <p:cNvSpPr>
            <a:spLocks noGrp="1"/>
          </p:cNvSpPr>
          <p:nvPr>
            <p:ph idx="1"/>
          </p:nvPr>
        </p:nvSpPr>
        <p:spPr>
          <a:xfrm>
            <a:off x="628650" y="1302327"/>
            <a:ext cx="7886700" cy="1486593"/>
          </a:xfrm>
        </p:spPr>
        <p:txBody>
          <a:bodyPr>
            <a:normAutofit lnSpcReduction="10000"/>
          </a:bodyPr>
          <a:lstStyle/>
          <a:p>
            <a:r>
              <a:rPr lang="en-US" dirty="0"/>
              <a:t>Jones (1981-3)</a:t>
            </a:r>
          </a:p>
          <a:p>
            <a:r>
              <a:rPr lang="en-US" dirty="0" err="1"/>
              <a:t>Chandy</a:t>
            </a:r>
            <a:r>
              <a:rPr lang="en-US" dirty="0"/>
              <a:t>/</a:t>
            </a:r>
            <a:r>
              <a:rPr lang="en-US" dirty="0" err="1"/>
              <a:t>Misra</a:t>
            </a:r>
            <a:r>
              <a:rPr lang="en-US" dirty="0"/>
              <a:t> (1981)</a:t>
            </a:r>
          </a:p>
          <a:p>
            <a:r>
              <a:rPr lang="da-DK" dirty="0"/>
              <a:t>Barringer, Kuiper, Pnueli  (1984)</a:t>
            </a:r>
            <a:endParaRPr lang="en-US" dirty="0"/>
          </a:p>
        </p:txBody>
      </p:sp>
      <p:sp>
        <p:nvSpPr>
          <p:cNvPr id="4" name="TextBox 3">
            <a:extLst>
              <a:ext uri="{FF2B5EF4-FFF2-40B4-BE49-F238E27FC236}">
                <a16:creationId xmlns:a16="http://schemas.microsoft.com/office/drawing/2014/main" id="{86FC091F-E6F6-42B1-9CB1-62073A9EF14C}"/>
              </a:ext>
            </a:extLst>
          </p:cNvPr>
          <p:cNvSpPr txBox="1"/>
          <p:nvPr/>
        </p:nvSpPr>
        <p:spPr>
          <a:xfrm>
            <a:off x="1082040" y="3374579"/>
            <a:ext cx="7520940" cy="646331"/>
          </a:xfrm>
          <a:prstGeom prst="rect">
            <a:avLst/>
          </a:prstGeom>
          <a:noFill/>
        </p:spPr>
        <p:txBody>
          <a:bodyPr wrap="square" rtlCol="0">
            <a:spAutoFit/>
          </a:bodyPr>
          <a:lstStyle/>
          <a:p>
            <a:r>
              <a:rPr lang="en-US" dirty="0"/>
              <a:t>A component executing concurrently with its environment must make assumptions of non-interference by the environment.</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9F0C25F-DF76-46D6-A960-DB43E3FA5F73}"/>
                  </a:ext>
                </a:extLst>
              </p:cNvPr>
              <p:cNvSpPr txBox="1"/>
              <p:nvPr/>
            </p:nvSpPr>
            <p:spPr>
              <a:xfrm>
                <a:off x="3451860" y="4396740"/>
                <a:ext cx="1767792"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𝜙</m:t>
                          </m:r>
                        </m:e>
                      </m:d>
                      <m:r>
                        <a:rPr lang="en-US" sz="2800" b="0" i="1" smtClean="0">
                          <a:latin typeface="Cambria Math" panose="02040503050406030204" pitchFamily="18" charset="0"/>
                        </a:rPr>
                        <m:t> </m:t>
                      </m:r>
                      <m:r>
                        <a:rPr lang="en-US" sz="2800" b="0" i="1" smtClean="0">
                          <a:latin typeface="Cambria Math" panose="02040503050406030204" pitchFamily="18" charset="0"/>
                        </a:rPr>
                        <m:t>𝑀</m:t>
                      </m:r>
                      <m:r>
                        <a:rPr lang="en-US" sz="2800" b="0" i="1" smtClean="0">
                          <a:latin typeface="Cambria Math" panose="02040503050406030204" pitchFamily="18" charset="0"/>
                        </a:rPr>
                        <m:t> ⟨</m:t>
                      </m:r>
                      <m:r>
                        <a:rPr lang="en-US" sz="2800" b="0" i="1" smtClean="0">
                          <a:latin typeface="Cambria Math" panose="02040503050406030204" pitchFamily="18" charset="0"/>
                        </a:rPr>
                        <m:t>𝜓</m:t>
                      </m:r>
                      <m:r>
                        <a:rPr lang="en-US" sz="2800" b="0" i="1" smtClean="0">
                          <a:latin typeface="Cambria Math" panose="02040503050406030204" pitchFamily="18" charset="0"/>
                        </a:rPr>
                        <m:t>⟩</m:t>
                      </m:r>
                    </m:oMath>
                  </m:oMathPara>
                </a14:m>
                <a:endParaRPr lang="en-US" sz="2800" dirty="0"/>
              </a:p>
            </p:txBody>
          </p:sp>
        </mc:Choice>
        <mc:Fallback xmlns="">
          <p:sp>
            <p:nvSpPr>
              <p:cNvPr id="5" name="TextBox 4">
                <a:extLst>
                  <a:ext uri="{FF2B5EF4-FFF2-40B4-BE49-F238E27FC236}">
                    <a16:creationId xmlns:a16="http://schemas.microsoft.com/office/drawing/2014/main" id="{69F0C25F-DF76-46D6-A960-DB43E3FA5F73}"/>
                  </a:ext>
                </a:extLst>
              </p:cNvPr>
              <p:cNvSpPr txBox="1">
                <a:spLocks noRot="1" noChangeAspect="1" noMove="1" noResize="1" noEditPoints="1" noAdjustHandles="1" noChangeArrowheads="1" noChangeShapeType="1" noTextEdit="1"/>
              </p:cNvSpPr>
              <p:nvPr/>
            </p:nvSpPr>
            <p:spPr>
              <a:xfrm>
                <a:off x="3451860" y="4396740"/>
                <a:ext cx="1767792" cy="523220"/>
              </a:xfrm>
              <a:prstGeom prst="rect">
                <a:avLst/>
              </a:prstGeom>
              <a:blipFill>
                <a:blip r:embed="rId2"/>
                <a:stretch>
                  <a:fillRect/>
                </a:stretch>
              </a:blipFill>
            </p:spPr>
            <p:txBody>
              <a:bodyPr/>
              <a:lstStyle/>
              <a:p>
                <a:r>
                  <a:rPr lang="en-US">
                    <a:noFill/>
                  </a:rPr>
                  <a:t> </a:t>
                </a:r>
              </a:p>
            </p:txBody>
          </p:sp>
        </mc:Fallback>
      </mc:AlternateContent>
      <p:grpSp>
        <p:nvGrpSpPr>
          <p:cNvPr id="9" name="Group 8">
            <a:extLst>
              <a:ext uri="{FF2B5EF4-FFF2-40B4-BE49-F238E27FC236}">
                <a16:creationId xmlns:a16="http://schemas.microsoft.com/office/drawing/2014/main" id="{EB3132A1-704A-4244-8F8E-CD3B532B7399}"/>
              </a:ext>
            </a:extLst>
          </p:cNvPr>
          <p:cNvGrpSpPr/>
          <p:nvPr/>
        </p:nvGrpSpPr>
        <p:grpSpPr>
          <a:xfrm>
            <a:off x="2621280" y="4919960"/>
            <a:ext cx="1297728" cy="1045988"/>
            <a:chOff x="2697480" y="4188440"/>
            <a:chExt cx="1297728" cy="1045988"/>
          </a:xfrm>
        </p:grpSpPr>
        <p:sp>
          <p:nvSpPr>
            <p:cNvPr id="6" name="TextBox 5">
              <a:extLst>
                <a:ext uri="{FF2B5EF4-FFF2-40B4-BE49-F238E27FC236}">
                  <a16:creationId xmlns:a16="http://schemas.microsoft.com/office/drawing/2014/main" id="{FF901506-BBAE-4386-904C-090532266063}"/>
                </a:ext>
              </a:extLst>
            </p:cNvPr>
            <p:cNvSpPr txBox="1"/>
            <p:nvPr/>
          </p:nvSpPr>
          <p:spPr>
            <a:xfrm>
              <a:off x="2697480" y="4565356"/>
              <a:ext cx="1297728" cy="369332"/>
            </a:xfrm>
            <a:prstGeom prst="rect">
              <a:avLst/>
            </a:prstGeom>
            <a:noFill/>
          </p:spPr>
          <p:txBody>
            <a:bodyPr wrap="none" rtlCol="0">
              <a:spAutoFit/>
            </a:bodyPr>
            <a:lstStyle/>
            <a:p>
              <a:r>
                <a:rPr lang="en-US" dirty="0">
                  <a:solidFill>
                    <a:srgbClr val="C00000"/>
                  </a:solidFill>
                </a:rPr>
                <a:t>Assumption</a:t>
              </a:r>
            </a:p>
          </p:txBody>
        </p:sp>
        <p:cxnSp>
          <p:nvCxnSpPr>
            <p:cNvPr id="8" name="Straight Arrow Connector 7">
              <a:extLst>
                <a:ext uri="{FF2B5EF4-FFF2-40B4-BE49-F238E27FC236}">
                  <a16:creationId xmlns:a16="http://schemas.microsoft.com/office/drawing/2014/main" id="{4D117476-D9B3-4DF2-9A3C-483717B68619}"/>
                </a:ext>
              </a:extLst>
            </p:cNvPr>
            <p:cNvCxnSpPr/>
            <p:nvPr/>
          </p:nvCxnSpPr>
          <p:spPr>
            <a:xfrm flipV="1">
              <a:off x="3756660" y="4188440"/>
              <a:ext cx="0" cy="2997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F930369-5D7C-40EC-9D46-ADAB39BD7E1A}"/>
                </a:ext>
              </a:extLst>
            </p:cNvPr>
            <p:cNvSpPr txBox="1"/>
            <p:nvPr/>
          </p:nvSpPr>
          <p:spPr>
            <a:xfrm>
              <a:off x="2697480" y="4865096"/>
              <a:ext cx="578172" cy="369332"/>
            </a:xfrm>
            <a:prstGeom prst="rect">
              <a:avLst/>
            </a:prstGeom>
            <a:noFill/>
          </p:spPr>
          <p:txBody>
            <a:bodyPr wrap="none" rtlCol="0">
              <a:spAutoFit/>
            </a:bodyPr>
            <a:lstStyle/>
            <a:p>
              <a:r>
                <a:rPr lang="en-US" dirty="0">
                  <a:solidFill>
                    <a:srgbClr val="C00000"/>
                  </a:solidFill>
                </a:rPr>
                <a:t>Rely</a:t>
              </a:r>
            </a:p>
          </p:txBody>
        </p:sp>
      </p:grpSp>
      <p:grpSp>
        <p:nvGrpSpPr>
          <p:cNvPr id="10" name="Group 9">
            <a:extLst>
              <a:ext uri="{FF2B5EF4-FFF2-40B4-BE49-F238E27FC236}">
                <a16:creationId xmlns:a16="http://schemas.microsoft.com/office/drawing/2014/main" id="{4FA85504-2F96-43D0-A220-741559EF0D38}"/>
              </a:ext>
            </a:extLst>
          </p:cNvPr>
          <p:cNvGrpSpPr/>
          <p:nvPr/>
        </p:nvGrpSpPr>
        <p:grpSpPr>
          <a:xfrm>
            <a:off x="4724153" y="4921313"/>
            <a:ext cx="1173976" cy="748954"/>
            <a:chOff x="2697480" y="4185734"/>
            <a:chExt cx="1173976" cy="748954"/>
          </a:xfrm>
        </p:grpSpPr>
        <p:sp>
          <p:nvSpPr>
            <p:cNvPr id="11" name="TextBox 10">
              <a:extLst>
                <a:ext uri="{FF2B5EF4-FFF2-40B4-BE49-F238E27FC236}">
                  <a16:creationId xmlns:a16="http://schemas.microsoft.com/office/drawing/2014/main" id="{E86E3982-8945-43C9-8818-EBF6676A3856}"/>
                </a:ext>
              </a:extLst>
            </p:cNvPr>
            <p:cNvSpPr txBox="1"/>
            <p:nvPr/>
          </p:nvSpPr>
          <p:spPr>
            <a:xfrm>
              <a:off x="2697480" y="4565356"/>
              <a:ext cx="1173976" cy="369332"/>
            </a:xfrm>
            <a:prstGeom prst="rect">
              <a:avLst/>
            </a:prstGeom>
            <a:noFill/>
          </p:spPr>
          <p:txBody>
            <a:bodyPr wrap="none" rtlCol="0">
              <a:spAutoFit/>
            </a:bodyPr>
            <a:lstStyle/>
            <a:p>
              <a:r>
                <a:rPr lang="en-US" dirty="0">
                  <a:solidFill>
                    <a:schemeClr val="accent6">
                      <a:lumMod val="75000"/>
                    </a:schemeClr>
                  </a:solidFill>
                </a:rPr>
                <a:t>Guarantee</a:t>
              </a:r>
            </a:p>
          </p:txBody>
        </p:sp>
        <p:cxnSp>
          <p:nvCxnSpPr>
            <p:cNvPr id="12" name="Straight Arrow Connector 11">
              <a:extLst>
                <a:ext uri="{FF2B5EF4-FFF2-40B4-BE49-F238E27FC236}">
                  <a16:creationId xmlns:a16="http://schemas.microsoft.com/office/drawing/2014/main" id="{D226EAF5-262C-4994-A5DB-2A038FE3A3D9}"/>
                </a:ext>
              </a:extLst>
            </p:cNvPr>
            <p:cNvCxnSpPr/>
            <p:nvPr/>
          </p:nvCxnSpPr>
          <p:spPr>
            <a:xfrm flipV="1">
              <a:off x="2842260" y="4185734"/>
              <a:ext cx="0" cy="2997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2483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44126-41D6-4FAF-8E91-9DF49DCC38A0}"/>
              </a:ext>
            </a:extLst>
          </p:cNvPr>
          <p:cNvSpPr>
            <a:spLocks noGrp="1"/>
          </p:cNvSpPr>
          <p:nvPr>
            <p:ph type="title"/>
          </p:nvPr>
        </p:nvSpPr>
        <p:spPr/>
        <p:txBody>
          <a:bodyPr/>
          <a:lstStyle/>
          <a:p>
            <a:r>
              <a:rPr lang="en-US" dirty="0"/>
              <a:t>An important distinction</a:t>
            </a:r>
          </a:p>
        </p:txBody>
      </p:sp>
      <p:sp>
        <p:nvSpPr>
          <p:cNvPr id="3" name="Content Placeholder 2">
            <a:extLst>
              <a:ext uri="{FF2B5EF4-FFF2-40B4-BE49-F238E27FC236}">
                <a16:creationId xmlns:a16="http://schemas.microsoft.com/office/drawing/2014/main" id="{FAEAA58D-C9A9-4B6A-8887-B73E186BF8A7}"/>
              </a:ext>
            </a:extLst>
          </p:cNvPr>
          <p:cNvSpPr>
            <a:spLocks noGrp="1"/>
          </p:cNvSpPr>
          <p:nvPr>
            <p:ph idx="1"/>
          </p:nvPr>
        </p:nvSpPr>
        <p:spPr>
          <a:xfrm>
            <a:off x="628650" y="1302327"/>
            <a:ext cx="7886700" cy="2964873"/>
          </a:xfrm>
        </p:spPr>
        <p:txBody>
          <a:bodyPr/>
          <a:lstStyle/>
          <a:p>
            <a:r>
              <a:rPr lang="en-US" dirty="0"/>
              <a:t>Assume/guarantee specifications solve two problems</a:t>
            </a:r>
          </a:p>
          <a:p>
            <a:pPr lvl="1"/>
            <a:r>
              <a:rPr lang="en-US" dirty="0"/>
              <a:t>A </a:t>
            </a:r>
            <a:r>
              <a:rPr lang="en-US" i="1" dirty="0"/>
              <a:t>social</a:t>
            </a:r>
            <a:r>
              <a:rPr lang="en-US" dirty="0"/>
              <a:t> problem: they act as a contract between designers of components, dividing responsibilities between the designers.</a:t>
            </a:r>
          </a:p>
          <a:p>
            <a:pPr lvl="1"/>
            <a:r>
              <a:rPr lang="en-US" dirty="0"/>
              <a:t>A </a:t>
            </a:r>
            <a:r>
              <a:rPr lang="en-US" i="1" dirty="0"/>
              <a:t>proof</a:t>
            </a:r>
            <a:r>
              <a:rPr lang="en-US" dirty="0"/>
              <a:t> problem: they break down the proof into proofs about smaller objects.</a:t>
            </a:r>
          </a:p>
        </p:txBody>
      </p:sp>
      <p:sp>
        <p:nvSpPr>
          <p:cNvPr id="4" name="TextBox 3">
            <a:extLst>
              <a:ext uri="{FF2B5EF4-FFF2-40B4-BE49-F238E27FC236}">
                <a16:creationId xmlns:a16="http://schemas.microsoft.com/office/drawing/2014/main" id="{0C128071-2DCB-4E4F-970B-85BE5AD9966B}"/>
              </a:ext>
            </a:extLst>
          </p:cNvPr>
          <p:cNvSpPr txBox="1"/>
          <p:nvPr/>
        </p:nvSpPr>
        <p:spPr>
          <a:xfrm>
            <a:off x="876300" y="4785360"/>
            <a:ext cx="7711440" cy="646331"/>
          </a:xfrm>
          <a:prstGeom prst="rect">
            <a:avLst/>
          </a:prstGeom>
          <a:noFill/>
        </p:spPr>
        <p:txBody>
          <a:bodyPr wrap="square" rtlCol="0">
            <a:spAutoFit/>
          </a:bodyPr>
          <a:lstStyle/>
          <a:p>
            <a:r>
              <a:rPr lang="en-US" dirty="0"/>
              <a:t>These are distinct issues, and it’s possible we could solve one problem without solving the other.</a:t>
            </a:r>
          </a:p>
        </p:txBody>
      </p:sp>
    </p:spTree>
    <p:extLst>
      <p:ext uri="{BB962C8B-B14F-4D97-AF65-F5344CB8AC3E}">
        <p14:creationId xmlns:p14="http://schemas.microsoft.com/office/powerpoint/2010/main" val="117973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F0483-3BDA-42A8-9B86-7D687A4F188E}"/>
              </a:ext>
            </a:extLst>
          </p:cNvPr>
          <p:cNvSpPr>
            <a:spLocks noGrp="1"/>
          </p:cNvSpPr>
          <p:nvPr>
            <p:ph type="title"/>
          </p:nvPr>
        </p:nvSpPr>
        <p:spPr/>
        <p:txBody>
          <a:bodyPr/>
          <a:lstStyle/>
          <a:p>
            <a:r>
              <a:rPr lang="en-US" dirty="0"/>
              <a:t>Compositional rules</a:t>
            </a:r>
          </a:p>
        </p:txBody>
      </p:sp>
      <p:sp>
        <p:nvSpPr>
          <p:cNvPr id="3" name="Content Placeholder 2">
            <a:extLst>
              <a:ext uri="{FF2B5EF4-FFF2-40B4-BE49-F238E27FC236}">
                <a16:creationId xmlns:a16="http://schemas.microsoft.com/office/drawing/2014/main" id="{3221881A-3561-4AAA-9671-603C8B74587D}"/>
              </a:ext>
            </a:extLst>
          </p:cNvPr>
          <p:cNvSpPr>
            <a:spLocks noGrp="1"/>
          </p:cNvSpPr>
          <p:nvPr>
            <p:ph idx="1"/>
          </p:nvPr>
        </p:nvSpPr>
        <p:spPr>
          <a:xfrm>
            <a:off x="628650" y="1309947"/>
            <a:ext cx="7886700" cy="960813"/>
          </a:xfrm>
        </p:spPr>
        <p:txBody>
          <a:bodyPr/>
          <a:lstStyle/>
          <a:p>
            <a:r>
              <a:rPr lang="en-US" dirty="0"/>
              <a:t>We need some way to infer a property of a system from properties of its components.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7A3F946-892B-457E-A04E-BE7932596C78}"/>
                  </a:ext>
                </a:extLst>
              </p:cNvPr>
              <p:cNvSpPr txBox="1"/>
              <p:nvPr/>
            </p:nvSpPr>
            <p:spPr>
              <a:xfrm>
                <a:off x="3147060" y="2392680"/>
                <a:ext cx="220194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oMath>
                  </m:oMathPara>
                </a14:m>
                <a:endParaRPr lang="en-US" sz="2800" dirty="0"/>
              </a:p>
            </p:txBody>
          </p:sp>
        </mc:Choice>
        <mc:Fallback xmlns="">
          <p:sp>
            <p:nvSpPr>
              <p:cNvPr id="4" name="TextBox 3">
                <a:extLst>
                  <a:ext uri="{FF2B5EF4-FFF2-40B4-BE49-F238E27FC236}">
                    <a16:creationId xmlns:a16="http://schemas.microsoft.com/office/drawing/2014/main" id="{27A3F946-892B-457E-A04E-BE7932596C78}"/>
                  </a:ext>
                </a:extLst>
              </p:cNvPr>
              <p:cNvSpPr txBox="1">
                <a:spLocks noRot="1" noChangeAspect="1" noMove="1" noResize="1" noEditPoints="1" noAdjustHandles="1" noChangeArrowheads="1" noChangeShapeType="1" noTextEdit="1"/>
              </p:cNvSpPr>
              <p:nvPr/>
            </p:nvSpPr>
            <p:spPr>
              <a:xfrm>
                <a:off x="3147060" y="2392680"/>
                <a:ext cx="2201948" cy="52322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102AC2B-1520-436E-AF8A-003145472A0F}"/>
                  </a:ext>
                </a:extLst>
              </p:cNvPr>
              <p:cNvSpPr txBox="1"/>
              <p:nvPr/>
            </p:nvSpPr>
            <p:spPr>
              <a:xfrm>
                <a:off x="3147060" y="2893099"/>
                <a:ext cx="2210220"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m:t>
                      </m:r>
                    </m:oMath>
                  </m:oMathPara>
                </a14:m>
                <a:endParaRPr lang="en-US" sz="2800" dirty="0"/>
              </a:p>
            </p:txBody>
          </p:sp>
        </mc:Choice>
        <mc:Fallback xmlns="">
          <p:sp>
            <p:nvSpPr>
              <p:cNvPr id="5" name="TextBox 4">
                <a:extLst>
                  <a:ext uri="{FF2B5EF4-FFF2-40B4-BE49-F238E27FC236}">
                    <a16:creationId xmlns:a16="http://schemas.microsoft.com/office/drawing/2014/main" id="{7102AC2B-1520-436E-AF8A-003145472A0F}"/>
                  </a:ext>
                </a:extLst>
              </p:cNvPr>
              <p:cNvSpPr txBox="1">
                <a:spLocks noRot="1" noChangeAspect="1" noMove="1" noResize="1" noEditPoints="1" noAdjustHandles="1" noChangeArrowheads="1" noChangeShapeType="1" noTextEdit="1"/>
              </p:cNvSpPr>
              <p:nvPr/>
            </p:nvSpPr>
            <p:spPr>
              <a:xfrm>
                <a:off x="3147060" y="2893099"/>
                <a:ext cx="2210220" cy="523220"/>
              </a:xfrm>
              <a:prstGeom prst="rect">
                <a:avLst/>
              </a:prstGeom>
              <a:blipFill>
                <a:blip r:embed="rId3"/>
                <a:stretch>
                  <a:fillRect/>
                </a:stretch>
              </a:blipFill>
            </p:spPr>
            <p:txBody>
              <a:bodyPr/>
              <a:lstStyle/>
              <a:p>
                <a:r>
                  <a:rPr lang="en-US">
                    <a:noFill/>
                  </a:rPr>
                  <a:t> </a:t>
                </a:r>
              </a:p>
            </p:txBody>
          </p:sp>
        </mc:Fallback>
      </mc:AlternateContent>
      <p:cxnSp>
        <p:nvCxnSpPr>
          <p:cNvPr id="6" name="Straight Connector 5">
            <a:extLst>
              <a:ext uri="{FF2B5EF4-FFF2-40B4-BE49-F238E27FC236}">
                <a16:creationId xmlns:a16="http://schemas.microsoft.com/office/drawing/2014/main" id="{3C62E521-660F-4562-8A41-185D06123697}"/>
              </a:ext>
            </a:extLst>
          </p:cNvPr>
          <p:cNvCxnSpPr/>
          <p:nvPr/>
        </p:nvCxnSpPr>
        <p:spPr>
          <a:xfrm>
            <a:off x="3009900" y="3446740"/>
            <a:ext cx="287274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9F80DAC-BA22-4729-BB15-5A1B93A19E1E}"/>
                  </a:ext>
                </a:extLst>
              </p:cNvPr>
              <p:cNvSpPr txBox="1"/>
              <p:nvPr/>
            </p:nvSpPr>
            <p:spPr>
              <a:xfrm>
                <a:off x="2397856" y="3472159"/>
                <a:ext cx="4096827"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𝑡𝑟𝑢𝑒</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r>
                            <a:rPr lang="en-US" sz="2800" b="0" i="1" smtClean="0">
                              <a:latin typeface="Cambria Math" panose="02040503050406030204" pitchFamily="18" charset="0"/>
                            </a:rPr>
                            <m:t>𝑀</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m:t>
                      </m:r>
                    </m:oMath>
                  </m:oMathPara>
                </a14:m>
                <a:endParaRPr lang="en-US" sz="2800" dirty="0"/>
              </a:p>
            </p:txBody>
          </p:sp>
        </mc:Choice>
        <mc:Fallback xmlns="">
          <p:sp>
            <p:nvSpPr>
              <p:cNvPr id="7" name="TextBox 6">
                <a:extLst>
                  <a:ext uri="{FF2B5EF4-FFF2-40B4-BE49-F238E27FC236}">
                    <a16:creationId xmlns:a16="http://schemas.microsoft.com/office/drawing/2014/main" id="{39F80DAC-BA22-4729-BB15-5A1B93A19E1E}"/>
                  </a:ext>
                </a:extLst>
              </p:cNvPr>
              <p:cNvSpPr txBox="1">
                <a:spLocks noRot="1" noChangeAspect="1" noMove="1" noResize="1" noEditPoints="1" noAdjustHandles="1" noChangeArrowheads="1" noChangeShapeType="1" noTextEdit="1"/>
              </p:cNvSpPr>
              <p:nvPr/>
            </p:nvSpPr>
            <p:spPr>
              <a:xfrm>
                <a:off x="2397856" y="3472159"/>
                <a:ext cx="4096827" cy="523220"/>
              </a:xfrm>
              <a:prstGeom prst="rect">
                <a:avLst/>
              </a:prstGeom>
              <a:blipFill>
                <a:blip r:embed="rId4"/>
                <a:stretch>
                  <a:fillRect/>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E71BEDEF-A24F-40EF-AE05-76650EC2CDC0}"/>
              </a:ext>
            </a:extLst>
          </p:cNvPr>
          <p:cNvSpPr txBox="1"/>
          <p:nvPr/>
        </p:nvSpPr>
        <p:spPr>
          <a:xfrm>
            <a:off x="6494683" y="2785377"/>
            <a:ext cx="1463862" cy="369332"/>
          </a:xfrm>
          <a:prstGeom prst="rect">
            <a:avLst/>
          </a:prstGeom>
          <a:noFill/>
        </p:spPr>
        <p:txBody>
          <a:bodyPr wrap="none" rtlCol="0">
            <a:spAutoFit/>
          </a:bodyPr>
          <a:lstStyle/>
          <a:p>
            <a:r>
              <a:rPr lang="en-US" dirty="0">
                <a:solidFill>
                  <a:srgbClr val="C00000"/>
                </a:solidFill>
              </a:rPr>
              <a:t>Is this sound?</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8AF86301-050B-4572-8F34-6620B6566566}"/>
                  </a:ext>
                </a:extLst>
              </p:cNvPr>
              <p:cNvSpPr txBox="1"/>
              <p:nvPr/>
            </p:nvSpPr>
            <p:spPr>
              <a:xfrm>
                <a:off x="712470" y="4312829"/>
                <a:ext cx="7802880" cy="923330"/>
              </a:xfrm>
              <a:prstGeom prst="rect">
                <a:avLst/>
              </a:prstGeom>
              <a:noFill/>
            </p:spPr>
            <p:txBody>
              <a:bodyPr wrap="square" rtlCol="0">
                <a:spAutoFit/>
              </a:bodyPr>
              <a:lstStyle/>
              <a:p>
                <a:r>
                  <a:rPr lang="en-US" dirty="0">
                    <a:solidFill>
                      <a:schemeClr val="accent6">
                        <a:lumMod val="75000"/>
                      </a:schemeClr>
                    </a:solidFill>
                  </a:rPr>
                  <a:t>Misra/</a:t>
                </a:r>
                <a:r>
                  <a:rPr lang="en-US" dirty="0" err="1">
                    <a:solidFill>
                      <a:schemeClr val="accent6">
                        <a:lumMod val="75000"/>
                      </a:schemeClr>
                    </a:solidFill>
                  </a:rPr>
                  <a:t>Chandy</a:t>
                </a:r>
                <a:r>
                  <a:rPr lang="en-US" dirty="0">
                    <a:solidFill>
                      <a:schemeClr val="accent6">
                        <a:lumMod val="75000"/>
                      </a:schemeClr>
                    </a:solidFill>
                  </a:rPr>
                  <a:t>: Interpret  </a:t>
                </a:r>
                <a14:m>
                  <m:oMath xmlns:m="http://schemas.openxmlformats.org/officeDocument/2006/math">
                    <m:d>
                      <m:dPr>
                        <m:begChr m:val="⟨"/>
                        <m:endChr m:val="⟩"/>
                        <m:ctrlPr>
                          <a:rPr lang="en-US" i="1">
                            <a:solidFill>
                              <a:schemeClr val="accent6">
                                <a:lumMod val="75000"/>
                              </a:schemeClr>
                            </a:solidFill>
                            <a:latin typeface="Cambria Math" panose="02040503050406030204" pitchFamily="18" charset="0"/>
                          </a:rPr>
                        </m:ctrlPr>
                      </m:dPr>
                      <m:e>
                        <m:sSub>
                          <m:sSubPr>
                            <m:ctrlPr>
                              <a:rPr lang="en-US" i="1">
                                <a:solidFill>
                                  <a:schemeClr val="accent6">
                                    <a:lumMod val="75000"/>
                                  </a:schemeClr>
                                </a:solidFill>
                                <a:latin typeface="Cambria Math" panose="02040503050406030204" pitchFamily="18" charset="0"/>
                              </a:rPr>
                            </m:ctrlPr>
                          </m:sSubPr>
                          <m:e>
                            <m:r>
                              <a:rPr lang="en-US" i="1">
                                <a:solidFill>
                                  <a:schemeClr val="accent6">
                                    <a:lumMod val="75000"/>
                                  </a:schemeClr>
                                </a:solidFill>
                                <a:latin typeface="Cambria Math" panose="02040503050406030204" pitchFamily="18" charset="0"/>
                              </a:rPr>
                              <m:t>𝜙</m:t>
                            </m:r>
                          </m:e>
                          <m:sub>
                            <m:r>
                              <a:rPr lang="en-US" i="1">
                                <a:solidFill>
                                  <a:schemeClr val="accent6">
                                    <a:lumMod val="75000"/>
                                  </a:schemeClr>
                                </a:solidFill>
                                <a:latin typeface="Cambria Math" panose="02040503050406030204" pitchFamily="18" charset="0"/>
                              </a:rPr>
                              <m:t>2</m:t>
                            </m:r>
                          </m:sub>
                        </m:sSub>
                      </m:e>
                    </m:d>
                    <m:r>
                      <a:rPr lang="en-US" i="1">
                        <a:solidFill>
                          <a:schemeClr val="accent6">
                            <a:lumMod val="75000"/>
                          </a:schemeClr>
                        </a:solidFill>
                        <a:latin typeface="Cambria Math" panose="02040503050406030204" pitchFamily="18" charset="0"/>
                      </a:rPr>
                      <m:t> </m:t>
                    </m:r>
                    <m:sSub>
                      <m:sSubPr>
                        <m:ctrlPr>
                          <a:rPr lang="en-US" i="1">
                            <a:solidFill>
                              <a:schemeClr val="accent6">
                                <a:lumMod val="75000"/>
                              </a:schemeClr>
                            </a:solidFill>
                            <a:latin typeface="Cambria Math" panose="02040503050406030204" pitchFamily="18" charset="0"/>
                          </a:rPr>
                        </m:ctrlPr>
                      </m:sSubPr>
                      <m:e>
                        <m:r>
                          <a:rPr lang="en-US" i="1">
                            <a:solidFill>
                              <a:schemeClr val="accent6">
                                <a:lumMod val="75000"/>
                              </a:schemeClr>
                            </a:solidFill>
                            <a:latin typeface="Cambria Math" panose="02040503050406030204" pitchFamily="18" charset="0"/>
                          </a:rPr>
                          <m:t>𝑀</m:t>
                        </m:r>
                      </m:e>
                      <m:sub>
                        <m:r>
                          <a:rPr lang="en-US" i="1">
                            <a:solidFill>
                              <a:schemeClr val="accent6">
                                <a:lumMod val="75000"/>
                              </a:schemeClr>
                            </a:solidFill>
                            <a:latin typeface="Cambria Math" panose="02040503050406030204" pitchFamily="18" charset="0"/>
                          </a:rPr>
                          <m:t>1</m:t>
                        </m:r>
                      </m:sub>
                    </m:sSub>
                    <m:r>
                      <a:rPr lang="en-US" i="1">
                        <a:solidFill>
                          <a:schemeClr val="accent6">
                            <a:lumMod val="75000"/>
                          </a:schemeClr>
                        </a:solidFill>
                        <a:latin typeface="Cambria Math" panose="02040503050406030204" pitchFamily="18" charset="0"/>
                      </a:rPr>
                      <m:t> ⟨</m:t>
                    </m:r>
                    <m:sSub>
                      <m:sSubPr>
                        <m:ctrlPr>
                          <a:rPr lang="en-US" i="1">
                            <a:solidFill>
                              <a:schemeClr val="accent6">
                                <a:lumMod val="75000"/>
                              </a:schemeClr>
                            </a:solidFill>
                            <a:latin typeface="Cambria Math" panose="02040503050406030204" pitchFamily="18" charset="0"/>
                          </a:rPr>
                        </m:ctrlPr>
                      </m:sSubPr>
                      <m:e>
                        <m:r>
                          <a:rPr lang="en-US" i="1">
                            <a:solidFill>
                              <a:schemeClr val="accent6">
                                <a:lumMod val="75000"/>
                              </a:schemeClr>
                            </a:solidFill>
                            <a:latin typeface="Cambria Math" panose="02040503050406030204" pitchFamily="18" charset="0"/>
                          </a:rPr>
                          <m:t>𝜙</m:t>
                        </m:r>
                      </m:e>
                      <m:sub>
                        <m:r>
                          <a:rPr lang="en-US" i="1">
                            <a:solidFill>
                              <a:schemeClr val="accent6">
                                <a:lumMod val="75000"/>
                              </a:schemeClr>
                            </a:solidFill>
                            <a:latin typeface="Cambria Math" panose="02040503050406030204" pitchFamily="18" charset="0"/>
                          </a:rPr>
                          <m:t>1</m:t>
                        </m:r>
                      </m:sub>
                    </m:sSub>
                    <m:r>
                      <a:rPr lang="en-US" i="1">
                        <a:solidFill>
                          <a:schemeClr val="accent6">
                            <a:lumMod val="75000"/>
                          </a:schemeClr>
                        </a:solidFill>
                        <a:latin typeface="Cambria Math" panose="02040503050406030204" pitchFamily="18" charset="0"/>
                      </a:rPr>
                      <m:t>⟩</m:t>
                    </m:r>
                  </m:oMath>
                </a14:m>
                <a:r>
                  <a:rPr lang="en-US" dirty="0">
                    <a:solidFill>
                      <a:schemeClr val="accent6">
                        <a:lumMod val="75000"/>
                      </a:schemeClr>
                    </a:solidFill>
                  </a:rPr>
                  <a:t> as “if </a:t>
                </a:r>
                <a14:m>
                  <m:oMath xmlns:m="http://schemas.openxmlformats.org/officeDocument/2006/math">
                    <m:sSub>
                      <m:sSubPr>
                        <m:ctrlPr>
                          <a:rPr lang="en-US" b="0" i="1" smtClean="0">
                            <a:solidFill>
                              <a:schemeClr val="accent6">
                                <a:lumMod val="75000"/>
                              </a:schemeClr>
                            </a:solidFill>
                            <a:latin typeface="Cambria Math" panose="02040503050406030204" pitchFamily="18" charset="0"/>
                          </a:rPr>
                        </m:ctrlPr>
                      </m:sSubPr>
                      <m:e>
                        <m:r>
                          <a:rPr lang="en-US" b="0" i="1" smtClean="0">
                            <a:solidFill>
                              <a:schemeClr val="accent6">
                                <a:lumMod val="75000"/>
                              </a:schemeClr>
                            </a:solidFill>
                            <a:latin typeface="Cambria Math" panose="02040503050406030204" pitchFamily="18" charset="0"/>
                          </a:rPr>
                          <m:t>𝜙</m:t>
                        </m:r>
                      </m:e>
                      <m:sub>
                        <m:r>
                          <a:rPr lang="en-US" b="0" i="1" smtClean="0">
                            <a:solidFill>
                              <a:schemeClr val="accent6">
                                <a:lumMod val="75000"/>
                              </a:schemeClr>
                            </a:solidFill>
                            <a:latin typeface="Cambria Math" panose="02040503050406030204" pitchFamily="18" charset="0"/>
                          </a:rPr>
                          <m:t>2</m:t>
                        </m:r>
                      </m:sub>
                    </m:sSub>
                  </m:oMath>
                </a14:m>
                <a:r>
                  <a:rPr lang="en-US" dirty="0">
                    <a:solidFill>
                      <a:schemeClr val="accent6">
                        <a:lumMod val="75000"/>
                      </a:schemeClr>
                    </a:solidFill>
                  </a:rPr>
                  <a:t> holds for all strict prefixes of finite history </a:t>
                </a:r>
                <a14:m>
                  <m:oMath xmlns:m="http://schemas.openxmlformats.org/officeDocument/2006/math">
                    <m:r>
                      <a:rPr lang="en-US" b="0" i="1" smtClean="0">
                        <a:solidFill>
                          <a:schemeClr val="accent6">
                            <a:lumMod val="75000"/>
                          </a:schemeClr>
                        </a:solidFill>
                        <a:latin typeface="Cambria Math" panose="02040503050406030204" pitchFamily="18" charset="0"/>
                      </a:rPr>
                      <m:t>h</m:t>
                    </m:r>
                  </m:oMath>
                </a14:m>
                <a:r>
                  <a:rPr lang="en-US" dirty="0">
                    <a:solidFill>
                      <a:schemeClr val="accent6">
                        <a:lumMod val="75000"/>
                      </a:schemeClr>
                    </a:solidFill>
                  </a:rPr>
                  <a:t> then </a:t>
                </a:r>
                <a14:m>
                  <m:oMath xmlns:m="http://schemas.openxmlformats.org/officeDocument/2006/math">
                    <m:sSub>
                      <m:sSubPr>
                        <m:ctrlPr>
                          <a:rPr lang="en-US" b="0" i="1" smtClean="0">
                            <a:solidFill>
                              <a:schemeClr val="accent6">
                                <a:lumMod val="75000"/>
                              </a:schemeClr>
                            </a:solidFill>
                            <a:latin typeface="Cambria Math" panose="02040503050406030204" pitchFamily="18" charset="0"/>
                          </a:rPr>
                        </m:ctrlPr>
                      </m:sSubPr>
                      <m:e>
                        <m:r>
                          <a:rPr lang="en-US" b="0" i="1" smtClean="0">
                            <a:solidFill>
                              <a:schemeClr val="accent6">
                                <a:lumMod val="75000"/>
                              </a:schemeClr>
                            </a:solidFill>
                            <a:latin typeface="Cambria Math" panose="02040503050406030204" pitchFamily="18" charset="0"/>
                          </a:rPr>
                          <m:t>𝜙</m:t>
                        </m:r>
                      </m:e>
                      <m:sub>
                        <m:r>
                          <a:rPr lang="en-US" b="0" i="1" smtClean="0">
                            <a:solidFill>
                              <a:schemeClr val="accent6">
                                <a:lumMod val="75000"/>
                              </a:schemeClr>
                            </a:solidFill>
                            <a:latin typeface="Cambria Math" panose="02040503050406030204" pitchFamily="18" charset="0"/>
                          </a:rPr>
                          <m:t>1</m:t>
                        </m:r>
                      </m:sub>
                    </m:sSub>
                  </m:oMath>
                </a14:m>
                <a:r>
                  <a:rPr lang="en-US" dirty="0">
                    <a:solidFill>
                      <a:schemeClr val="accent6">
                        <a:lumMod val="75000"/>
                      </a:schemeClr>
                    </a:solidFill>
                  </a:rPr>
                  <a:t> holds of </a:t>
                </a:r>
                <a14:m>
                  <m:oMath xmlns:m="http://schemas.openxmlformats.org/officeDocument/2006/math">
                    <m:r>
                      <a:rPr lang="en-US" b="0" i="1" smtClean="0">
                        <a:solidFill>
                          <a:schemeClr val="accent6">
                            <a:lumMod val="75000"/>
                          </a:schemeClr>
                        </a:solidFill>
                        <a:latin typeface="Cambria Math" panose="02040503050406030204" pitchFamily="18" charset="0"/>
                      </a:rPr>
                      <m:t>h</m:t>
                    </m:r>
                  </m:oMath>
                </a14:m>
                <a:r>
                  <a:rPr lang="en-US" dirty="0">
                    <a:solidFill>
                      <a:schemeClr val="accent6">
                        <a:lumMod val="75000"/>
                      </a:schemeClr>
                    </a:solidFill>
                  </a:rPr>
                  <a:t>. This is sound by induction over the prefix order on finite strings.</a:t>
                </a:r>
              </a:p>
            </p:txBody>
          </p:sp>
        </mc:Choice>
        <mc:Fallback xmlns="">
          <p:sp>
            <p:nvSpPr>
              <p:cNvPr id="11" name="TextBox 10">
                <a:extLst>
                  <a:ext uri="{FF2B5EF4-FFF2-40B4-BE49-F238E27FC236}">
                    <a16:creationId xmlns:a16="http://schemas.microsoft.com/office/drawing/2014/main" id="{8AF86301-050B-4572-8F34-6620B6566566}"/>
                  </a:ext>
                </a:extLst>
              </p:cNvPr>
              <p:cNvSpPr txBox="1">
                <a:spLocks noRot="1" noChangeAspect="1" noMove="1" noResize="1" noEditPoints="1" noAdjustHandles="1" noChangeArrowheads="1" noChangeShapeType="1" noTextEdit="1"/>
              </p:cNvSpPr>
              <p:nvPr/>
            </p:nvSpPr>
            <p:spPr>
              <a:xfrm>
                <a:off x="712470" y="4312829"/>
                <a:ext cx="7802880" cy="923330"/>
              </a:xfrm>
              <a:prstGeom prst="rect">
                <a:avLst/>
              </a:prstGeom>
              <a:blipFill>
                <a:blip r:embed="rId5"/>
                <a:stretch>
                  <a:fillRect l="-703" t="-3289" r="-1172" b="-9211"/>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57C3BB8C-D3BE-45CF-AC10-57DC50EC95C7}"/>
              </a:ext>
            </a:extLst>
          </p:cNvPr>
          <p:cNvSpPr txBox="1"/>
          <p:nvPr/>
        </p:nvSpPr>
        <p:spPr>
          <a:xfrm>
            <a:off x="712470" y="5488810"/>
            <a:ext cx="3353290" cy="369332"/>
          </a:xfrm>
          <a:prstGeom prst="rect">
            <a:avLst/>
          </a:prstGeom>
          <a:noFill/>
        </p:spPr>
        <p:txBody>
          <a:bodyPr wrap="none" rtlCol="0">
            <a:spAutoFit/>
          </a:bodyPr>
          <a:lstStyle/>
          <a:p>
            <a:r>
              <a:rPr lang="en-US" dirty="0" err="1">
                <a:solidFill>
                  <a:srgbClr val="C00000"/>
                </a:solidFill>
              </a:rPr>
              <a:t>Pnueli</a:t>
            </a:r>
            <a:r>
              <a:rPr lang="en-US" dirty="0">
                <a:solidFill>
                  <a:srgbClr val="C00000"/>
                </a:solidFill>
              </a:rPr>
              <a:t>: you can’t express liveness.</a:t>
            </a:r>
          </a:p>
        </p:txBody>
      </p:sp>
    </p:spTree>
    <p:extLst>
      <p:ext uri="{BB962C8B-B14F-4D97-AF65-F5344CB8AC3E}">
        <p14:creationId xmlns:p14="http://schemas.microsoft.com/office/powerpoint/2010/main" val="183041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92DF8-2313-4835-80B0-BD6FC1153224}"/>
              </a:ext>
            </a:extLst>
          </p:cNvPr>
          <p:cNvSpPr>
            <a:spLocks noGrp="1"/>
          </p:cNvSpPr>
          <p:nvPr>
            <p:ph type="title"/>
          </p:nvPr>
        </p:nvSpPr>
        <p:spPr/>
        <p:txBody>
          <a:bodyPr/>
          <a:lstStyle/>
          <a:p>
            <a:r>
              <a:rPr lang="en-US" dirty="0"/>
              <a:t>Liveness and composition</a:t>
            </a:r>
          </a:p>
        </p:txBody>
      </p:sp>
      <p:sp>
        <p:nvSpPr>
          <p:cNvPr id="3" name="Content Placeholder 2">
            <a:extLst>
              <a:ext uri="{FF2B5EF4-FFF2-40B4-BE49-F238E27FC236}">
                <a16:creationId xmlns:a16="http://schemas.microsoft.com/office/drawing/2014/main" id="{1A3508C6-E37E-4507-AF2A-188DF1B64FCA}"/>
              </a:ext>
            </a:extLst>
          </p:cNvPr>
          <p:cNvSpPr>
            <a:spLocks noGrp="1"/>
          </p:cNvSpPr>
          <p:nvPr>
            <p:ph idx="1"/>
          </p:nvPr>
        </p:nvSpPr>
        <p:spPr>
          <a:xfrm>
            <a:off x="628650" y="1302327"/>
            <a:ext cx="7886700" cy="534093"/>
          </a:xfrm>
        </p:spPr>
        <p:txBody>
          <a:bodyPr/>
          <a:lstStyle/>
          <a:p>
            <a:r>
              <a:rPr lang="en-US" dirty="0" err="1"/>
              <a:t>Pnueli</a:t>
            </a:r>
            <a:r>
              <a:rPr lang="en-US" dirty="0"/>
              <a:t> solution #1: add an induction parameter</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D3E9C0A-29C7-438D-8764-6C58C4AB9D38}"/>
                  </a:ext>
                </a:extLst>
              </p:cNvPr>
              <p:cNvSpPr txBox="1"/>
              <p:nvPr/>
            </p:nvSpPr>
            <p:spPr>
              <a:xfrm>
                <a:off x="2057400" y="1996440"/>
                <a:ext cx="3653564"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m:t>
                          </m:r>
                          <m:r>
                            <a:rPr lang="en-US" sz="2800" b="0" i="1" smtClean="0">
                              <a:latin typeface="Cambria Math" panose="02040503050406030204" pitchFamily="18" charset="0"/>
                            </a:rPr>
                            <m:t>𝑗</m:t>
                          </m:r>
                          <m:r>
                            <a:rPr lang="en-US" sz="2800" b="0" i="1" smtClean="0">
                              <a:latin typeface="Cambria Math" panose="02040503050406030204" pitchFamily="18" charset="0"/>
                            </a:rPr>
                            <m:t>&lt;</m:t>
                          </m:r>
                          <m:r>
                            <a:rPr lang="en-US" sz="2800" b="0" i="1" smtClean="0">
                              <a:latin typeface="Cambria Math" panose="02040503050406030204" pitchFamily="18" charset="0"/>
                            </a:rPr>
                            <m:t>𝑖</m:t>
                          </m:r>
                          <m:r>
                            <a:rPr lang="en-US" sz="2800" b="0" i="1" smtClean="0">
                              <a:latin typeface="Cambria Math" panose="02040503050406030204" pitchFamily="18" charset="0"/>
                            </a:rPr>
                            <m:t>)</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r>
                        <a:rPr lang="en-US" sz="2800" b="0" i="1" smtClean="0">
                          <a:latin typeface="Cambria Math" panose="02040503050406030204" pitchFamily="18" charset="0"/>
                        </a:rPr>
                        <m:t>𝑖</m:t>
                      </m:r>
                      <m:r>
                        <a:rPr lang="en-US" sz="2800" b="0" i="1" smtClean="0">
                          <a:latin typeface="Cambria Math" panose="02040503050406030204" pitchFamily="18" charset="0"/>
                        </a:rPr>
                        <m:t>)⟩</m:t>
                      </m:r>
                    </m:oMath>
                  </m:oMathPara>
                </a14:m>
                <a:endParaRPr lang="en-US" sz="2800" dirty="0"/>
              </a:p>
            </p:txBody>
          </p:sp>
        </mc:Choice>
        <mc:Fallback xmlns="">
          <p:sp>
            <p:nvSpPr>
              <p:cNvPr id="4" name="TextBox 3">
                <a:extLst>
                  <a:ext uri="{FF2B5EF4-FFF2-40B4-BE49-F238E27FC236}">
                    <a16:creationId xmlns:a16="http://schemas.microsoft.com/office/drawing/2014/main" id="{ED3E9C0A-29C7-438D-8764-6C58C4AB9D38}"/>
                  </a:ext>
                </a:extLst>
              </p:cNvPr>
              <p:cNvSpPr txBox="1">
                <a:spLocks noRot="1" noChangeAspect="1" noMove="1" noResize="1" noEditPoints="1" noAdjustHandles="1" noChangeArrowheads="1" noChangeShapeType="1" noTextEdit="1"/>
              </p:cNvSpPr>
              <p:nvPr/>
            </p:nvSpPr>
            <p:spPr>
              <a:xfrm>
                <a:off x="2057400" y="1996440"/>
                <a:ext cx="3653564" cy="52322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C234503-54A9-4B39-84E8-C04566DF1FA9}"/>
                  </a:ext>
                </a:extLst>
              </p:cNvPr>
              <p:cNvSpPr txBox="1"/>
              <p:nvPr/>
            </p:nvSpPr>
            <p:spPr>
              <a:xfrm>
                <a:off x="2057400" y="2496859"/>
                <a:ext cx="3661836"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r>
                            <a:rPr lang="en-US" sz="2800" b="0" i="1" smtClean="0">
                              <a:latin typeface="Cambria Math" panose="02040503050406030204" pitchFamily="18" charset="0"/>
                            </a:rPr>
                            <m:t>𝑗</m:t>
                          </m:r>
                          <m:r>
                            <a:rPr lang="en-US" sz="2800" b="0" i="1" smtClean="0">
                              <a:latin typeface="Cambria Math" panose="02040503050406030204" pitchFamily="18" charset="0"/>
                            </a:rPr>
                            <m:t>&lt;</m:t>
                          </m:r>
                          <m:r>
                            <a:rPr lang="en-US" sz="2800" b="0" i="1" smtClean="0">
                              <a:latin typeface="Cambria Math" panose="02040503050406030204" pitchFamily="18" charset="0"/>
                            </a:rPr>
                            <m:t>𝑖</m:t>
                          </m:r>
                          <m:r>
                            <a:rPr lang="en-US" sz="2800" b="0" i="1" smtClean="0">
                              <a:latin typeface="Cambria Math" panose="02040503050406030204" pitchFamily="18" charset="0"/>
                            </a:rPr>
                            <m:t>)</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m:t>
                      </m:r>
                      <m:r>
                        <a:rPr lang="en-US" sz="2800" b="0" i="1" smtClean="0">
                          <a:latin typeface="Cambria Math" panose="02040503050406030204" pitchFamily="18" charset="0"/>
                        </a:rPr>
                        <m:t>𝑖</m:t>
                      </m:r>
                      <m:r>
                        <a:rPr lang="en-US" sz="2800" b="0" i="1" smtClean="0">
                          <a:latin typeface="Cambria Math" panose="02040503050406030204" pitchFamily="18" charset="0"/>
                        </a:rPr>
                        <m:t>)⟩</m:t>
                      </m:r>
                    </m:oMath>
                  </m:oMathPara>
                </a14:m>
                <a:endParaRPr lang="en-US" sz="2800" dirty="0"/>
              </a:p>
            </p:txBody>
          </p:sp>
        </mc:Choice>
        <mc:Fallback xmlns="">
          <p:sp>
            <p:nvSpPr>
              <p:cNvPr id="5" name="TextBox 4">
                <a:extLst>
                  <a:ext uri="{FF2B5EF4-FFF2-40B4-BE49-F238E27FC236}">
                    <a16:creationId xmlns:a16="http://schemas.microsoft.com/office/drawing/2014/main" id="{2C234503-54A9-4B39-84E8-C04566DF1FA9}"/>
                  </a:ext>
                </a:extLst>
              </p:cNvPr>
              <p:cNvSpPr txBox="1">
                <a:spLocks noRot="1" noChangeAspect="1" noMove="1" noResize="1" noEditPoints="1" noAdjustHandles="1" noChangeArrowheads="1" noChangeShapeType="1" noTextEdit="1"/>
              </p:cNvSpPr>
              <p:nvPr/>
            </p:nvSpPr>
            <p:spPr>
              <a:xfrm>
                <a:off x="2057400" y="2496859"/>
                <a:ext cx="3661836" cy="523220"/>
              </a:xfrm>
              <a:prstGeom prst="rect">
                <a:avLst/>
              </a:prstGeom>
              <a:blipFill>
                <a:blip r:embed="rId3"/>
                <a:stretch>
                  <a:fillRect/>
                </a:stretch>
              </a:blipFill>
            </p:spPr>
            <p:txBody>
              <a:bodyPr/>
              <a:lstStyle/>
              <a:p>
                <a:r>
                  <a:rPr lang="en-US">
                    <a:noFill/>
                  </a:rPr>
                  <a:t> </a:t>
                </a:r>
              </a:p>
            </p:txBody>
          </p:sp>
        </mc:Fallback>
      </mc:AlternateContent>
      <p:cxnSp>
        <p:nvCxnSpPr>
          <p:cNvPr id="6" name="Straight Connector 5">
            <a:extLst>
              <a:ext uri="{FF2B5EF4-FFF2-40B4-BE49-F238E27FC236}">
                <a16:creationId xmlns:a16="http://schemas.microsoft.com/office/drawing/2014/main" id="{58DCC5AD-1B5F-4771-8622-F58C48605D0C}"/>
              </a:ext>
            </a:extLst>
          </p:cNvPr>
          <p:cNvCxnSpPr/>
          <p:nvPr/>
        </p:nvCxnSpPr>
        <p:spPr>
          <a:xfrm>
            <a:off x="2598420" y="3060679"/>
            <a:ext cx="287274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757C1CD-D447-4B74-A4D7-0B32F6C02F44}"/>
                  </a:ext>
                </a:extLst>
              </p:cNvPr>
              <p:cNvSpPr txBox="1"/>
              <p:nvPr/>
            </p:nvSpPr>
            <p:spPr>
              <a:xfrm>
                <a:off x="1986376" y="3032760"/>
                <a:ext cx="4096827"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𝑡𝑟𝑢𝑒</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r>
                            <a:rPr lang="en-US" sz="2800" b="0" i="1" smtClean="0">
                              <a:latin typeface="Cambria Math" panose="02040503050406030204" pitchFamily="18" charset="0"/>
                            </a:rPr>
                            <m:t>𝑀</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m:t>
                      </m:r>
                    </m:oMath>
                  </m:oMathPara>
                </a14:m>
                <a:endParaRPr lang="en-US" sz="2800" dirty="0"/>
              </a:p>
            </p:txBody>
          </p:sp>
        </mc:Choice>
        <mc:Fallback xmlns="">
          <p:sp>
            <p:nvSpPr>
              <p:cNvPr id="7" name="TextBox 6">
                <a:extLst>
                  <a:ext uri="{FF2B5EF4-FFF2-40B4-BE49-F238E27FC236}">
                    <a16:creationId xmlns:a16="http://schemas.microsoft.com/office/drawing/2014/main" id="{C757C1CD-D447-4B74-A4D7-0B32F6C02F44}"/>
                  </a:ext>
                </a:extLst>
              </p:cNvPr>
              <p:cNvSpPr txBox="1">
                <a:spLocks noRot="1" noChangeAspect="1" noMove="1" noResize="1" noEditPoints="1" noAdjustHandles="1" noChangeArrowheads="1" noChangeShapeType="1" noTextEdit="1"/>
              </p:cNvSpPr>
              <p:nvPr/>
            </p:nvSpPr>
            <p:spPr>
              <a:xfrm>
                <a:off x="1986376" y="3032760"/>
                <a:ext cx="4096827" cy="52322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FE0A587-6287-4934-823B-CD9516267B01}"/>
                  </a:ext>
                </a:extLst>
              </p:cNvPr>
              <p:cNvSpPr txBox="1"/>
              <p:nvPr/>
            </p:nvSpPr>
            <p:spPr>
              <a:xfrm>
                <a:off x="1005840" y="4069080"/>
                <a:ext cx="2702663" cy="369332"/>
              </a:xfrm>
              <a:prstGeom prst="rect">
                <a:avLst/>
              </a:prstGeom>
              <a:noFill/>
            </p:spPr>
            <p:txBody>
              <a:bodyPr wrap="none" rtlCol="0">
                <a:spAutoFit/>
              </a:bodyPr>
              <a:lstStyle/>
              <a:p>
                <a:r>
                  <a:rPr lang="en-US" dirty="0">
                    <a:solidFill>
                      <a:schemeClr val="accent6">
                        <a:lumMod val="75000"/>
                      </a:schemeClr>
                    </a:solidFill>
                  </a:rPr>
                  <a:t>Sound by induction over </a:t>
                </a:r>
                <a14:m>
                  <m:oMath xmlns:m="http://schemas.openxmlformats.org/officeDocument/2006/math">
                    <m:r>
                      <a:rPr lang="en-US" b="0" i="1" smtClean="0">
                        <a:solidFill>
                          <a:schemeClr val="accent6">
                            <a:lumMod val="75000"/>
                          </a:schemeClr>
                        </a:solidFill>
                        <a:latin typeface="Cambria Math" panose="02040503050406030204" pitchFamily="18" charset="0"/>
                      </a:rPr>
                      <m:t>𝑖</m:t>
                    </m:r>
                    <m:r>
                      <a:rPr lang="en-US" b="0" i="0" smtClean="0">
                        <a:solidFill>
                          <a:schemeClr val="accent6">
                            <a:lumMod val="75000"/>
                          </a:schemeClr>
                        </a:solidFill>
                        <a:latin typeface="Cambria Math" panose="02040503050406030204" pitchFamily="18" charset="0"/>
                      </a:rPr>
                      <m:t>.</m:t>
                    </m:r>
                  </m:oMath>
                </a14:m>
                <a:endParaRPr lang="en-US" dirty="0">
                  <a:solidFill>
                    <a:schemeClr val="accent6">
                      <a:lumMod val="75000"/>
                    </a:schemeClr>
                  </a:solidFill>
                </a:endParaRPr>
              </a:p>
            </p:txBody>
          </p:sp>
        </mc:Choice>
        <mc:Fallback xmlns="">
          <p:sp>
            <p:nvSpPr>
              <p:cNvPr id="9" name="TextBox 8">
                <a:extLst>
                  <a:ext uri="{FF2B5EF4-FFF2-40B4-BE49-F238E27FC236}">
                    <a16:creationId xmlns:a16="http://schemas.microsoft.com/office/drawing/2014/main" id="{AFE0A587-6287-4934-823B-CD9516267B01}"/>
                  </a:ext>
                </a:extLst>
              </p:cNvPr>
              <p:cNvSpPr txBox="1">
                <a:spLocks noRot="1" noChangeAspect="1" noMove="1" noResize="1" noEditPoints="1" noAdjustHandles="1" noChangeArrowheads="1" noChangeShapeType="1" noTextEdit="1"/>
              </p:cNvSpPr>
              <p:nvPr/>
            </p:nvSpPr>
            <p:spPr>
              <a:xfrm>
                <a:off x="1005840" y="4069080"/>
                <a:ext cx="2702663" cy="369332"/>
              </a:xfrm>
              <a:prstGeom prst="rect">
                <a:avLst/>
              </a:prstGeom>
              <a:blipFill>
                <a:blip r:embed="rId5"/>
                <a:stretch>
                  <a:fillRect l="-1806" t="-10000" b="-25000"/>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A770A88B-EDB8-4FB7-8862-38D9AC4E7F79}"/>
              </a:ext>
            </a:extLst>
          </p:cNvPr>
          <p:cNvSpPr txBox="1"/>
          <p:nvPr/>
        </p:nvSpPr>
        <p:spPr>
          <a:xfrm>
            <a:off x="1005840" y="4836915"/>
            <a:ext cx="6854120" cy="369332"/>
          </a:xfrm>
          <a:prstGeom prst="rect">
            <a:avLst/>
          </a:prstGeom>
          <a:noFill/>
        </p:spPr>
        <p:txBody>
          <a:bodyPr wrap="none" rtlCol="0">
            <a:spAutoFit/>
          </a:bodyPr>
          <a:lstStyle/>
          <a:p>
            <a:r>
              <a:rPr lang="en-US" dirty="0">
                <a:solidFill>
                  <a:srgbClr val="C00000"/>
                </a:solidFill>
              </a:rPr>
              <a:t>Requires arithmetic reasoning. This may not play well with automation.</a:t>
            </a:r>
          </a:p>
        </p:txBody>
      </p:sp>
    </p:spTree>
    <p:extLst>
      <p:ext uri="{BB962C8B-B14F-4D97-AF65-F5344CB8AC3E}">
        <p14:creationId xmlns:p14="http://schemas.microsoft.com/office/powerpoint/2010/main" val="292351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4A304-A45C-437F-8441-4895CC786947}"/>
              </a:ext>
            </a:extLst>
          </p:cNvPr>
          <p:cNvSpPr>
            <a:spLocks noGrp="1"/>
          </p:cNvSpPr>
          <p:nvPr>
            <p:ph type="title"/>
          </p:nvPr>
        </p:nvSpPr>
        <p:spPr/>
        <p:txBody>
          <a:bodyPr/>
          <a:lstStyle/>
          <a:p>
            <a:r>
              <a:rPr lang="en-US" dirty="0"/>
              <a:t>Liveness and composition</a:t>
            </a:r>
          </a:p>
        </p:txBody>
      </p:sp>
      <p:sp>
        <p:nvSpPr>
          <p:cNvPr id="3" name="Content Placeholder 2">
            <a:extLst>
              <a:ext uri="{FF2B5EF4-FFF2-40B4-BE49-F238E27FC236}">
                <a16:creationId xmlns:a16="http://schemas.microsoft.com/office/drawing/2014/main" id="{40745DF1-12F5-4812-8093-BE5F996916F7}"/>
              </a:ext>
            </a:extLst>
          </p:cNvPr>
          <p:cNvSpPr>
            <a:spLocks noGrp="1"/>
          </p:cNvSpPr>
          <p:nvPr>
            <p:ph idx="1"/>
          </p:nvPr>
        </p:nvSpPr>
        <p:spPr>
          <a:xfrm>
            <a:off x="628650" y="1302327"/>
            <a:ext cx="7886700" cy="549333"/>
          </a:xfrm>
        </p:spPr>
        <p:txBody>
          <a:bodyPr/>
          <a:lstStyle/>
          <a:p>
            <a:r>
              <a:rPr lang="en-US" dirty="0" err="1"/>
              <a:t>Pnueli</a:t>
            </a:r>
            <a:r>
              <a:rPr lang="en-US" dirty="0"/>
              <a:t> solution #2: Don’t use assumptions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0964A09-1B84-4609-AE0B-53CBF430B4B1}"/>
                  </a:ext>
                </a:extLst>
              </p:cNvPr>
              <p:cNvSpPr txBox="1"/>
              <p:nvPr/>
            </p:nvSpPr>
            <p:spPr>
              <a:xfrm>
                <a:off x="3147060" y="2065020"/>
                <a:ext cx="2494722"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𝑡𝑟𝑢𝑒</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oMath>
                  </m:oMathPara>
                </a14:m>
                <a:endParaRPr lang="en-US" sz="2800" dirty="0"/>
              </a:p>
            </p:txBody>
          </p:sp>
        </mc:Choice>
        <mc:Fallback xmlns="">
          <p:sp>
            <p:nvSpPr>
              <p:cNvPr id="4" name="TextBox 3">
                <a:extLst>
                  <a:ext uri="{FF2B5EF4-FFF2-40B4-BE49-F238E27FC236}">
                    <a16:creationId xmlns:a16="http://schemas.microsoft.com/office/drawing/2014/main" id="{F0964A09-1B84-4609-AE0B-53CBF430B4B1}"/>
                  </a:ext>
                </a:extLst>
              </p:cNvPr>
              <p:cNvSpPr txBox="1">
                <a:spLocks noRot="1" noChangeAspect="1" noMove="1" noResize="1" noEditPoints="1" noAdjustHandles="1" noChangeArrowheads="1" noChangeShapeType="1" noTextEdit="1"/>
              </p:cNvSpPr>
              <p:nvPr/>
            </p:nvSpPr>
            <p:spPr>
              <a:xfrm>
                <a:off x="3147060" y="2065020"/>
                <a:ext cx="2494722" cy="52322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C43F0A5-D8D1-4C1E-91C7-1F149BABDCFE}"/>
                  </a:ext>
                </a:extLst>
              </p:cNvPr>
              <p:cNvSpPr txBox="1"/>
              <p:nvPr/>
            </p:nvSpPr>
            <p:spPr>
              <a:xfrm>
                <a:off x="3147060" y="2565439"/>
                <a:ext cx="251126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𝑡𝑟𝑢𝑒</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m:t>
                      </m:r>
                    </m:oMath>
                  </m:oMathPara>
                </a14:m>
                <a:endParaRPr lang="en-US" sz="2800" dirty="0"/>
              </a:p>
            </p:txBody>
          </p:sp>
        </mc:Choice>
        <mc:Fallback xmlns="">
          <p:sp>
            <p:nvSpPr>
              <p:cNvPr id="5" name="TextBox 4">
                <a:extLst>
                  <a:ext uri="{FF2B5EF4-FFF2-40B4-BE49-F238E27FC236}">
                    <a16:creationId xmlns:a16="http://schemas.microsoft.com/office/drawing/2014/main" id="{4C43F0A5-D8D1-4C1E-91C7-1F149BABDCFE}"/>
                  </a:ext>
                </a:extLst>
              </p:cNvPr>
              <p:cNvSpPr txBox="1">
                <a:spLocks noRot="1" noChangeAspect="1" noMove="1" noResize="1" noEditPoints="1" noAdjustHandles="1" noChangeArrowheads="1" noChangeShapeType="1" noTextEdit="1"/>
              </p:cNvSpPr>
              <p:nvPr/>
            </p:nvSpPr>
            <p:spPr>
              <a:xfrm>
                <a:off x="3147060" y="2565439"/>
                <a:ext cx="2511265" cy="523220"/>
              </a:xfrm>
              <a:prstGeom prst="rect">
                <a:avLst/>
              </a:prstGeom>
              <a:blipFill>
                <a:blip r:embed="rId3"/>
                <a:stretch>
                  <a:fillRect/>
                </a:stretch>
              </a:blipFill>
            </p:spPr>
            <p:txBody>
              <a:bodyPr/>
              <a:lstStyle/>
              <a:p>
                <a:r>
                  <a:rPr lang="en-US">
                    <a:noFill/>
                  </a:rPr>
                  <a:t> </a:t>
                </a:r>
              </a:p>
            </p:txBody>
          </p:sp>
        </mc:Fallback>
      </mc:AlternateContent>
      <p:cxnSp>
        <p:nvCxnSpPr>
          <p:cNvPr id="6" name="Straight Connector 5">
            <a:extLst>
              <a:ext uri="{FF2B5EF4-FFF2-40B4-BE49-F238E27FC236}">
                <a16:creationId xmlns:a16="http://schemas.microsoft.com/office/drawing/2014/main" id="{D7728DF1-8289-4FB8-922B-F97E45342B6A}"/>
              </a:ext>
            </a:extLst>
          </p:cNvPr>
          <p:cNvCxnSpPr/>
          <p:nvPr/>
        </p:nvCxnSpPr>
        <p:spPr>
          <a:xfrm>
            <a:off x="3009900" y="3591520"/>
            <a:ext cx="287274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3037C30-EBA8-479A-9A39-D3C71DAA58E6}"/>
                  </a:ext>
                </a:extLst>
              </p:cNvPr>
              <p:cNvSpPr txBox="1"/>
              <p:nvPr/>
            </p:nvSpPr>
            <p:spPr>
              <a:xfrm>
                <a:off x="2938876" y="3616939"/>
                <a:ext cx="3167662"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𝑡𝑟𝑢𝑒</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r>
                            <a:rPr lang="en-US" sz="2800" b="0" i="1" smtClean="0">
                              <a:latin typeface="Cambria Math" panose="02040503050406030204" pitchFamily="18" charset="0"/>
                            </a:rPr>
                            <m:t>𝑀</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 ⟨</m:t>
                      </m:r>
                      <m:r>
                        <a:rPr lang="en-US" sz="2800" b="0" i="1" smtClean="0">
                          <a:latin typeface="Cambria Math" panose="02040503050406030204" pitchFamily="18" charset="0"/>
                        </a:rPr>
                        <m:t>𝜓</m:t>
                      </m:r>
                      <m:r>
                        <a:rPr lang="en-US" sz="2800" b="0" i="1" smtClean="0">
                          <a:latin typeface="Cambria Math" panose="02040503050406030204" pitchFamily="18" charset="0"/>
                        </a:rPr>
                        <m:t>⟩</m:t>
                      </m:r>
                    </m:oMath>
                  </m:oMathPara>
                </a14:m>
                <a:endParaRPr lang="en-US" sz="2800" dirty="0"/>
              </a:p>
            </p:txBody>
          </p:sp>
        </mc:Choice>
        <mc:Fallback xmlns="">
          <p:sp>
            <p:nvSpPr>
              <p:cNvPr id="7" name="TextBox 6">
                <a:extLst>
                  <a:ext uri="{FF2B5EF4-FFF2-40B4-BE49-F238E27FC236}">
                    <a16:creationId xmlns:a16="http://schemas.microsoft.com/office/drawing/2014/main" id="{93037C30-EBA8-479A-9A39-D3C71DAA58E6}"/>
                  </a:ext>
                </a:extLst>
              </p:cNvPr>
              <p:cNvSpPr txBox="1">
                <a:spLocks noRot="1" noChangeAspect="1" noMove="1" noResize="1" noEditPoints="1" noAdjustHandles="1" noChangeArrowheads="1" noChangeShapeType="1" noTextEdit="1"/>
              </p:cNvSpPr>
              <p:nvPr/>
            </p:nvSpPr>
            <p:spPr>
              <a:xfrm>
                <a:off x="2938876" y="3616939"/>
                <a:ext cx="3167662" cy="52322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1400FD0-2ED0-45B5-97FD-6788BD44D20C}"/>
                  </a:ext>
                </a:extLst>
              </p:cNvPr>
              <p:cNvSpPr txBox="1"/>
              <p:nvPr/>
            </p:nvSpPr>
            <p:spPr>
              <a:xfrm>
                <a:off x="3153377" y="3051002"/>
                <a:ext cx="2304926"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m:t>
                      </m:r>
                      <m:r>
                        <a:rPr lang="en-US" sz="2800" b="0" i="1" smtClean="0">
                          <a:latin typeface="Cambria Math" panose="02040503050406030204" pitchFamily="18" charset="0"/>
                        </a:rPr>
                        <m:t>𝜓</m:t>
                      </m:r>
                    </m:oMath>
                  </m:oMathPara>
                </a14:m>
                <a:endParaRPr lang="en-US" sz="2800" dirty="0"/>
              </a:p>
            </p:txBody>
          </p:sp>
        </mc:Choice>
        <mc:Fallback xmlns="">
          <p:sp>
            <p:nvSpPr>
              <p:cNvPr id="8" name="TextBox 7">
                <a:extLst>
                  <a:ext uri="{FF2B5EF4-FFF2-40B4-BE49-F238E27FC236}">
                    <a16:creationId xmlns:a16="http://schemas.microsoft.com/office/drawing/2014/main" id="{31400FD0-2ED0-45B5-97FD-6788BD44D20C}"/>
                  </a:ext>
                </a:extLst>
              </p:cNvPr>
              <p:cNvSpPr txBox="1">
                <a:spLocks noRot="1" noChangeAspect="1" noMove="1" noResize="1" noEditPoints="1" noAdjustHandles="1" noChangeArrowheads="1" noChangeShapeType="1" noTextEdit="1"/>
              </p:cNvSpPr>
              <p:nvPr/>
            </p:nvSpPr>
            <p:spPr>
              <a:xfrm>
                <a:off x="3153377" y="3051002"/>
                <a:ext cx="2304926" cy="523220"/>
              </a:xfrm>
              <a:prstGeom prst="rect">
                <a:avLst/>
              </a:prstGeom>
              <a:blipFill>
                <a:blip r:embed="rId5"/>
                <a:stretch>
                  <a:fillRect/>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EF71D35B-8FF3-4ABA-84ED-8212ADF10148}"/>
              </a:ext>
            </a:extLst>
          </p:cNvPr>
          <p:cNvSpPr txBox="1"/>
          <p:nvPr/>
        </p:nvSpPr>
        <p:spPr>
          <a:xfrm>
            <a:off x="1843089" y="4669272"/>
            <a:ext cx="5206362" cy="369332"/>
          </a:xfrm>
          <a:prstGeom prst="rect">
            <a:avLst/>
          </a:prstGeom>
          <a:noFill/>
        </p:spPr>
        <p:txBody>
          <a:bodyPr wrap="none" rtlCol="0">
            <a:spAutoFit/>
          </a:bodyPr>
          <a:lstStyle/>
          <a:p>
            <a:r>
              <a:rPr lang="en-US" dirty="0">
                <a:solidFill>
                  <a:srgbClr val="C00000"/>
                </a:solidFill>
              </a:rPr>
              <a:t>This just hides all the reasoning in the third premise.</a:t>
            </a:r>
          </a:p>
        </p:txBody>
      </p:sp>
      <p:sp>
        <p:nvSpPr>
          <p:cNvPr id="10" name="TextBox 9">
            <a:extLst>
              <a:ext uri="{FF2B5EF4-FFF2-40B4-BE49-F238E27FC236}">
                <a16:creationId xmlns:a16="http://schemas.microsoft.com/office/drawing/2014/main" id="{0E50CAE9-1CA1-41B4-BEF9-5F8790F2FC1A}"/>
              </a:ext>
            </a:extLst>
          </p:cNvPr>
          <p:cNvSpPr txBox="1"/>
          <p:nvPr/>
        </p:nvSpPr>
        <p:spPr>
          <a:xfrm>
            <a:off x="2306767" y="5536106"/>
            <a:ext cx="3998146" cy="369332"/>
          </a:xfrm>
          <a:prstGeom prst="rect">
            <a:avLst/>
          </a:prstGeom>
          <a:noFill/>
        </p:spPr>
        <p:txBody>
          <a:bodyPr wrap="none" rtlCol="0">
            <a:spAutoFit/>
          </a:bodyPr>
          <a:lstStyle/>
          <a:p>
            <a:r>
              <a:rPr lang="en-US" dirty="0"/>
              <a:t>Things are in a fairly unsatisfactory state.</a:t>
            </a:r>
          </a:p>
        </p:txBody>
      </p:sp>
    </p:spTree>
    <p:extLst>
      <p:ext uri="{BB962C8B-B14F-4D97-AF65-F5344CB8AC3E}">
        <p14:creationId xmlns:p14="http://schemas.microsoft.com/office/powerpoint/2010/main" val="318321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85CD0-152C-44B5-BC73-791F6D4CA273}"/>
              </a:ext>
            </a:extLst>
          </p:cNvPr>
          <p:cNvSpPr>
            <a:spLocks noGrp="1"/>
          </p:cNvSpPr>
          <p:nvPr>
            <p:ph type="title"/>
          </p:nvPr>
        </p:nvSpPr>
        <p:spPr/>
        <p:txBody>
          <a:bodyPr/>
          <a:lstStyle/>
          <a:p>
            <a:r>
              <a:rPr lang="en-US" dirty="0"/>
              <a:t>Add model checking to the mix</a:t>
            </a:r>
          </a:p>
        </p:txBody>
      </p:sp>
      <p:sp>
        <p:nvSpPr>
          <p:cNvPr id="3" name="Content Placeholder 2">
            <a:extLst>
              <a:ext uri="{FF2B5EF4-FFF2-40B4-BE49-F238E27FC236}">
                <a16:creationId xmlns:a16="http://schemas.microsoft.com/office/drawing/2014/main" id="{F3A1A573-8510-4AD6-A120-8298B93588FD}"/>
              </a:ext>
            </a:extLst>
          </p:cNvPr>
          <p:cNvSpPr>
            <a:spLocks noGrp="1"/>
          </p:cNvSpPr>
          <p:nvPr>
            <p:ph idx="1"/>
          </p:nvPr>
        </p:nvSpPr>
        <p:spPr>
          <a:xfrm>
            <a:off x="628650" y="1302327"/>
            <a:ext cx="7886700" cy="968433"/>
          </a:xfrm>
        </p:spPr>
        <p:txBody>
          <a:bodyPr>
            <a:normAutofit fontScale="92500"/>
          </a:bodyPr>
          <a:lstStyle/>
          <a:p>
            <a:r>
              <a:rPr lang="en-US" dirty="0" err="1"/>
              <a:t>Grumberg</a:t>
            </a:r>
            <a:r>
              <a:rPr lang="en-US" dirty="0"/>
              <a:t>, Long</a:t>
            </a:r>
          </a:p>
          <a:p>
            <a:pPr lvl="1"/>
            <a:r>
              <a:rPr lang="en-US" dirty="0"/>
              <a:t>Compositionality could solve the state explosion problem</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B32BB59F-2E46-47CF-BC9C-4FA1975A1BC0}"/>
                  </a:ext>
                </a:extLst>
              </p:cNvPr>
              <p:cNvSpPr txBox="1"/>
              <p:nvPr/>
            </p:nvSpPr>
            <p:spPr>
              <a:xfrm>
                <a:off x="3147060" y="2392680"/>
                <a:ext cx="2343526"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𝑡𝑟𝑢𝑒</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 ⟨</m:t>
                      </m:r>
                      <m:r>
                        <a:rPr lang="en-US" sz="2800" b="0" i="1" smtClean="0">
                          <a:latin typeface="Cambria Math" panose="02040503050406030204" pitchFamily="18" charset="0"/>
                        </a:rPr>
                        <m:t>𝜙</m:t>
                      </m:r>
                      <m:r>
                        <a:rPr lang="en-US" sz="2800" b="0" i="1" smtClean="0">
                          <a:latin typeface="Cambria Math" panose="02040503050406030204" pitchFamily="18" charset="0"/>
                        </a:rPr>
                        <m:t>⟩</m:t>
                      </m:r>
                    </m:oMath>
                  </m:oMathPara>
                </a14:m>
                <a:endParaRPr lang="en-US" sz="2800" dirty="0"/>
              </a:p>
            </p:txBody>
          </p:sp>
        </mc:Choice>
        <mc:Fallback xmlns="">
          <p:sp>
            <p:nvSpPr>
              <p:cNvPr id="4" name="TextBox 3">
                <a:extLst>
                  <a:ext uri="{FF2B5EF4-FFF2-40B4-BE49-F238E27FC236}">
                    <a16:creationId xmlns:a16="http://schemas.microsoft.com/office/drawing/2014/main" id="{B32BB59F-2E46-47CF-BC9C-4FA1975A1BC0}"/>
                  </a:ext>
                </a:extLst>
              </p:cNvPr>
              <p:cNvSpPr txBox="1">
                <a:spLocks noRot="1" noChangeAspect="1" noMove="1" noResize="1" noEditPoints="1" noAdjustHandles="1" noChangeArrowheads="1" noChangeShapeType="1" noTextEdit="1"/>
              </p:cNvSpPr>
              <p:nvPr/>
            </p:nvSpPr>
            <p:spPr>
              <a:xfrm>
                <a:off x="3147060" y="2392680"/>
                <a:ext cx="2343526" cy="52322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9B7EC7C-6B16-4EE6-AA23-B897E2ADC179}"/>
                  </a:ext>
                </a:extLst>
              </p:cNvPr>
              <p:cNvSpPr txBox="1"/>
              <p:nvPr/>
            </p:nvSpPr>
            <p:spPr>
              <a:xfrm>
                <a:off x="3593720" y="2915900"/>
                <a:ext cx="1905137"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𝜙</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 ⟨</m:t>
                      </m:r>
                      <m:r>
                        <a:rPr lang="en-US" sz="2800" b="0" i="1" smtClean="0">
                          <a:latin typeface="Cambria Math" panose="02040503050406030204" pitchFamily="18" charset="0"/>
                        </a:rPr>
                        <m:t>𝜓</m:t>
                      </m:r>
                      <m:r>
                        <a:rPr lang="en-US" sz="2800" b="0" i="1" smtClean="0">
                          <a:latin typeface="Cambria Math" panose="02040503050406030204" pitchFamily="18" charset="0"/>
                        </a:rPr>
                        <m:t>⟩</m:t>
                      </m:r>
                    </m:oMath>
                  </m:oMathPara>
                </a14:m>
                <a:endParaRPr lang="en-US" sz="2800" dirty="0"/>
              </a:p>
            </p:txBody>
          </p:sp>
        </mc:Choice>
        <mc:Fallback xmlns="">
          <p:sp>
            <p:nvSpPr>
              <p:cNvPr id="5" name="TextBox 4">
                <a:extLst>
                  <a:ext uri="{FF2B5EF4-FFF2-40B4-BE49-F238E27FC236}">
                    <a16:creationId xmlns:a16="http://schemas.microsoft.com/office/drawing/2014/main" id="{D9B7EC7C-6B16-4EE6-AA23-B897E2ADC179}"/>
                  </a:ext>
                </a:extLst>
              </p:cNvPr>
              <p:cNvSpPr txBox="1">
                <a:spLocks noRot="1" noChangeAspect="1" noMove="1" noResize="1" noEditPoints="1" noAdjustHandles="1" noChangeArrowheads="1" noChangeShapeType="1" noTextEdit="1"/>
              </p:cNvSpPr>
              <p:nvPr/>
            </p:nvSpPr>
            <p:spPr>
              <a:xfrm>
                <a:off x="3593720" y="2915900"/>
                <a:ext cx="1905137" cy="523220"/>
              </a:xfrm>
              <a:prstGeom prst="rect">
                <a:avLst/>
              </a:prstGeom>
              <a:blipFill>
                <a:blip r:embed="rId3"/>
                <a:stretch>
                  <a:fillRect/>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DEF345B6-C2C5-437F-9E8A-744A66682440}"/>
              </a:ext>
            </a:extLst>
          </p:cNvPr>
          <p:cNvCxnSpPr/>
          <p:nvPr/>
        </p:nvCxnSpPr>
        <p:spPr>
          <a:xfrm>
            <a:off x="3009900" y="3446740"/>
            <a:ext cx="287274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1E9ED3-33B2-41CD-9F94-F696084F6476}"/>
                  </a:ext>
                </a:extLst>
              </p:cNvPr>
              <p:cNvSpPr txBox="1"/>
              <p:nvPr/>
            </p:nvSpPr>
            <p:spPr>
              <a:xfrm>
                <a:off x="2734992" y="3454361"/>
                <a:ext cx="3167662"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𝑡𝑟𝑢𝑒</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r>
                            <a:rPr lang="en-US" sz="2800" b="0" i="1" smtClean="0">
                              <a:latin typeface="Cambria Math" panose="02040503050406030204" pitchFamily="18" charset="0"/>
                            </a:rPr>
                            <m:t>𝑀</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 ⟨</m:t>
                      </m:r>
                      <m:r>
                        <a:rPr lang="en-US" sz="2800" b="0" i="1" smtClean="0">
                          <a:latin typeface="Cambria Math" panose="02040503050406030204" pitchFamily="18" charset="0"/>
                        </a:rPr>
                        <m:t>𝜓</m:t>
                      </m:r>
                      <m:r>
                        <a:rPr lang="en-US" sz="2800" b="0" i="1" smtClean="0">
                          <a:latin typeface="Cambria Math" panose="02040503050406030204" pitchFamily="18" charset="0"/>
                        </a:rPr>
                        <m:t>⟩</m:t>
                      </m:r>
                    </m:oMath>
                  </m:oMathPara>
                </a14:m>
                <a:endParaRPr lang="en-US" sz="2800" dirty="0"/>
              </a:p>
            </p:txBody>
          </p:sp>
        </mc:Choice>
        <mc:Fallback xmlns="">
          <p:sp>
            <p:nvSpPr>
              <p:cNvPr id="8" name="TextBox 7">
                <a:extLst>
                  <a:ext uri="{FF2B5EF4-FFF2-40B4-BE49-F238E27FC236}">
                    <a16:creationId xmlns:a16="http://schemas.microsoft.com/office/drawing/2014/main" id="{761E9ED3-33B2-41CD-9F94-F696084F6476}"/>
                  </a:ext>
                </a:extLst>
              </p:cNvPr>
              <p:cNvSpPr txBox="1">
                <a:spLocks noRot="1" noChangeAspect="1" noMove="1" noResize="1" noEditPoints="1" noAdjustHandles="1" noChangeArrowheads="1" noChangeShapeType="1" noTextEdit="1"/>
              </p:cNvSpPr>
              <p:nvPr/>
            </p:nvSpPr>
            <p:spPr>
              <a:xfrm>
                <a:off x="2734992" y="3454361"/>
                <a:ext cx="3167662" cy="523220"/>
              </a:xfrm>
              <a:prstGeom prst="rect">
                <a:avLst/>
              </a:prstGeom>
              <a:blipFill>
                <a:blip r:embed="rId4"/>
                <a:stretch>
                  <a:fillRect/>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2763E634-5BE2-417E-8EB2-37BEAC429830}"/>
              </a:ext>
            </a:extLst>
          </p:cNvPr>
          <p:cNvSpPr txBox="1"/>
          <p:nvPr/>
        </p:nvSpPr>
        <p:spPr>
          <a:xfrm>
            <a:off x="6416040" y="2654290"/>
            <a:ext cx="634661" cy="369332"/>
          </a:xfrm>
          <a:prstGeom prst="rect">
            <a:avLst/>
          </a:prstGeom>
          <a:noFill/>
        </p:spPr>
        <p:txBody>
          <a:bodyPr wrap="none" rtlCol="0">
            <a:spAutoFit/>
          </a:bodyPr>
          <a:lstStyle/>
          <a:p>
            <a:r>
              <a:rPr lang="en-US" dirty="0">
                <a:solidFill>
                  <a:srgbClr val="C00000"/>
                </a:solidFill>
              </a:rPr>
              <a:t>CTL*</a:t>
            </a:r>
          </a:p>
        </p:txBody>
      </p:sp>
      <p:cxnSp>
        <p:nvCxnSpPr>
          <p:cNvPr id="11" name="Straight Arrow Connector 10">
            <a:extLst>
              <a:ext uri="{FF2B5EF4-FFF2-40B4-BE49-F238E27FC236}">
                <a16:creationId xmlns:a16="http://schemas.microsoft.com/office/drawing/2014/main" id="{54BA770F-4A2C-4D37-B5F4-529342F289B3}"/>
              </a:ext>
            </a:extLst>
          </p:cNvPr>
          <p:cNvCxnSpPr>
            <a:stCxn id="9" idx="1"/>
            <a:endCxn id="4" idx="3"/>
          </p:cNvCxnSpPr>
          <p:nvPr/>
        </p:nvCxnSpPr>
        <p:spPr>
          <a:xfrm flipH="1" flipV="1">
            <a:off x="5490586" y="2654290"/>
            <a:ext cx="925454" cy="184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7D2F050-4589-4411-93ED-17F2778D8187}"/>
              </a:ext>
            </a:extLst>
          </p:cNvPr>
          <p:cNvCxnSpPr>
            <a:stCxn id="9" idx="1"/>
            <a:endCxn id="5" idx="3"/>
          </p:cNvCxnSpPr>
          <p:nvPr/>
        </p:nvCxnSpPr>
        <p:spPr>
          <a:xfrm flipH="1">
            <a:off x="5498857" y="2838956"/>
            <a:ext cx="917183" cy="338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96477FF1-966B-4188-9777-E3F6F53BF08F}"/>
              </a:ext>
            </a:extLst>
          </p:cNvPr>
          <p:cNvSpPr/>
          <p:nvPr/>
        </p:nvSpPr>
        <p:spPr>
          <a:xfrm>
            <a:off x="1272540" y="3185160"/>
            <a:ext cx="2301240" cy="1104900"/>
          </a:xfrm>
          <a:custGeom>
            <a:avLst/>
            <a:gdLst>
              <a:gd name="connsiteX0" fmla="*/ 2301240 w 2301240"/>
              <a:gd name="connsiteY0" fmla="*/ 0 h 1104900"/>
              <a:gd name="connsiteX1" fmla="*/ 0 w 2301240"/>
              <a:gd name="connsiteY1" fmla="*/ 0 h 1104900"/>
              <a:gd name="connsiteX2" fmla="*/ 0 w 2301240"/>
              <a:gd name="connsiteY2" fmla="*/ 906780 h 1104900"/>
              <a:gd name="connsiteX3" fmla="*/ 0 w 2301240"/>
              <a:gd name="connsiteY3" fmla="*/ 1104900 h 1104900"/>
            </a:gdLst>
            <a:ahLst/>
            <a:cxnLst>
              <a:cxn ang="0">
                <a:pos x="connsiteX0" y="connsiteY0"/>
              </a:cxn>
              <a:cxn ang="0">
                <a:pos x="connsiteX1" y="connsiteY1"/>
              </a:cxn>
              <a:cxn ang="0">
                <a:pos x="connsiteX2" y="connsiteY2"/>
              </a:cxn>
              <a:cxn ang="0">
                <a:pos x="connsiteX3" y="connsiteY3"/>
              </a:cxn>
            </a:cxnLst>
            <a:rect l="l" t="t" r="r" b="b"/>
            <a:pathLst>
              <a:path w="2301240" h="1104900">
                <a:moveTo>
                  <a:pt x="2301240" y="0"/>
                </a:moveTo>
                <a:lnTo>
                  <a:pt x="0" y="0"/>
                </a:lnTo>
                <a:lnTo>
                  <a:pt x="0" y="906780"/>
                </a:lnTo>
                <a:lnTo>
                  <a:pt x="0" y="1104900"/>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CA1532FD-56F2-4F6A-A34A-847ABE9D2D9A}"/>
              </a:ext>
            </a:extLst>
          </p:cNvPr>
          <p:cNvSpPr txBox="1"/>
          <p:nvPr/>
        </p:nvSpPr>
        <p:spPr>
          <a:xfrm>
            <a:off x="1196340" y="2838956"/>
            <a:ext cx="1173270" cy="369332"/>
          </a:xfrm>
          <a:prstGeom prst="rect">
            <a:avLst/>
          </a:prstGeom>
          <a:noFill/>
        </p:spPr>
        <p:txBody>
          <a:bodyPr wrap="none" rtlCol="0">
            <a:spAutoFit/>
          </a:bodyPr>
          <a:lstStyle/>
          <a:p>
            <a:r>
              <a:rPr lang="en-US" dirty="0"/>
              <a:t>reduces to</a:t>
            </a: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8EBA1FD-84F2-4893-8670-26F5EE6464E7}"/>
                  </a:ext>
                </a:extLst>
              </p:cNvPr>
              <p:cNvSpPr txBox="1"/>
              <p:nvPr/>
            </p:nvSpPr>
            <p:spPr>
              <a:xfrm>
                <a:off x="720980" y="4374654"/>
                <a:ext cx="3229667" cy="56162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solidFill>
                                <a:schemeClr val="accent6">
                                  <a:lumMod val="75000"/>
                                </a:schemeClr>
                              </a:solidFill>
                              <a:latin typeface="Cambria Math" panose="02040503050406030204" pitchFamily="18" charset="0"/>
                            </a:rPr>
                          </m:ctrlPr>
                        </m:dPr>
                        <m:e>
                          <m:r>
                            <a:rPr lang="en-US" sz="2800" b="0" i="1" smtClean="0">
                              <a:solidFill>
                                <a:schemeClr val="accent6">
                                  <a:lumMod val="75000"/>
                                </a:schemeClr>
                              </a:solidFill>
                              <a:latin typeface="Cambria Math" panose="02040503050406030204" pitchFamily="18" charset="0"/>
                            </a:rPr>
                            <m:t>𝑡𝑟𝑢𝑒</m:t>
                          </m:r>
                        </m:e>
                      </m:d>
                      <m:r>
                        <a:rPr lang="en-US" sz="2800" b="0" i="1" smtClean="0">
                          <a:solidFill>
                            <a:schemeClr val="accent6">
                              <a:lumMod val="75000"/>
                            </a:schemeClr>
                          </a:solidFill>
                          <a:latin typeface="Cambria Math" panose="02040503050406030204" pitchFamily="18" charset="0"/>
                        </a:rPr>
                        <m:t> </m:t>
                      </m:r>
                      <m:sSub>
                        <m:sSubPr>
                          <m:ctrlPr>
                            <a:rPr lang="en-US" sz="2800" b="0" i="1" smtClean="0">
                              <a:solidFill>
                                <a:schemeClr val="accent6">
                                  <a:lumMod val="75000"/>
                                </a:schemeClr>
                              </a:solidFill>
                              <a:latin typeface="Cambria Math" panose="02040503050406030204" pitchFamily="18" charset="0"/>
                            </a:rPr>
                          </m:ctrlPr>
                        </m:sSubPr>
                        <m:e>
                          <m:sSub>
                            <m:sSubPr>
                              <m:ctrlPr>
                                <a:rPr lang="en-US" sz="2800" b="0" i="1" smtClean="0">
                                  <a:solidFill>
                                    <a:schemeClr val="accent6">
                                      <a:lumMod val="75000"/>
                                    </a:schemeClr>
                                  </a:solidFill>
                                  <a:latin typeface="Cambria Math" panose="02040503050406030204" pitchFamily="18" charset="0"/>
                                </a:rPr>
                              </m:ctrlPr>
                            </m:sSubPr>
                            <m:e>
                              <m:r>
                                <a:rPr lang="en-US" sz="2800" b="0" i="1" smtClean="0">
                                  <a:solidFill>
                                    <a:schemeClr val="accent6">
                                      <a:lumMod val="75000"/>
                                    </a:schemeClr>
                                  </a:solidFill>
                                  <a:latin typeface="Cambria Math" panose="02040503050406030204" pitchFamily="18" charset="0"/>
                                </a:rPr>
                                <m:t>𝑀</m:t>
                              </m:r>
                            </m:e>
                            <m:sub>
                              <m:r>
                                <a:rPr lang="en-US" sz="2800" b="0" i="1" smtClean="0">
                                  <a:solidFill>
                                    <a:schemeClr val="accent6">
                                      <a:lumMod val="75000"/>
                                    </a:schemeClr>
                                  </a:solidFill>
                                  <a:latin typeface="Cambria Math" panose="02040503050406030204" pitchFamily="18" charset="0"/>
                                </a:rPr>
                                <m:t>𝜙</m:t>
                              </m:r>
                            </m:sub>
                          </m:sSub>
                          <m:r>
                            <a:rPr lang="en-US" sz="2800" b="0" i="1" smtClean="0">
                              <a:solidFill>
                                <a:schemeClr val="accent6">
                                  <a:lumMod val="75000"/>
                                </a:schemeClr>
                              </a:solidFill>
                              <a:latin typeface="Cambria Math" panose="02040503050406030204" pitchFamily="18" charset="0"/>
                            </a:rPr>
                            <m:t>∥</m:t>
                          </m:r>
                          <m:r>
                            <a:rPr lang="en-US" sz="2800" b="0" i="1" smtClean="0">
                              <a:solidFill>
                                <a:schemeClr val="accent6">
                                  <a:lumMod val="75000"/>
                                </a:schemeClr>
                              </a:solidFill>
                              <a:latin typeface="Cambria Math" panose="02040503050406030204" pitchFamily="18" charset="0"/>
                            </a:rPr>
                            <m:t>𝑀</m:t>
                          </m:r>
                        </m:e>
                        <m:sub>
                          <m:r>
                            <a:rPr lang="en-US" sz="2800" b="0" i="1" smtClean="0">
                              <a:solidFill>
                                <a:schemeClr val="accent6">
                                  <a:lumMod val="75000"/>
                                </a:schemeClr>
                              </a:solidFill>
                              <a:latin typeface="Cambria Math" panose="02040503050406030204" pitchFamily="18" charset="0"/>
                            </a:rPr>
                            <m:t>2</m:t>
                          </m:r>
                        </m:sub>
                      </m:sSub>
                      <m:r>
                        <a:rPr lang="en-US" sz="2800" b="0" i="1" smtClean="0">
                          <a:solidFill>
                            <a:schemeClr val="accent6">
                              <a:lumMod val="75000"/>
                            </a:schemeClr>
                          </a:solidFill>
                          <a:latin typeface="Cambria Math" panose="02040503050406030204" pitchFamily="18" charset="0"/>
                        </a:rPr>
                        <m:t> ⟨</m:t>
                      </m:r>
                      <m:r>
                        <a:rPr lang="en-US" sz="2800" b="0" i="1" smtClean="0">
                          <a:solidFill>
                            <a:schemeClr val="accent6">
                              <a:lumMod val="75000"/>
                            </a:schemeClr>
                          </a:solidFill>
                          <a:latin typeface="Cambria Math" panose="02040503050406030204" pitchFamily="18" charset="0"/>
                        </a:rPr>
                        <m:t>𝜓</m:t>
                      </m:r>
                      <m:r>
                        <a:rPr lang="en-US" sz="2800" b="0" i="1" smtClean="0">
                          <a:solidFill>
                            <a:schemeClr val="accent6">
                              <a:lumMod val="75000"/>
                            </a:schemeClr>
                          </a:solidFill>
                          <a:latin typeface="Cambria Math" panose="02040503050406030204" pitchFamily="18" charset="0"/>
                        </a:rPr>
                        <m:t>⟩</m:t>
                      </m:r>
                    </m:oMath>
                  </m:oMathPara>
                </a14:m>
                <a:endParaRPr lang="en-US" sz="2800" dirty="0">
                  <a:solidFill>
                    <a:schemeClr val="accent6">
                      <a:lumMod val="75000"/>
                    </a:schemeClr>
                  </a:solidFill>
                </a:endParaRPr>
              </a:p>
            </p:txBody>
          </p:sp>
        </mc:Choice>
        <mc:Fallback xmlns="">
          <p:sp>
            <p:nvSpPr>
              <p:cNvPr id="16" name="TextBox 15">
                <a:extLst>
                  <a:ext uri="{FF2B5EF4-FFF2-40B4-BE49-F238E27FC236}">
                    <a16:creationId xmlns:a16="http://schemas.microsoft.com/office/drawing/2014/main" id="{D8EBA1FD-84F2-4893-8670-26F5EE6464E7}"/>
                  </a:ext>
                </a:extLst>
              </p:cNvPr>
              <p:cNvSpPr txBox="1">
                <a:spLocks noRot="1" noChangeAspect="1" noMove="1" noResize="1" noEditPoints="1" noAdjustHandles="1" noChangeArrowheads="1" noChangeShapeType="1" noTextEdit="1"/>
              </p:cNvSpPr>
              <p:nvPr/>
            </p:nvSpPr>
            <p:spPr>
              <a:xfrm>
                <a:off x="720980" y="4374654"/>
                <a:ext cx="3229667" cy="561629"/>
              </a:xfrm>
              <a:prstGeom prst="rect">
                <a:avLst/>
              </a:prstGeom>
              <a:blipFill>
                <a:blip r:embed="rId5"/>
                <a:stretch>
                  <a:fillRect/>
                </a:stretch>
              </a:blipFill>
            </p:spPr>
            <p:txBody>
              <a:bodyPr/>
              <a:lstStyle/>
              <a:p>
                <a:r>
                  <a:rPr lang="en-US">
                    <a:noFill/>
                  </a:rPr>
                  <a:t> </a:t>
                </a:r>
              </a:p>
            </p:txBody>
          </p:sp>
        </mc:Fallback>
      </mc:AlternateContent>
      <p:cxnSp>
        <p:nvCxnSpPr>
          <p:cNvPr id="18" name="Straight Arrow Connector 17">
            <a:extLst>
              <a:ext uri="{FF2B5EF4-FFF2-40B4-BE49-F238E27FC236}">
                <a16:creationId xmlns:a16="http://schemas.microsoft.com/office/drawing/2014/main" id="{DFE14556-FD42-4332-AD8D-F5A9FEBD108D}"/>
              </a:ext>
            </a:extLst>
          </p:cNvPr>
          <p:cNvCxnSpPr/>
          <p:nvPr/>
        </p:nvCxnSpPr>
        <p:spPr>
          <a:xfrm flipV="1">
            <a:off x="2164080" y="4936283"/>
            <a:ext cx="0" cy="5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F963C2A-DE44-40A2-A571-47875345463D}"/>
              </a:ext>
            </a:extLst>
          </p:cNvPr>
          <p:cNvSpPr txBox="1"/>
          <p:nvPr/>
        </p:nvSpPr>
        <p:spPr>
          <a:xfrm>
            <a:off x="2164080" y="5086588"/>
            <a:ext cx="1626856" cy="369332"/>
          </a:xfrm>
          <a:prstGeom prst="rect">
            <a:avLst/>
          </a:prstGeom>
          <a:noFill/>
        </p:spPr>
        <p:txBody>
          <a:bodyPr wrap="none" rtlCol="0">
            <a:spAutoFit/>
          </a:bodyPr>
          <a:lstStyle/>
          <a:p>
            <a:r>
              <a:rPr lang="en-US" dirty="0"/>
              <a:t>maximal model</a:t>
            </a:r>
          </a:p>
        </p:txBody>
      </p:sp>
      <p:sp>
        <p:nvSpPr>
          <p:cNvPr id="20" name="TextBox 19">
            <a:extLst>
              <a:ext uri="{FF2B5EF4-FFF2-40B4-BE49-F238E27FC236}">
                <a16:creationId xmlns:a16="http://schemas.microsoft.com/office/drawing/2014/main" id="{78F7E79C-8720-4633-AFCD-76EBC5CCE8B8}"/>
              </a:ext>
            </a:extLst>
          </p:cNvPr>
          <p:cNvSpPr txBox="1"/>
          <p:nvPr/>
        </p:nvSpPr>
        <p:spPr>
          <a:xfrm>
            <a:off x="4446270" y="4575449"/>
            <a:ext cx="4362450" cy="646331"/>
          </a:xfrm>
          <a:prstGeom prst="rect">
            <a:avLst/>
          </a:prstGeom>
          <a:noFill/>
        </p:spPr>
        <p:txBody>
          <a:bodyPr wrap="square" rtlCol="0">
            <a:spAutoFit/>
          </a:bodyPr>
          <a:lstStyle/>
          <a:p>
            <a:r>
              <a:rPr lang="en-US" dirty="0"/>
              <a:t>Check can be done symbolically, giving some hope that it will not explode.</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1FEBD5E1-C44A-4EF4-97B4-72F898DABD08}"/>
                  </a:ext>
                </a:extLst>
              </p:cNvPr>
              <p:cNvSpPr txBox="1"/>
              <p:nvPr/>
            </p:nvSpPr>
            <p:spPr>
              <a:xfrm>
                <a:off x="1272540" y="5751430"/>
                <a:ext cx="7585708" cy="923330"/>
              </a:xfrm>
              <a:prstGeom prst="rect">
                <a:avLst/>
              </a:prstGeom>
              <a:noFill/>
            </p:spPr>
            <p:txBody>
              <a:bodyPr wrap="square" rtlCol="0">
                <a:spAutoFit/>
              </a:bodyPr>
              <a:lstStyle/>
              <a:p>
                <a:r>
                  <a:rPr lang="en-US" dirty="0">
                    <a:solidFill>
                      <a:srgbClr val="C00000"/>
                    </a:solidFill>
                  </a:rPr>
                  <a:t>For systems of finite-state machines, we can do compositional proofs automatically, so long as a human gives us </a:t>
                </a:r>
                <a14:m>
                  <m:oMath xmlns:m="http://schemas.openxmlformats.org/officeDocument/2006/math">
                    <m:r>
                      <a:rPr lang="en-US" b="0" i="1" smtClean="0">
                        <a:solidFill>
                          <a:srgbClr val="C00000"/>
                        </a:solidFill>
                        <a:latin typeface="Cambria Math" panose="02040503050406030204" pitchFamily="18" charset="0"/>
                      </a:rPr>
                      <m:t>𝜙</m:t>
                    </m:r>
                  </m:oMath>
                </a14:m>
                <a:r>
                  <a:rPr lang="en-US" dirty="0">
                    <a:solidFill>
                      <a:srgbClr val="C00000"/>
                    </a:solidFill>
                  </a:rPr>
                  <a:t>.</a:t>
                </a:r>
              </a:p>
              <a:p>
                <a:endParaRPr lang="en-US" dirty="0">
                  <a:solidFill>
                    <a:srgbClr val="C00000"/>
                  </a:solidFill>
                </a:endParaRPr>
              </a:p>
            </p:txBody>
          </p:sp>
        </mc:Choice>
        <mc:Fallback xmlns="">
          <p:sp>
            <p:nvSpPr>
              <p:cNvPr id="21" name="TextBox 20">
                <a:extLst>
                  <a:ext uri="{FF2B5EF4-FFF2-40B4-BE49-F238E27FC236}">
                    <a16:creationId xmlns:a16="http://schemas.microsoft.com/office/drawing/2014/main" id="{1FEBD5E1-C44A-4EF4-97B4-72F898DABD08}"/>
                  </a:ext>
                </a:extLst>
              </p:cNvPr>
              <p:cNvSpPr txBox="1">
                <a:spLocks noRot="1" noChangeAspect="1" noMove="1" noResize="1" noEditPoints="1" noAdjustHandles="1" noChangeArrowheads="1" noChangeShapeType="1" noTextEdit="1"/>
              </p:cNvSpPr>
              <p:nvPr/>
            </p:nvSpPr>
            <p:spPr>
              <a:xfrm>
                <a:off x="1272540" y="5751430"/>
                <a:ext cx="7585708" cy="923330"/>
              </a:xfrm>
              <a:prstGeom prst="rect">
                <a:avLst/>
              </a:prstGeom>
              <a:blipFill>
                <a:blip r:embed="rId6"/>
                <a:stretch>
                  <a:fillRect l="-723" t="-3289"/>
                </a:stretch>
              </a:blipFill>
            </p:spPr>
            <p:txBody>
              <a:bodyPr/>
              <a:lstStyle/>
              <a:p>
                <a:r>
                  <a:rPr lang="en-US">
                    <a:noFill/>
                  </a:rPr>
                  <a:t> </a:t>
                </a:r>
              </a:p>
            </p:txBody>
          </p:sp>
        </mc:Fallback>
      </mc:AlternateContent>
    </p:spTree>
    <p:extLst>
      <p:ext uri="{BB962C8B-B14F-4D97-AF65-F5344CB8AC3E}">
        <p14:creationId xmlns:p14="http://schemas.microsoft.com/office/powerpoint/2010/main" val="2008097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0C7C33-5BA9-4A39-822B-30080413F666}"/>
              </a:ext>
            </a:extLst>
          </p:cNvPr>
          <p:cNvSpPr txBox="1"/>
          <p:nvPr/>
        </p:nvSpPr>
        <p:spPr>
          <a:xfrm>
            <a:off x="2537051" y="1604871"/>
            <a:ext cx="5188761" cy="523220"/>
          </a:xfrm>
          <a:prstGeom prst="rect">
            <a:avLst/>
          </a:prstGeom>
          <a:noFill/>
        </p:spPr>
        <p:txBody>
          <a:bodyPr wrap="square" rtlCol="0">
            <a:spAutoFit/>
          </a:bodyPr>
          <a:lstStyle/>
          <a:p>
            <a:r>
              <a:rPr lang="en-US" sz="2800" dirty="0">
                <a:solidFill>
                  <a:srgbClr val="C00000"/>
                </a:solidFill>
              </a:rPr>
              <a:t>1</a:t>
            </a:r>
            <a:r>
              <a:rPr lang="en-US" sz="2800" dirty="0"/>
              <a:t> What is its function?</a:t>
            </a:r>
          </a:p>
        </p:txBody>
      </p:sp>
      <p:sp>
        <p:nvSpPr>
          <p:cNvPr id="3" name="TextBox 2">
            <a:extLst>
              <a:ext uri="{FF2B5EF4-FFF2-40B4-BE49-F238E27FC236}">
                <a16:creationId xmlns:a16="http://schemas.microsoft.com/office/drawing/2014/main" id="{433F3455-868D-4A6D-A8B7-DE6D304B81C7}"/>
              </a:ext>
            </a:extLst>
          </p:cNvPr>
          <p:cNvSpPr txBox="1"/>
          <p:nvPr/>
        </p:nvSpPr>
        <p:spPr>
          <a:xfrm>
            <a:off x="2537050" y="2457067"/>
            <a:ext cx="5188761" cy="523220"/>
          </a:xfrm>
          <a:prstGeom prst="rect">
            <a:avLst/>
          </a:prstGeom>
          <a:noFill/>
        </p:spPr>
        <p:txBody>
          <a:bodyPr wrap="square" rtlCol="0">
            <a:spAutoFit/>
          </a:bodyPr>
          <a:lstStyle/>
          <a:p>
            <a:r>
              <a:rPr lang="en-US" sz="2800" dirty="0">
                <a:solidFill>
                  <a:srgbClr val="C00000"/>
                </a:solidFill>
              </a:rPr>
              <a:t>2</a:t>
            </a:r>
            <a:r>
              <a:rPr lang="en-US" sz="2800" dirty="0"/>
              <a:t> What is its form?</a:t>
            </a:r>
          </a:p>
        </p:txBody>
      </p:sp>
      <p:sp>
        <p:nvSpPr>
          <p:cNvPr id="4" name="TextBox 3">
            <a:extLst>
              <a:ext uri="{FF2B5EF4-FFF2-40B4-BE49-F238E27FC236}">
                <a16:creationId xmlns:a16="http://schemas.microsoft.com/office/drawing/2014/main" id="{6E4399EB-1B33-41CA-84CF-C1A488ED69D6}"/>
              </a:ext>
            </a:extLst>
          </p:cNvPr>
          <p:cNvSpPr txBox="1"/>
          <p:nvPr/>
        </p:nvSpPr>
        <p:spPr>
          <a:xfrm>
            <a:off x="2537049" y="3309263"/>
            <a:ext cx="5188761" cy="523220"/>
          </a:xfrm>
          <a:prstGeom prst="rect">
            <a:avLst/>
          </a:prstGeom>
          <a:noFill/>
        </p:spPr>
        <p:txBody>
          <a:bodyPr wrap="square" rtlCol="0">
            <a:spAutoFit/>
          </a:bodyPr>
          <a:lstStyle/>
          <a:p>
            <a:r>
              <a:rPr lang="en-US" sz="2800" dirty="0">
                <a:solidFill>
                  <a:srgbClr val="C00000"/>
                </a:solidFill>
              </a:rPr>
              <a:t>3</a:t>
            </a:r>
            <a:r>
              <a:rPr lang="en-US" sz="2800" dirty="0"/>
              <a:t> What is its content?</a:t>
            </a:r>
          </a:p>
        </p:txBody>
      </p:sp>
      <p:sp>
        <p:nvSpPr>
          <p:cNvPr id="5" name="TextBox 4">
            <a:extLst>
              <a:ext uri="{FF2B5EF4-FFF2-40B4-BE49-F238E27FC236}">
                <a16:creationId xmlns:a16="http://schemas.microsoft.com/office/drawing/2014/main" id="{B8681776-2887-42BB-92F7-71DF23EDB9A8}"/>
              </a:ext>
            </a:extLst>
          </p:cNvPr>
          <p:cNvSpPr txBox="1"/>
          <p:nvPr/>
        </p:nvSpPr>
        <p:spPr>
          <a:xfrm>
            <a:off x="2537048" y="4161459"/>
            <a:ext cx="5188761" cy="523220"/>
          </a:xfrm>
          <a:prstGeom prst="rect">
            <a:avLst/>
          </a:prstGeom>
          <a:noFill/>
        </p:spPr>
        <p:txBody>
          <a:bodyPr wrap="square" rtlCol="0">
            <a:spAutoFit/>
          </a:bodyPr>
          <a:lstStyle/>
          <a:p>
            <a:r>
              <a:rPr lang="en-US" sz="2800" dirty="0">
                <a:solidFill>
                  <a:srgbClr val="C00000"/>
                </a:solidFill>
              </a:rPr>
              <a:t>4</a:t>
            </a:r>
            <a:r>
              <a:rPr lang="en-US" sz="2800" dirty="0"/>
              <a:t> What is its process?</a:t>
            </a:r>
          </a:p>
        </p:txBody>
      </p:sp>
      <p:sp>
        <p:nvSpPr>
          <p:cNvPr id="6" name="TextBox 5">
            <a:extLst>
              <a:ext uri="{FF2B5EF4-FFF2-40B4-BE49-F238E27FC236}">
                <a16:creationId xmlns:a16="http://schemas.microsoft.com/office/drawing/2014/main" id="{4A5A21A8-FD83-41B9-A13C-1E4020044FA3}"/>
              </a:ext>
            </a:extLst>
          </p:cNvPr>
          <p:cNvSpPr txBox="1"/>
          <p:nvPr/>
        </p:nvSpPr>
        <p:spPr>
          <a:xfrm>
            <a:off x="805817" y="688019"/>
            <a:ext cx="7274556" cy="646331"/>
          </a:xfrm>
          <a:prstGeom prst="rect">
            <a:avLst/>
          </a:prstGeom>
          <a:noFill/>
        </p:spPr>
        <p:txBody>
          <a:bodyPr wrap="none" rtlCol="0">
            <a:spAutoFit/>
          </a:bodyPr>
          <a:lstStyle/>
          <a:p>
            <a:r>
              <a:rPr lang="en-US" sz="3600" dirty="0">
                <a:solidFill>
                  <a:schemeClr val="accent5">
                    <a:lumMod val="75000"/>
                  </a:schemeClr>
                </a:solidFill>
              </a:rPr>
              <a:t>Questions to ask about a specification</a:t>
            </a:r>
          </a:p>
        </p:txBody>
      </p:sp>
      <p:sp>
        <p:nvSpPr>
          <p:cNvPr id="7" name="TextBox 6">
            <a:extLst>
              <a:ext uri="{FF2B5EF4-FFF2-40B4-BE49-F238E27FC236}">
                <a16:creationId xmlns:a16="http://schemas.microsoft.com/office/drawing/2014/main" id="{E0F7CA5D-9036-4D39-87B2-0AC73D385BE7}"/>
              </a:ext>
            </a:extLst>
          </p:cNvPr>
          <p:cNvSpPr txBox="1"/>
          <p:nvPr/>
        </p:nvSpPr>
        <p:spPr>
          <a:xfrm>
            <a:off x="805817" y="5253129"/>
            <a:ext cx="5035289" cy="646331"/>
          </a:xfrm>
          <a:prstGeom prst="rect">
            <a:avLst/>
          </a:prstGeom>
          <a:noFill/>
        </p:spPr>
        <p:txBody>
          <a:bodyPr wrap="none" rtlCol="0">
            <a:spAutoFit/>
          </a:bodyPr>
          <a:lstStyle/>
          <a:p>
            <a:r>
              <a:rPr lang="en-US" sz="3600" dirty="0">
                <a:solidFill>
                  <a:schemeClr val="accent5">
                    <a:lumMod val="75000"/>
                  </a:schemeClr>
                </a:solidFill>
              </a:rPr>
              <a:t>We have to answer </a:t>
            </a:r>
            <a:r>
              <a:rPr lang="en-US" sz="3600" dirty="0">
                <a:solidFill>
                  <a:srgbClr val="C00000"/>
                </a:solidFill>
              </a:rPr>
              <a:t>1</a:t>
            </a:r>
            <a:r>
              <a:rPr lang="en-US" sz="3600" dirty="0">
                <a:solidFill>
                  <a:schemeClr val="accent5">
                    <a:lumMod val="75000"/>
                  </a:schemeClr>
                </a:solidFill>
              </a:rPr>
              <a:t> first.</a:t>
            </a:r>
          </a:p>
        </p:txBody>
      </p:sp>
    </p:spTree>
    <p:extLst>
      <p:ext uri="{BB962C8B-B14F-4D97-AF65-F5344CB8AC3E}">
        <p14:creationId xmlns:p14="http://schemas.microsoft.com/office/powerpoint/2010/main" val="222839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867CE-973E-4FDE-B1B9-D7FE1612D20C}"/>
              </a:ext>
            </a:extLst>
          </p:cNvPr>
          <p:cNvSpPr>
            <a:spLocks noGrp="1"/>
          </p:cNvSpPr>
          <p:nvPr>
            <p:ph type="title"/>
          </p:nvPr>
        </p:nvSpPr>
        <p:spPr/>
        <p:txBody>
          <a:bodyPr/>
          <a:lstStyle/>
          <a:p>
            <a:r>
              <a:rPr lang="en-US" dirty="0"/>
              <a:t>Does this solve the AG problem?</a:t>
            </a:r>
          </a:p>
        </p:txBody>
      </p:sp>
      <p:sp>
        <p:nvSpPr>
          <p:cNvPr id="3" name="Content Placeholder 2">
            <a:extLst>
              <a:ext uri="{FF2B5EF4-FFF2-40B4-BE49-F238E27FC236}">
                <a16:creationId xmlns:a16="http://schemas.microsoft.com/office/drawing/2014/main" id="{7DCFEEF7-01C5-4682-8B12-EF1765EBC4B9}"/>
              </a:ext>
            </a:extLst>
          </p:cNvPr>
          <p:cNvSpPr>
            <a:spLocks noGrp="1"/>
          </p:cNvSpPr>
          <p:nvPr>
            <p:ph idx="1"/>
          </p:nvPr>
        </p:nvSpPr>
        <p:spPr>
          <a:xfrm>
            <a:off x="628650" y="1294707"/>
            <a:ext cx="7886700" cy="602673"/>
          </a:xfrm>
        </p:spPr>
        <p:txBody>
          <a:bodyPr/>
          <a:lstStyle/>
          <a:p>
            <a:r>
              <a:rPr lang="en-US" dirty="0"/>
              <a:t>Sort of. We can reason like this in principle: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82382BC-2625-4C7E-9591-B3C0FE99D42F}"/>
                  </a:ext>
                </a:extLst>
              </p:cNvPr>
              <p:cNvSpPr txBox="1"/>
              <p:nvPr/>
            </p:nvSpPr>
            <p:spPr>
              <a:xfrm>
                <a:off x="3147060" y="2392680"/>
                <a:ext cx="3780394"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𝑡𝑟𝑢𝑒</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m:t>
                          </m:r>
                        </m:e>
                        <m:sup>
                          <m:r>
                            <a:rPr lang="en-US" sz="2800" b="0" i="1" smtClean="0">
                              <a:latin typeface="Cambria Math" panose="02040503050406030204" pitchFamily="18" charset="0"/>
                            </a:rPr>
                            <m:t>+</m:t>
                          </m:r>
                        </m:sup>
                      </m:sSup>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oMath>
                  </m:oMathPara>
                </a14:m>
                <a:endParaRPr lang="en-US" sz="2800" dirty="0"/>
              </a:p>
            </p:txBody>
          </p:sp>
        </mc:Choice>
        <mc:Fallback xmlns="">
          <p:sp>
            <p:nvSpPr>
              <p:cNvPr id="4" name="TextBox 3">
                <a:extLst>
                  <a:ext uri="{FF2B5EF4-FFF2-40B4-BE49-F238E27FC236}">
                    <a16:creationId xmlns:a16="http://schemas.microsoft.com/office/drawing/2014/main" id="{682382BC-2625-4C7E-9591-B3C0FE99D42F}"/>
                  </a:ext>
                </a:extLst>
              </p:cNvPr>
              <p:cNvSpPr txBox="1">
                <a:spLocks noRot="1" noChangeAspect="1" noMove="1" noResize="1" noEditPoints="1" noAdjustHandles="1" noChangeArrowheads="1" noChangeShapeType="1" noTextEdit="1"/>
              </p:cNvSpPr>
              <p:nvPr/>
            </p:nvSpPr>
            <p:spPr>
              <a:xfrm>
                <a:off x="3147060" y="2392680"/>
                <a:ext cx="3780394" cy="52322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3B964A2-8AB7-4087-AD26-C91BFC23FB82}"/>
                  </a:ext>
                </a:extLst>
              </p:cNvPr>
              <p:cNvSpPr txBox="1"/>
              <p:nvPr/>
            </p:nvSpPr>
            <p:spPr>
              <a:xfrm>
                <a:off x="2283080" y="2880419"/>
                <a:ext cx="3643370"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sSub>
                            <m:sSubPr>
                              <m:ctrlPr>
                                <a:rPr lang="en-US" sz="2800" i="1">
                                  <a:latin typeface="Cambria Math" panose="02040503050406030204" pitchFamily="18" charset="0"/>
                                </a:rPr>
                              </m:ctrlPr>
                            </m:sSubPr>
                            <m:e>
                              <m:r>
                                <a:rPr lang="en-US" sz="2800" i="1">
                                  <a:latin typeface="Cambria Math" panose="02040503050406030204" pitchFamily="18" charset="0"/>
                                </a:rPr>
                                <m:t>𝜙</m:t>
                              </m:r>
                            </m:e>
                            <m:sub>
                              <m:r>
                                <a:rPr lang="en-US" sz="2800" i="1">
                                  <a:latin typeface="Cambria Math" panose="02040503050406030204" pitchFamily="18" charset="0"/>
                                </a:rPr>
                                <m:t>2</m:t>
                              </m:r>
                            </m:sub>
                          </m:sSub>
                          <m:sSup>
                            <m:sSupPr>
                              <m:ctrlPr>
                                <a:rPr lang="en-US" sz="2800" i="1">
                                  <a:latin typeface="Cambria Math" panose="02040503050406030204" pitchFamily="18" charset="0"/>
                                </a:rPr>
                              </m:ctrlPr>
                            </m:sSupPr>
                            <m:e>
                              <m:r>
                                <a:rPr lang="en-US" sz="2800" i="1">
                                  <a:latin typeface="Cambria Math" panose="02040503050406030204" pitchFamily="18" charset="0"/>
                                </a:rPr>
                                <m:t>→</m:t>
                              </m:r>
                            </m:e>
                            <m:sup>
                              <m:r>
                                <a:rPr lang="en-US" sz="2800" i="1">
                                  <a:latin typeface="Cambria Math" panose="02040503050406030204" pitchFamily="18" charset="0"/>
                                </a:rPr>
                                <m:t>+</m:t>
                              </m:r>
                            </m:sup>
                          </m:sSup>
                          <m:r>
                            <a:rPr lang="en-US" sz="2800" i="1">
                              <a:latin typeface="Cambria Math" panose="02040503050406030204" pitchFamily="18" charset="0"/>
                            </a:rPr>
                            <m:t> </m:t>
                          </m:r>
                          <m:sSub>
                            <m:sSubPr>
                              <m:ctrlPr>
                                <a:rPr lang="en-US" sz="2800" i="1">
                                  <a:latin typeface="Cambria Math" panose="02040503050406030204" pitchFamily="18" charset="0"/>
                                </a:rPr>
                              </m:ctrlPr>
                            </m:sSubPr>
                            <m:e>
                              <m:r>
                                <a:rPr lang="en-US" sz="2800" i="1">
                                  <a:latin typeface="Cambria Math" panose="02040503050406030204" pitchFamily="18" charset="0"/>
                                </a:rPr>
                                <m:t>𝜙</m:t>
                              </m:r>
                            </m:e>
                            <m:sub>
                              <m:r>
                                <a:rPr lang="en-US" sz="2800" i="1">
                                  <a:latin typeface="Cambria Math" panose="02040503050406030204" pitchFamily="18" charset="0"/>
                                </a:rPr>
                                <m:t>1</m:t>
                              </m:r>
                            </m:sub>
                          </m:sSub>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m:t>
                      </m:r>
                    </m:oMath>
                  </m:oMathPara>
                </a14:m>
                <a:endParaRPr lang="en-US" sz="2800" dirty="0"/>
              </a:p>
            </p:txBody>
          </p:sp>
        </mc:Choice>
        <mc:Fallback xmlns="">
          <p:sp>
            <p:nvSpPr>
              <p:cNvPr id="5" name="TextBox 4">
                <a:extLst>
                  <a:ext uri="{FF2B5EF4-FFF2-40B4-BE49-F238E27FC236}">
                    <a16:creationId xmlns:a16="http://schemas.microsoft.com/office/drawing/2014/main" id="{23B964A2-8AB7-4087-AD26-C91BFC23FB82}"/>
                  </a:ext>
                </a:extLst>
              </p:cNvPr>
              <p:cNvSpPr txBox="1">
                <a:spLocks noRot="1" noChangeAspect="1" noMove="1" noResize="1" noEditPoints="1" noAdjustHandles="1" noChangeArrowheads="1" noChangeShapeType="1" noTextEdit="1"/>
              </p:cNvSpPr>
              <p:nvPr/>
            </p:nvSpPr>
            <p:spPr>
              <a:xfrm>
                <a:off x="2283080" y="2880419"/>
                <a:ext cx="3643370" cy="523220"/>
              </a:xfrm>
              <a:prstGeom prst="rect">
                <a:avLst/>
              </a:prstGeom>
              <a:blipFill>
                <a:blip r:embed="rId3"/>
                <a:stretch>
                  <a:fillRect/>
                </a:stretch>
              </a:blipFill>
            </p:spPr>
            <p:txBody>
              <a:bodyPr/>
              <a:lstStyle/>
              <a:p>
                <a:r>
                  <a:rPr lang="en-US">
                    <a:noFill/>
                  </a:rPr>
                  <a:t> </a:t>
                </a:r>
              </a:p>
            </p:txBody>
          </p:sp>
        </mc:Fallback>
      </mc:AlternateContent>
      <p:cxnSp>
        <p:nvCxnSpPr>
          <p:cNvPr id="6" name="Straight Connector 5">
            <a:extLst>
              <a:ext uri="{FF2B5EF4-FFF2-40B4-BE49-F238E27FC236}">
                <a16:creationId xmlns:a16="http://schemas.microsoft.com/office/drawing/2014/main" id="{480F0A76-28BB-4193-B70B-510215A7E92B}"/>
              </a:ext>
            </a:extLst>
          </p:cNvPr>
          <p:cNvCxnSpPr/>
          <p:nvPr/>
        </p:nvCxnSpPr>
        <p:spPr>
          <a:xfrm>
            <a:off x="3009900" y="3446740"/>
            <a:ext cx="287274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2232016-A249-413B-9FF4-3425C0F82AAA}"/>
                  </a:ext>
                </a:extLst>
              </p:cNvPr>
              <p:cNvSpPr txBox="1"/>
              <p:nvPr/>
            </p:nvSpPr>
            <p:spPr>
              <a:xfrm>
                <a:off x="2734992" y="3454361"/>
                <a:ext cx="355719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𝑡𝑟𝑢𝑒</m:t>
                          </m:r>
                        </m:e>
                      </m:d>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𝑀</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r>
                            <a:rPr lang="en-US" sz="2800" b="0" i="1" smtClean="0">
                              <a:latin typeface="Cambria Math" panose="02040503050406030204" pitchFamily="18" charset="0"/>
                            </a:rPr>
                            <m:t>𝑀</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 ⟨□</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m:t>
                      </m:r>
                    </m:oMath>
                  </m:oMathPara>
                </a14:m>
                <a:endParaRPr lang="en-US" sz="2800" dirty="0"/>
              </a:p>
            </p:txBody>
          </p:sp>
        </mc:Choice>
        <mc:Fallback xmlns="">
          <p:sp>
            <p:nvSpPr>
              <p:cNvPr id="7" name="TextBox 6">
                <a:extLst>
                  <a:ext uri="{FF2B5EF4-FFF2-40B4-BE49-F238E27FC236}">
                    <a16:creationId xmlns:a16="http://schemas.microsoft.com/office/drawing/2014/main" id="{12232016-A249-413B-9FF4-3425C0F82AAA}"/>
                  </a:ext>
                </a:extLst>
              </p:cNvPr>
              <p:cNvSpPr txBox="1">
                <a:spLocks noRot="1" noChangeAspect="1" noMove="1" noResize="1" noEditPoints="1" noAdjustHandles="1" noChangeArrowheads="1" noChangeShapeType="1" noTextEdit="1"/>
              </p:cNvSpPr>
              <p:nvPr/>
            </p:nvSpPr>
            <p:spPr>
              <a:xfrm>
                <a:off x="2734992" y="3454361"/>
                <a:ext cx="3557191" cy="523220"/>
              </a:xfrm>
              <a:prstGeom prst="rect">
                <a:avLst/>
              </a:prstGeom>
              <a:blipFill>
                <a:blip r:embed="rId4"/>
                <a:stretch>
                  <a:fillRect/>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CE183362-0AB0-4A61-8DAC-DA707A84E9C1}"/>
              </a:ext>
            </a:extLst>
          </p:cNvPr>
          <p:cNvSpPr txBox="1"/>
          <p:nvPr/>
        </p:nvSpPr>
        <p:spPr>
          <a:xfrm>
            <a:off x="849630" y="4637455"/>
            <a:ext cx="7444740" cy="369332"/>
          </a:xfrm>
          <a:prstGeom prst="rect">
            <a:avLst/>
          </a:prstGeom>
          <a:noFill/>
        </p:spPr>
        <p:txBody>
          <a:bodyPr wrap="square" rtlCol="0">
            <a:spAutoFit/>
          </a:bodyPr>
          <a:lstStyle/>
          <a:p>
            <a:r>
              <a:rPr lang="en-US" dirty="0">
                <a:solidFill>
                  <a:schemeClr val="accent6">
                    <a:lumMod val="75000"/>
                  </a:schemeClr>
                </a:solidFill>
              </a:rPr>
              <a:t>The temporal reasoning is complex, but handled automatically.</a:t>
            </a:r>
          </a:p>
        </p:txBody>
      </p:sp>
      <p:sp>
        <p:nvSpPr>
          <p:cNvPr id="13" name="TextBox 12">
            <a:extLst>
              <a:ext uri="{FF2B5EF4-FFF2-40B4-BE49-F238E27FC236}">
                <a16:creationId xmlns:a16="http://schemas.microsoft.com/office/drawing/2014/main" id="{6E3AF8D5-5157-4C28-A8F3-5378F0B14116}"/>
              </a:ext>
            </a:extLst>
          </p:cNvPr>
          <p:cNvSpPr txBox="1"/>
          <p:nvPr/>
        </p:nvSpPr>
        <p:spPr>
          <a:xfrm>
            <a:off x="849630" y="5286643"/>
            <a:ext cx="7444740" cy="646331"/>
          </a:xfrm>
          <a:prstGeom prst="rect">
            <a:avLst/>
          </a:prstGeom>
          <a:noFill/>
        </p:spPr>
        <p:txBody>
          <a:bodyPr wrap="square" rtlCol="0">
            <a:spAutoFit/>
          </a:bodyPr>
          <a:lstStyle/>
          <a:p>
            <a:r>
              <a:rPr lang="en-US" dirty="0">
                <a:solidFill>
                  <a:srgbClr val="C00000"/>
                </a:solidFill>
              </a:rPr>
              <a:t>This solves the proof problem (up to a point) but not the social problem.</a:t>
            </a:r>
          </a:p>
          <a:p>
            <a:r>
              <a:rPr lang="en-US" dirty="0">
                <a:solidFill>
                  <a:srgbClr val="C00000"/>
                </a:solidFill>
              </a:rPr>
              <a:t>At least if we have a human clever enough to produce the specifications.</a:t>
            </a:r>
          </a:p>
        </p:txBody>
      </p:sp>
    </p:spTree>
    <p:extLst>
      <p:ext uri="{BB962C8B-B14F-4D97-AF65-F5344CB8AC3E}">
        <p14:creationId xmlns:p14="http://schemas.microsoft.com/office/powerpoint/2010/main" val="29362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P spid="12" grpId="0"/>
      <p:bldP spid="1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BB48A-4DF6-4639-9296-B63654B166EE}"/>
              </a:ext>
            </a:extLst>
          </p:cNvPr>
          <p:cNvSpPr>
            <a:spLocks noGrp="1"/>
          </p:cNvSpPr>
          <p:nvPr>
            <p:ph type="title"/>
          </p:nvPr>
        </p:nvSpPr>
        <p:spPr/>
        <p:txBody>
          <a:bodyPr/>
          <a:lstStyle/>
          <a:p>
            <a:r>
              <a:rPr lang="en-US" dirty="0"/>
              <a:t>Automatic inference</a:t>
            </a:r>
          </a:p>
        </p:txBody>
      </p:sp>
      <p:sp>
        <p:nvSpPr>
          <p:cNvPr id="3" name="Content Placeholder 2">
            <a:extLst>
              <a:ext uri="{FF2B5EF4-FFF2-40B4-BE49-F238E27FC236}">
                <a16:creationId xmlns:a16="http://schemas.microsoft.com/office/drawing/2014/main" id="{5C518FA6-EB2F-4FFB-AE94-014518D29A80}"/>
              </a:ext>
            </a:extLst>
          </p:cNvPr>
          <p:cNvSpPr>
            <a:spLocks noGrp="1"/>
          </p:cNvSpPr>
          <p:nvPr>
            <p:ph idx="1"/>
          </p:nvPr>
        </p:nvSpPr>
        <p:spPr>
          <a:xfrm>
            <a:off x="628650" y="1302327"/>
            <a:ext cx="7886700" cy="1067480"/>
          </a:xfrm>
        </p:spPr>
        <p:txBody>
          <a:bodyPr/>
          <a:lstStyle/>
          <a:p>
            <a:r>
              <a:rPr lang="en-US" dirty="0" err="1"/>
              <a:t>Cobleigh</a:t>
            </a:r>
            <a:r>
              <a:rPr lang="en-US" dirty="0"/>
              <a:t>, </a:t>
            </a:r>
            <a:r>
              <a:rPr lang="en-US" dirty="0" err="1"/>
              <a:t>Giannakopoulou</a:t>
            </a:r>
            <a:r>
              <a:rPr lang="en-US" dirty="0"/>
              <a:t>, Pasareanu (2003)</a:t>
            </a:r>
          </a:p>
          <a:p>
            <a:pPr lvl="1"/>
            <a:r>
              <a:rPr lang="en-US" dirty="0"/>
              <a:t>View intermediate specification as FSM learning</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1E6D5A1-D6E5-43EE-B63B-57FD309C2A1C}"/>
                  </a:ext>
                </a:extLst>
              </p:cNvPr>
              <p:cNvSpPr txBox="1"/>
              <p:nvPr/>
            </p:nvSpPr>
            <p:spPr>
              <a:xfrm>
                <a:off x="3302502" y="2492335"/>
                <a:ext cx="20290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𝑡𝑟𝑢𝑒</m:t>
                          </m:r>
                        </m:e>
                      </m:d>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𝑀</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 ⟨</m:t>
                      </m:r>
                      <m:r>
                        <a:rPr lang="en-US" sz="2400" b="0" i="1" smtClean="0">
                          <a:latin typeface="Cambria Math" panose="02040503050406030204" pitchFamily="18" charset="0"/>
                        </a:rPr>
                        <m:t>𝜙</m:t>
                      </m:r>
                      <m:r>
                        <a:rPr lang="en-US" sz="2400" b="0" i="1" smtClean="0">
                          <a:latin typeface="Cambria Math" panose="02040503050406030204" pitchFamily="18" charset="0"/>
                        </a:rPr>
                        <m:t>⟩</m:t>
                      </m:r>
                    </m:oMath>
                  </m:oMathPara>
                </a14:m>
                <a:endParaRPr lang="en-US" sz="2400" dirty="0"/>
              </a:p>
            </p:txBody>
          </p:sp>
        </mc:Choice>
        <mc:Fallback xmlns="">
          <p:sp>
            <p:nvSpPr>
              <p:cNvPr id="4" name="TextBox 3">
                <a:extLst>
                  <a:ext uri="{FF2B5EF4-FFF2-40B4-BE49-F238E27FC236}">
                    <a16:creationId xmlns:a16="http://schemas.microsoft.com/office/drawing/2014/main" id="{81E6D5A1-D6E5-43EE-B63B-57FD309C2A1C}"/>
                  </a:ext>
                </a:extLst>
              </p:cNvPr>
              <p:cNvSpPr txBox="1">
                <a:spLocks noRot="1" noChangeAspect="1" noMove="1" noResize="1" noEditPoints="1" noAdjustHandles="1" noChangeArrowheads="1" noChangeShapeType="1" noTextEdit="1"/>
              </p:cNvSpPr>
              <p:nvPr/>
            </p:nvSpPr>
            <p:spPr>
              <a:xfrm>
                <a:off x="3302502" y="2492335"/>
                <a:ext cx="2029081" cy="461665"/>
              </a:xfrm>
              <a:prstGeom prst="rect">
                <a:avLst/>
              </a:prstGeom>
              <a:blipFill>
                <a:blip r:embed="rId2"/>
                <a:stretch>
                  <a:fillRect r="-300" b="-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E1DB65E-675E-46F9-A57A-AA8C97C027F6}"/>
                  </a:ext>
                </a:extLst>
              </p:cNvPr>
              <p:cNvSpPr txBox="1"/>
              <p:nvPr/>
            </p:nvSpPr>
            <p:spPr>
              <a:xfrm>
                <a:off x="3677540" y="2954000"/>
                <a:ext cx="165404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𝜙</m:t>
                          </m:r>
                        </m:e>
                      </m:d>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𝑀</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 ⟨</m:t>
                      </m:r>
                      <m:r>
                        <a:rPr lang="en-US" sz="2400" b="0" i="1" smtClean="0">
                          <a:latin typeface="Cambria Math" panose="02040503050406030204" pitchFamily="18" charset="0"/>
                        </a:rPr>
                        <m:t>𝜓</m:t>
                      </m:r>
                      <m:r>
                        <a:rPr lang="en-US" sz="2400" b="0" i="1" smtClean="0">
                          <a:latin typeface="Cambria Math" panose="02040503050406030204" pitchFamily="18" charset="0"/>
                        </a:rPr>
                        <m:t>⟩</m:t>
                      </m:r>
                    </m:oMath>
                  </m:oMathPara>
                </a14:m>
                <a:endParaRPr lang="en-US" sz="2400" dirty="0"/>
              </a:p>
            </p:txBody>
          </p:sp>
        </mc:Choice>
        <mc:Fallback xmlns="">
          <p:sp>
            <p:nvSpPr>
              <p:cNvPr id="5" name="TextBox 4">
                <a:extLst>
                  <a:ext uri="{FF2B5EF4-FFF2-40B4-BE49-F238E27FC236}">
                    <a16:creationId xmlns:a16="http://schemas.microsoft.com/office/drawing/2014/main" id="{8E1DB65E-675E-46F9-A57A-AA8C97C027F6}"/>
                  </a:ext>
                </a:extLst>
              </p:cNvPr>
              <p:cNvSpPr txBox="1">
                <a:spLocks noRot="1" noChangeAspect="1" noMove="1" noResize="1" noEditPoints="1" noAdjustHandles="1" noChangeArrowheads="1" noChangeShapeType="1" noTextEdit="1"/>
              </p:cNvSpPr>
              <p:nvPr/>
            </p:nvSpPr>
            <p:spPr>
              <a:xfrm>
                <a:off x="3677540" y="2954000"/>
                <a:ext cx="1654043" cy="461665"/>
              </a:xfrm>
              <a:prstGeom prst="rect">
                <a:avLst/>
              </a:prstGeom>
              <a:blipFill>
                <a:blip r:embed="rId3"/>
                <a:stretch>
                  <a:fillRect r="-368" b="-18667"/>
                </a:stretch>
              </a:blipFill>
            </p:spPr>
            <p:txBody>
              <a:bodyPr/>
              <a:lstStyle/>
              <a:p>
                <a:r>
                  <a:rPr lang="en-US">
                    <a:noFill/>
                  </a:rPr>
                  <a:t> </a:t>
                </a:r>
              </a:p>
            </p:txBody>
          </p:sp>
        </mc:Fallback>
      </mc:AlternateContent>
      <p:cxnSp>
        <p:nvCxnSpPr>
          <p:cNvPr id="6" name="Straight Connector 5">
            <a:extLst>
              <a:ext uri="{FF2B5EF4-FFF2-40B4-BE49-F238E27FC236}">
                <a16:creationId xmlns:a16="http://schemas.microsoft.com/office/drawing/2014/main" id="{A9E4AB69-423C-424E-9F28-9B70561BFE10}"/>
              </a:ext>
            </a:extLst>
          </p:cNvPr>
          <p:cNvCxnSpPr/>
          <p:nvPr/>
        </p:nvCxnSpPr>
        <p:spPr>
          <a:xfrm>
            <a:off x="2976115" y="3429000"/>
            <a:ext cx="287274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B77971C5-154B-47C4-ACC8-1D0E7E57764F}"/>
                  </a:ext>
                </a:extLst>
              </p:cNvPr>
              <p:cNvSpPr txBox="1"/>
              <p:nvPr/>
            </p:nvSpPr>
            <p:spPr>
              <a:xfrm>
                <a:off x="2958689" y="3447409"/>
                <a:ext cx="273286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𝑡𝑟𝑢𝑒</m:t>
                          </m:r>
                        </m:e>
                      </m:d>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𝑀</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r>
                            <a:rPr lang="en-US" sz="2400" b="0" i="1" smtClean="0">
                              <a:latin typeface="Cambria Math" panose="02040503050406030204" pitchFamily="18" charset="0"/>
                            </a:rPr>
                            <m:t>𝑀</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 ⟨</m:t>
                      </m:r>
                      <m:r>
                        <a:rPr lang="en-US" sz="2400" b="0" i="1" smtClean="0">
                          <a:latin typeface="Cambria Math" panose="02040503050406030204" pitchFamily="18" charset="0"/>
                        </a:rPr>
                        <m:t>𝜓</m:t>
                      </m:r>
                      <m:r>
                        <a:rPr lang="en-US" sz="2400" b="0" i="1" smtClean="0">
                          <a:latin typeface="Cambria Math" panose="02040503050406030204" pitchFamily="18" charset="0"/>
                        </a:rPr>
                        <m:t>⟩</m:t>
                      </m:r>
                    </m:oMath>
                  </m:oMathPara>
                </a14:m>
                <a:endParaRPr lang="en-US" sz="2400" dirty="0"/>
              </a:p>
            </p:txBody>
          </p:sp>
        </mc:Choice>
        <mc:Fallback xmlns="">
          <p:sp>
            <p:nvSpPr>
              <p:cNvPr id="7" name="TextBox 6">
                <a:extLst>
                  <a:ext uri="{FF2B5EF4-FFF2-40B4-BE49-F238E27FC236}">
                    <a16:creationId xmlns:a16="http://schemas.microsoft.com/office/drawing/2014/main" id="{B77971C5-154B-47C4-ACC8-1D0E7E57764F}"/>
                  </a:ext>
                </a:extLst>
              </p:cNvPr>
              <p:cNvSpPr txBox="1">
                <a:spLocks noRot="1" noChangeAspect="1" noMove="1" noResize="1" noEditPoints="1" noAdjustHandles="1" noChangeArrowheads="1" noChangeShapeType="1" noTextEdit="1"/>
              </p:cNvSpPr>
              <p:nvPr/>
            </p:nvSpPr>
            <p:spPr>
              <a:xfrm>
                <a:off x="2958689" y="3447409"/>
                <a:ext cx="2732863" cy="461665"/>
              </a:xfrm>
              <a:prstGeom prst="rect">
                <a:avLst/>
              </a:prstGeom>
              <a:blipFill>
                <a:blip r:embed="rId4"/>
                <a:stretch>
                  <a:fillRect r="-223" b="-18667"/>
                </a:stretch>
              </a:blipFill>
            </p:spPr>
            <p:txBody>
              <a:bodyPr/>
              <a:lstStyle/>
              <a:p>
                <a:r>
                  <a:rPr lang="en-US">
                    <a:noFill/>
                  </a:rPr>
                  <a:t> </a:t>
                </a:r>
              </a:p>
            </p:txBody>
          </p:sp>
        </mc:Fallback>
      </mc:AlternateContent>
      <p:cxnSp>
        <p:nvCxnSpPr>
          <p:cNvPr id="12" name="Straight Arrow Connector 11">
            <a:extLst>
              <a:ext uri="{FF2B5EF4-FFF2-40B4-BE49-F238E27FC236}">
                <a16:creationId xmlns:a16="http://schemas.microsoft.com/office/drawing/2014/main" id="{50CDD4A7-9EBB-4E3B-91ED-ABB26E8F9077}"/>
              </a:ext>
            </a:extLst>
          </p:cNvPr>
          <p:cNvCxnSpPr>
            <a:endCxn id="4" idx="3"/>
          </p:cNvCxnSpPr>
          <p:nvPr/>
        </p:nvCxnSpPr>
        <p:spPr>
          <a:xfrm flipH="1">
            <a:off x="5331583" y="2723167"/>
            <a:ext cx="69583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CA337E2-018C-408F-8E78-8A4FF3C926ED}"/>
              </a:ext>
            </a:extLst>
          </p:cNvPr>
          <p:cNvSpPr txBox="1"/>
          <p:nvPr/>
        </p:nvSpPr>
        <p:spPr>
          <a:xfrm>
            <a:off x="6126480" y="2530071"/>
            <a:ext cx="553228" cy="369332"/>
          </a:xfrm>
          <a:prstGeom prst="rect">
            <a:avLst/>
          </a:prstGeom>
          <a:noFill/>
        </p:spPr>
        <p:txBody>
          <a:bodyPr wrap="none" rtlCol="0">
            <a:spAutoFit/>
          </a:bodyPr>
          <a:lstStyle/>
          <a:p>
            <a:r>
              <a:rPr lang="en-US" dirty="0"/>
              <a:t>DFA</a:t>
            </a:r>
          </a:p>
        </p:txBody>
      </p:sp>
    </p:spTree>
    <p:extLst>
      <p:ext uri="{BB962C8B-B14F-4D97-AF65-F5344CB8AC3E}">
        <p14:creationId xmlns:p14="http://schemas.microsoft.com/office/powerpoint/2010/main" val="25168931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6463F-1C1A-4E31-B8AC-53EEF0ECB206}"/>
              </a:ext>
            </a:extLst>
          </p:cNvPr>
          <p:cNvSpPr>
            <a:spLocks noGrp="1"/>
          </p:cNvSpPr>
          <p:nvPr>
            <p:ph type="title"/>
          </p:nvPr>
        </p:nvSpPr>
        <p:spPr>
          <a:xfrm>
            <a:off x="628650" y="365127"/>
            <a:ext cx="7886700" cy="697056"/>
          </a:xfrm>
        </p:spPr>
        <p:txBody>
          <a:bodyPr/>
          <a:lstStyle/>
          <a:p>
            <a:r>
              <a:rPr lang="en-US" dirty="0"/>
              <a:t>Learning a separator</a:t>
            </a:r>
          </a:p>
        </p:txBody>
      </p:sp>
      <p:grpSp>
        <p:nvGrpSpPr>
          <p:cNvPr id="26" name="Group 25">
            <a:extLst>
              <a:ext uri="{FF2B5EF4-FFF2-40B4-BE49-F238E27FC236}">
                <a16:creationId xmlns:a16="http://schemas.microsoft.com/office/drawing/2014/main" id="{FF8BB181-AFB9-432B-89B8-E6C5207CE445}"/>
              </a:ext>
            </a:extLst>
          </p:cNvPr>
          <p:cNvGrpSpPr/>
          <p:nvPr/>
        </p:nvGrpSpPr>
        <p:grpSpPr>
          <a:xfrm>
            <a:off x="982713" y="1583174"/>
            <a:ext cx="2438025" cy="1468398"/>
            <a:chOff x="982713" y="1583174"/>
            <a:chExt cx="2438025" cy="1468398"/>
          </a:xfrm>
        </p:grpSpPr>
        <p:sp>
          <p:nvSpPr>
            <p:cNvPr id="4" name="TextBox 3">
              <a:extLst>
                <a:ext uri="{FF2B5EF4-FFF2-40B4-BE49-F238E27FC236}">
                  <a16:creationId xmlns:a16="http://schemas.microsoft.com/office/drawing/2014/main" id="{26C3E8AA-ABCC-4E0A-AC03-3849D32C43FA}"/>
                </a:ext>
              </a:extLst>
            </p:cNvPr>
            <p:cNvSpPr txBox="1"/>
            <p:nvPr/>
          </p:nvSpPr>
          <p:spPr>
            <a:xfrm>
              <a:off x="2080260" y="1767840"/>
              <a:ext cx="284052" cy="369332"/>
            </a:xfrm>
            <a:prstGeom prst="rect">
              <a:avLst/>
            </a:prstGeom>
            <a:noFill/>
          </p:spPr>
          <p:txBody>
            <a:bodyPr wrap="none" rtlCol="0">
              <a:spAutoFit/>
            </a:bodyPr>
            <a:lstStyle/>
            <a:p>
              <a:r>
                <a:rPr lang="en-US" dirty="0">
                  <a:solidFill>
                    <a:schemeClr val="accent6">
                      <a:lumMod val="75000"/>
                    </a:schemeClr>
                  </a:solidFill>
                </a:rPr>
                <a:t>x</a:t>
              </a:r>
            </a:p>
          </p:txBody>
        </p:sp>
        <p:sp>
          <p:nvSpPr>
            <p:cNvPr id="5" name="TextBox 4">
              <a:extLst>
                <a:ext uri="{FF2B5EF4-FFF2-40B4-BE49-F238E27FC236}">
                  <a16:creationId xmlns:a16="http://schemas.microsoft.com/office/drawing/2014/main" id="{6C6F70C6-431B-4655-B510-E5E2A98019FE}"/>
                </a:ext>
              </a:extLst>
            </p:cNvPr>
            <p:cNvSpPr txBox="1"/>
            <p:nvPr/>
          </p:nvSpPr>
          <p:spPr>
            <a:xfrm>
              <a:off x="2547834" y="1583174"/>
              <a:ext cx="284052" cy="369332"/>
            </a:xfrm>
            <a:prstGeom prst="rect">
              <a:avLst/>
            </a:prstGeom>
            <a:noFill/>
          </p:spPr>
          <p:txBody>
            <a:bodyPr wrap="none" rtlCol="0">
              <a:spAutoFit/>
            </a:bodyPr>
            <a:lstStyle/>
            <a:p>
              <a:r>
                <a:rPr lang="en-US" dirty="0">
                  <a:solidFill>
                    <a:schemeClr val="accent6">
                      <a:lumMod val="75000"/>
                    </a:schemeClr>
                  </a:solidFill>
                </a:rPr>
                <a:t>x</a:t>
              </a:r>
            </a:p>
          </p:txBody>
        </p:sp>
        <p:sp>
          <p:nvSpPr>
            <p:cNvPr id="6" name="TextBox 5">
              <a:extLst>
                <a:ext uri="{FF2B5EF4-FFF2-40B4-BE49-F238E27FC236}">
                  <a16:creationId xmlns:a16="http://schemas.microsoft.com/office/drawing/2014/main" id="{A04C1FAB-7255-46B8-ADB0-1BA2FED5E033}"/>
                </a:ext>
              </a:extLst>
            </p:cNvPr>
            <p:cNvSpPr txBox="1"/>
            <p:nvPr/>
          </p:nvSpPr>
          <p:spPr>
            <a:xfrm>
              <a:off x="2385060" y="2072640"/>
              <a:ext cx="284052" cy="369332"/>
            </a:xfrm>
            <a:prstGeom prst="rect">
              <a:avLst/>
            </a:prstGeom>
            <a:noFill/>
          </p:spPr>
          <p:txBody>
            <a:bodyPr wrap="none" rtlCol="0">
              <a:spAutoFit/>
            </a:bodyPr>
            <a:lstStyle/>
            <a:p>
              <a:r>
                <a:rPr lang="en-US" dirty="0">
                  <a:solidFill>
                    <a:schemeClr val="accent6">
                      <a:lumMod val="75000"/>
                    </a:schemeClr>
                  </a:solidFill>
                </a:rPr>
                <a:t>x</a:t>
              </a:r>
            </a:p>
          </p:txBody>
        </p:sp>
        <p:sp>
          <p:nvSpPr>
            <p:cNvPr id="7" name="TextBox 6">
              <a:extLst>
                <a:ext uri="{FF2B5EF4-FFF2-40B4-BE49-F238E27FC236}">
                  <a16:creationId xmlns:a16="http://schemas.microsoft.com/office/drawing/2014/main" id="{7E54759F-1AB8-400F-90EE-635972AF1E3A}"/>
                </a:ext>
              </a:extLst>
            </p:cNvPr>
            <p:cNvSpPr txBox="1"/>
            <p:nvPr/>
          </p:nvSpPr>
          <p:spPr>
            <a:xfrm>
              <a:off x="3136686" y="2000012"/>
              <a:ext cx="284052" cy="369332"/>
            </a:xfrm>
            <a:prstGeom prst="rect">
              <a:avLst/>
            </a:prstGeom>
            <a:noFill/>
          </p:spPr>
          <p:txBody>
            <a:bodyPr wrap="none" rtlCol="0">
              <a:spAutoFit/>
            </a:bodyPr>
            <a:lstStyle/>
            <a:p>
              <a:r>
                <a:rPr lang="en-US" dirty="0">
                  <a:solidFill>
                    <a:schemeClr val="accent6">
                      <a:lumMod val="75000"/>
                    </a:schemeClr>
                  </a:solidFill>
                </a:rPr>
                <a:t>x</a:t>
              </a:r>
            </a:p>
          </p:txBody>
        </p:sp>
        <p:sp>
          <p:nvSpPr>
            <p:cNvPr id="8" name="TextBox 7">
              <a:extLst>
                <a:ext uri="{FF2B5EF4-FFF2-40B4-BE49-F238E27FC236}">
                  <a16:creationId xmlns:a16="http://schemas.microsoft.com/office/drawing/2014/main" id="{856755CA-35DD-4DFF-BA54-1C16A0E9C10A}"/>
                </a:ext>
              </a:extLst>
            </p:cNvPr>
            <p:cNvSpPr txBox="1"/>
            <p:nvPr/>
          </p:nvSpPr>
          <p:spPr>
            <a:xfrm>
              <a:off x="2689860" y="2377440"/>
              <a:ext cx="284052" cy="369332"/>
            </a:xfrm>
            <a:prstGeom prst="rect">
              <a:avLst/>
            </a:prstGeom>
            <a:noFill/>
          </p:spPr>
          <p:txBody>
            <a:bodyPr wrap="square" rtlCol="0">
              <a:spAutoFit/>
            </a:bodyPr>
            <a:lstStyle/>
            <a:p>
              <a:r>
                <a:rPr lang="en-US" dirty="0">
                  <a:solidFill>
                    <a:schemeClr val="accent6">
                      <a:lumMod val="75000"/>
                    </a:schemeClr>
                  </a:solidFill>
                </a:rPr>
                <a:t>x</a:t>
              </a:r>
            </a:p>
          </p:txBody>
        </p:sp>
        <p:sp>
          <p:nvSpPr>
            <p:cNvPr id="9" name="TextBox 8">
              <a:extLst>
                <a:ext uri="{FF2B5EF4-FFF2-40B4-BE49-F238E27FC236}">
                  <a16:creationId xmlns:a16="http://schemas.microsoft.com/office/drawing/2014/main" id="{9063A27F-072E-4BA9-A292-46E0BF621FDE}"/>
                </a:ext>
              </a:extLst>
            </p:cNvPr>
            <p:cNvSpPr txBox="1"/>
            <p:nvPr/>
          </p:nvSpPr>
          <p:spPr>
            <a:xfrm>
              <a:off x="2035182" y="2594372"/>
              <a:ext cx="284052" cy="369332"/>
            </a:xfrm>
            <a:prstGeom prst="rect">
              <a:avLst/>
            </a:prstGeom>
            <a:noFill/>
          </p:spPr>
          <p:txBody>
            <a:bodyPr wrap="none" rtlCol="0">
              <a:spAutoFit/>
            </a:bodyPr>
            <a:lstStyle/>
            <a:p>
              <a:r>
                <a:rPr lang="en-US" dirty="0">
                  <a:solidFill>
                    <a:schemeClr val="accent6">
                      <a:lumMod val="75000"/>
                    </a:schemeClr>
                  </a:solidFill>
                </a:rPr>
                <a:t>x</a:t>
              </a:r>
            </a:p>
          </p:txBody>
        </p:sp>
        <p:sp>
          <p:nvSpPr>
            <p:cNvPr id="10" name="TextBox 9">
              <a:extLst>
                <a:ext uri="{FF2B5EF4-FFF2-40B4-BE49-F238E27FC236}">
                  <a16:creationId xmlns:a16="http://schemas.microsoft.com/office/drawing/2014/main" id="{CCE82A1D-8E48-44EB-BC87-71093D7021ED}"/>
                </a:ext>
              </a:extLst>
            </p:cNvPr>
            <p:cNvSpPr txBox="1"/>
            <p:nvPr/>
          </p:nvSpPr>
          <p:spPr>
            <a:xfrm>
              <a:off x="2994660" y="2682240"/>
              <a:ext cx="284052" cy="369332"/>
            </a:xfrm>
            <a:prstGeom prst="rect">
              <a:avLst/>
            </a:prstGeom>
            <a:noFill/>
          </p:spPr>
          <p:txBody>
            <a:bodyPr wrap="none" rtlCol="0">
              <a:spAutoFit/>
            </a:bodyPr>
            <a:lstStyle/>
            <a:p>
              <a:r>
                <a:rPr lang="en-US" dirty="0">
                  <a:solidFill>
                    <a:schemeClr val="accent6">
                      <a:lumMod val="75000"/>
                    </a:schemeClr>
                  </a:solidFill>
                </a:rPr>
                <a:t>x</a:t>
              </a:r>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A990E34A-C74E-4262-9D1E-9277500C9053}"/>
                    </a:ext>
                  </a:extLst>
                </p:cNvPr>
                <p:cNvSpPr txBox="1"/>
                <p:nvPr/>
              </p:nvSpPr>
              <p:spPr>
                <a:xfrm>
                  <a:off x="982713" y="1953845"/>
                  <a:ext cx="63235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solidFill>
                                  <a:schemeClr val="accent6">
                                    <a:lumMod val="75000"/>
                                  </a:schemeClr>
                                </a:solidFill>
                                <a:latin typeface="Cambria Math" panose="02040503050406030204" pitchFamily="18" charset="0"/>
                              </a:rPr>
                            </m:ctrlPr>
                          </m:sSubPr>
                          <m:e>
                            <m:r>
                              <a:rPr lang="en-US" sz="2400" b="0" i="1" smtClean="0">
                                <a:solidFill>
                                  <a:schemeClr val="accent6">
                                    <a:lumMod val="75000"/>
                                  </a:schemeClr>
                                </a:solidFill>
                                <a:latin typeface="Cambria Math" panose="02040503050406030204" pitchFamily="18" charset="0"/>
                              </a:rPr>
                              <m:t>𝑀</m:t>
                            </m:r>
                          </m:e>
                          <m:sub>
                            <m:r>
                              <a:rPr lang="en-US" sz="2400" b="0" i="1" smtClean="0">
                                <a:solidFill>
                                  <a:schemeClr val="accent6">
                                    <a:lumMod val="75000"/>
                                  </a:schemeClr>
                                </a:solidFill>
                                <a:latin typeface="Cambria Math" panose="02040503050406030204" pitchFamily="18" charset="0"/>
                              </a:rPr>
                              <m:t>1</m:t>
                            </m:r>
                          </m:sub>
                        </m:sSub>
                      </m:oMath>
                    </m:oMathPara>
                  </a14:m>
                  <a:endParaRPr lang="en-US" sz="2400" dirty="0">
                    <a:solidFill>
                      <a:schemeClr val="accent6">
                        <a:lumMod val="75000"/>
                      </a:schemeClr>
                    </a:solidFill>
                  </a:endParaRPr>
                </a:p>
              </p:txBody>
            </p:sp>
          </mc:Choice>
          <mc:Fallback xmlns="">
            <p:sp>
              <p:nvSpPr>
                <p:cNvPr id="24" name="TextBox 23">
                  <a:extLst>
                    <a:ext uri="{FF2B5EF4-FFF2-40B4-BE49-F238E27FC236}">
                      <a16:creationId xmlns:a16="http://schemas.microsoft.com/office/drawing/2014/main" id="{A990E34A-C74E-4262-9D1E-9277500C9053}"/>
                    </a:ext>
                  </a:extLst>
                </p:cNvPr>
                <p:cNvSpPr txBox="1">
                  <a:spLocks noRot="1" noChangeAspect="1" noMove="1" noResize="1" noEditPoints="1" noAdjustHandles="1" noChangeArrowheads="1" noChangeShapeType="1" noTextEdit="1"/>
                </p:cNvSpPr>
                <p:nvPr/>
              </p:nvSpPr>
              <p:spPr>
                <a:xfrm>
                  <a:off x="982713" y="1953845"/>
                  <a:ext cx="632353" cy="461665"/>
                </a:xfrm>
                <a:prstGeom prst="rect">
                  <a:avLst/>
                </a:prstGeom>
                <a:blipFill>
                  <a:blip r:embed="rId2"/>
                  <a:stretch>
                    <a:fillRect b="-1333"/>
                  </a:stretch>
                </a:blipFill>
              </p:spPr>
              <p:txBody>
                <a:bodyPr/>
                <a:lstStyle/>
                <a:p>
                  <a:r>
                    <a:rPr lang="en-US">
                      <a:noFill/>
                    </a:rPr>
                    <a:t> </a:t>
                  </a:r>
                </a:p>
              </p:txBody>
            </p:sp>
          </mc:Fallback>
        </mc:AlternateContent>
      </p:grpSp>
      <p:grpSp>
        <p:nvGrpSpPr>
          <p:cNvPr id="27" name="Group 26">
            <a:extLst>
              <a:ext uri="{FF2B5EF4-FFF2-40B4-BE49-F238E27FC236}">
                <a16:creationId xmlns:a16="http://schemas.microsoft.com/office/drawing/2014/main" id="{AFEA03AF-A6B8-4137-90DA-1C3224338F56}"/>
              </a:ext>
            </a:extLst>
          </p:cNvPr>
          <p:cNvGrpSpPr/>
          <p:nvPr/>
        </p:nvGrpSpPr>
        <p:grpSpPr>
          <a:xfrm>
            <a:off x="4418753" y="1556219"/>
            <a:ext cx="2597659" cy="1880494"/>
            <a:chOff x="4418753" y="1556219"/>
            <a:chExt cx="2597659" cy="1880494"/>
          </a:xfrm>
        </p:grpSpPr>
        <p:sp>
          <p:nvSpPr>
            <p:cNvPr id="18" name="TextBox 17">
              <a:extLst>
                <a:ext uri="{FF2B5EF4-FFF2-40B4-BE49-F238E27FC236}">
                  <a16:creationId xmlns:a16="http://schemas.microsoft.com/office/drawing/2014/main" id="{0383D3AE-955F-4487-B21D-EBEDEE293EF1}"/>
                </a:ext>
              </a:extLst>
            </p:cNvPr>
            <p:cNvSpPr txBox="1"/>
            <p:nvPr/>
          </p:nvSpPr>
          <p:spPr>
            <a:xfrm>
              <a:off x="4983480" y="1828800"/>
              <a:ext cx="306494" cy="369332"/>
            </a:xfrm>
            <a:prstGeom prst="rect">
              <a:avLst/>
            </a:prstGeom>
            <a:noFill/>
          </p:spPr>
          <p:txBody>
            <a:bodyPr wrap="none" rtlCol="0">
              <a:spAutoFit/>
            </a:bodyPr>
            <a:lstStyle/>
            <a:p>
              <a:r>
                <a:rPr lang="en-US" dirty="0">
                  <a:solidFill>
                    <a:srgbClr val="C00000"/>
                  </a:solidFill>
                </a:rPr>
                <a:t>o</a:t>
              </a:r>
            </a:p>
          </p:txBody>
        </p:sp>
        <p:sp>
          <p:nvSpPr>
            <p:cNvPr id="19" name="TextBox 18">
              <a:extLst>
                <a:ext uri="{FF2B5EF4-FFF2-40B4-BE49-F238E27FC236}">
                  <a16:creationId xmlns:a16="http://schemas.microsoft.com/office/drawing/2014/main" id="{52739E9A-1DD7-43E1-936E-D68D696980C7}"/>
                </a:ext>
              </a:extLst>
            </p:cNvPr>
            <p:cNvSpPr txBox="1"/>
            <p:nvPr/>
          </p:nvSpPr>
          <p:spPr>
            <a:xfrm>
              <a:off x="5289974" y="2573298"/>
              <a:ext cx="306494" cy="369332"/>
            </a:xfrm>
            <a:prstGeom prst="rect">
              <a:avLst/>
            </a:prstGeom>
            <a:noFill/>
          </p:spPr>
          <p:txBody>
            <a:bodyPr wrap="none" rtlCol="0">
              <a:spAutoFit/>
            </a:bodyPr>
            <a:lstStyle/>
            <a:p>
              <a:r>
                <a:rPr lang="en-US" dirty="0">
                  <a:solidFill>
                    <a:srgbClr val="C00000"/>
                  </a:solidFill>
                </a:rPr>
                <a:t>o</a:t>
              </a:r>
            </a:p>
          </p:txBody>
        </p:sp>
        <p:sp>
          <p:nvSpPr>
            <p:cNvPr id="20" name="TextBox 19">
              <a:extLst>
                <a:ext uri="{FF2B5EF4-FFF2-40B4-BE49-F238E27FC236}">
                  <a16:creationId xmlns:a16="http://schemas.microsoft.com/office/drawing/2014/main" id="{BC74B6AA-50F8-4271-B86A-7F43568809BD}"/>
                </a:ext>
              </a:extLst>
            </p:cNvPr>
            <p:cNvSpPr txBox="1"/>
            <p:nvPr/>
          </p:nvSpPr>
          <p:spPr>
            <a:xfrm>
              <a:off x="5886659" y="2140268"/>
              <a:ext cx="306494" cy="369332"/>
            </a:xfrm>
            <a:prstGeom prst="rect">
              <a:avLst/>
            </a:prstGeom>
            <a:noFill/>
          </p:spPr>
          <p:txBody>
            <a:bodyPr wrap="none" rtlCol="0">
              <a:spAutoFit/>
            </a:bodyPr>
            <a:lstStyle/>
            <a:p>
              <a:r>
                <a:rPr lang="en-US" dirty="0">
                  <a:solidFill>
                    <a:srgbClr val="C00000"/>
                  </a:solidFill>
                </a:rPr>
                <a:t>o</a:t>
              </a:r>
            </a:p>
          </p:txBody>
        </p:sp>
        <p:sp>
          <p:nvSpPr>
            <p:cNvPr id="21" name="TextBox 20">
              <a:extLst>
                <a:ext uri="{FF2B5EF4-FFF2-40B4-BE49-F238E27FC236}">
                  <a16:creationId xmlns:a16="http://schemas.microsoft.com/office/drawing/2014/main" id="{94D9F9FA-EC73-4172-952B-1369BB085BD8}"/>
                </a:ext>
              </a:extLst>
            </p:cNvPr>
            <p:cNvSpPr txBox="1"/>
            <p:nvPr/>
          </p:nvSpPr>
          <p:spPr>
            <a:xfrm>
              <a:off x="5596468" y="1556219"/>
              <a:ext cx="306494" cy="369332"/>
            </a:xfrm>
            <a:prstGeom prst="rect">
              <a:avLst/>
            </a:prstGeom>
            <a:noFill/>
          </p:spPr>
          <p:txBody>
            <a:bodyPr wrap="none" rtlCol="0">
              <a:spAutoFit/>
            </a:bodyPr>
            <a:lstStyle/>
            <a:p>
              <a:r>
                <a:rPr lang="en-US" dirty="0">
                  <a:solidFill>
                    <a:srgbClr val="C00000"/>
                  </a:solidFill>
                </a:rPr>
                <a:t>o</a:t>
              </a:r>
            </a:p>
          </p:txBody>
        </p:sp>
        <p:sp>
          <p:nvSpPr>
            <p:cNvPr id="22" name="TextBox 21">
              <a:extLst>
                <a:ext uri="{FF2B5EF4-FFF2-40B4-BE49-F238E27FC236}">
                  <a16:creationId xmlns:a16="http://schemas.microsoft.com/office/drawing/2014/main" id="{DCE1BC46-F19B-41C0-8978-2DF7149C5582}"/>
                </a:ext>
              </a:extLst>
            </p:cNvPr>
            <p:cNvSpPr txBox="1"/>
            <p:nvPr/>
          </p:nvSpPr>
          <p:spPr>
            <a:xfrm>
              <a:off x="4418753" y="2441972"/>
              <a:ext cx="306494" cy="369332"/>
            </a:xfrm>
            <a:prstGeom prst="rect">
              <a:avLst/>
            </a:prstGeom>
            <a:noFill/>
          </p:spPr>
          <p:txBody>
            <a:bodyPr wrap="none" rtlCol="0">
              <a:spAutoFit/>
            </a:bodyPr>
            <a:lstStyle/>
            <a:p>
              <a:r>
                <a:rPr lang="en-US" dirty="0">
                  <a:solidFill>
                    <a:srgbClr val="C00000"/>
                  </a:solidFill>
                </a:rPr>
                <a:t>o</a:t>
              </a:r>
            </a:p>
          </p:txBody>
        </p:sp>
        <p:sp>
          <p:nvSpPr>
            <p:cNvPr id="23" name="TextBox 22">
              <a:extLst>
                <a:ext uri="{FF2B5EF4-FFF2-40B4-BE49-F238E27FC236}">
                  <a16:creationId xmlns:a16="http://schemas.microsoft.com/office/drawing/2014/main" id="{E7357ACD-5D34-4504-924C-0F5F1353FAF4}"/>
                </a:ext>
              </a:extLst>
            </p:cNvPr>
            <p:cNvSpPr txBox="1"/>
            <p:nvPr/>
          </p:nvSpPr>
          <p:spPr>
            <a:xfrm>
              <a:off x="4799111" y="3067381"/>
              <a:ext cx="306494" cy="369332"/>
            </a:xfrm>
            <a:prstGeom prst="rect">
              <a:avLst/>
            </a:prstGeom>
            <a:noFill/>
          </p:spPr>
          <p:txBody>
            <a:bodyPr wrap="none" rtlCol="0">
              <a:spAutoFit/>
            </a:bodyPr>
            <a:lstStyle/>
            <a:p>
              <a:r>
                <a:rPr lang="en-US" dirty="0">
                  <a:solidFill>
                    <a:srgbClr val="C00000"/>
                  </a:solidFill>
                </a:rPr>
                <a:t>o</a:t>
              </a:r>
            </a:p>
          </p:txBody>
        </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337F84A4-B9F8-469C-9E52-EB1846B598D6}"/>
                    </a:ext>
                  </a:extLst>
                </p:cNvPr>
                <p:cNvSpPr txBox="1"/>
                <p:nvPr/>
              </p:nvSpPr>
              <p:spPr>
                <a:xfrm>
                  <a:off x="6451386" y="2124879"/>
                  <a:ext cx="565026"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solidFill>
                                  <a:srgbClr val="C00000"/>
                                </a:solidFill>
                                <a:latin typeface="Cambria Math" panose="02040503050406030204" pitchFamily="18" charset="0"/>
                              </a:rPr>
                            </m:ctrlPr>
                          </m:sSubPr>
                          <m:e>
                            <m:r>
                              <a:rPr lang="en-US" sz="2000" b="0" i="1" smtClean="0">
                                <a:solidFill>
                                  <a:srgbClr val="C00000"/>
                                </a:solidFill>
                                <a:latin typeface="Cambria Math" panose="02040503050406030204" pitchFamily="18" charset="0"/>
                              </a:rPr>
                              <m:t>𝑀</m:t>
                            </m:r>
                          </m:e>
                          <m:sub>
                            <m:r>
                              <a:rPr lang="en-US" sz="2000" b="0" i="1" smtClean="0">
                                <a:solidFill>
                                  <a:srgbClr val="C00000"/>
                                </a:solidFill>
                                <a:latin typeface="Cambria Math" panose="02040503050406030204" pitchFamily="18" charset="0"/>
                              </a:rPr>
                              <m:t>2</m:t>
                            </m:r>
                          </m:sub>
                        </m:sSub>
                      </m:oMath>
                    </m:oMathPara>
                  </a14:m>
                  <a:endParaRPr lang="en-US" sz="2000" dirty="0">
                    <a:solidFill>
                      <a:srgbClr val="C00000"/>
                    </a:solidFill>
                  </a:endParaRPr>
                </a:p>
              </p:txBody>
            </p:sp>
          </mc:Choice>
          <mc:Fallback xmlns="">
            <p:sp>
              <p:nvSpPr>
                <p:cNvPr id="25" name="TextBox 24">
                  <a:extLst>
                    <a:ext uri="{FF2B5EF4-FFF2-40B4-BE49-F238E27FC236}">
                      <a16:creationId xmlns:a16="http://schemas.microsoft.com/office/drawing/2014/main" id="{337F84A4-B9F8-469C-9E52-EB1846B598D6}"/>
                    </a:ext>
                  </a:extLst>
                </p:cNvPr>
                <p:cNvSpPr txBox="1">
                  <a:spLocks noRot="1" noChangeAspect="1" noMove="1" noResize="1" noEditPoints="1" noAdjustHandles="1" noChangeArrowheads="1" noChangeShapeType="1" noTextEdit="1"/>
                </p:cNvSpPr>
                <p:nvPr/>
              </p:nvSpPr>
              <p:spPr>
                <a:xfrm>
                  <a:off x="6451386" y="2124879"/>
                  <a:ext cx="565026" cy="400110"/>
                </a:xfrm>
                <a:prstGeom prst="rect">
                  <a:avLst/>
                </a:prstGeom>
                <a:blipFill>
                  <a:blip r:embed="rId3"/>
                  <a:stretch>
                    <a:fillRect b="-1538"/>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09DC7184-68F0-4A08-BD30-182A32EA5203}"/>
                  </a:ext>
                </a:extLst>
              </p:cNvPr>
              <p:cNvSpPr txBox="1"/>
              <p:nvPr/>
            </p:nvSpPr>
            <p:spPr>
              <a:xfrm>
                <a:off x="4983480" y="2234921"/>
                <a:ext cx="80682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𝜓</m:t>
                      </m:r>
                    </m:oMath>
                  </m:oMathPara>
                </a14:m>
                <a:endParaRPr lang="en-US" dirty="0"/>
              </a:p>
            </p:txBody>
          </p:sp>
        </mc:Choice>
        <mc:Fallback xmlns="">
          <p:sp>
            <p:nvSpPr>
              <p:cNvPr id="28" name="TextBox 27">
                <a:extLst>
                  <a:ext uri="{FF2B5EF4-FFF2-40B4-BE49-F238E27FC236}">
                    <a16:creationId xmlns:a16="http://schemas.microsoft.com/office/drawing/2014/main" id="{09DC7184-68F0-4A08-BD30-182A32EA5203}"/>
                  </a:ext>
                </a:extLst>
              </p:cNvPr>
              <p:cNvSpPr txBox="1">
                <a:spLocks noRot="1" noChangeAspect="1" noMove="1" noResize="1" noEditPoints="1" noAdjustHandles="1" noChangeArrowheads="1" noChangeShapeType="1" noTextEdit="1"/>
              </p:cNvSpPr>
              <p:nvPr/>
            </p:nvSpPr>
            <p:spPr>
              <a:xfrm>
                <a:off x="4983480" y="2234921"/>
                <a:ext cx="806823" cy="369332"/>
              </a:xfrm>
              <a:prstGeom prst="rect">
                <a:avLst/>
              </a:prstGeom>
              <a:blipFill>
                <a:blip r:embed="rId4"/>
                <a:stretch>
                  <a:fillRect b="-13333"/>
                </a:stretch>
              </a:blipFill>
            </p:spPr>
            <p:txBody>
              <a:bodyPr/>
              <a:lstStyle/>
              <a:p>
                <a:r>
                  <a:rPr lang="en-US">
                    <a:noFill/>
                  </a:rPr>
                  <a:t> </a:t>
                </a:r>
              </a:p>
            </p:txBody>
          </p:sp>
        </mc:Fallback>
      </mc:AlternateContent>
      <p:cxnSp>
        <p:nvCxnSpPr>
          <p:cNvPr id="30" name="Straight Connector 29">
            <a:extLst>
              <a:ext uri="{FF2B5EF4-FFF2-40B4-BE49-F238E27FC236}">
                <a16:creationId xmlns:a16="http://schemas.microsoft.com/office/drawing/2014/main" id="{35D8CCEA-4C4D-43CB-8E86-879F8897F3B0}"/>
              </a:ext>
            </a:extLst>
          </p:cNvPr>
          <p:cNvCxnSpPr/>
          <p:nvPr/>
        </p:nvCxnSpPr>
        <p:spPr>
          <a:xfrm flipH="1">
            <a:off x="3136686" y="1470660"/>
            <a:ext cx="1588561" cy="22098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277F1512-078F-424B-B29A-F15B57D2FCBD}"/>
                  </a:ext>
                </a:extLst>
              </p:cNvPr>
              <p:cNvSpPr txBox="1"/>
              <p:nvPr/>
            </p:nvSpPr>
            <p:spPr>
              <a:xfrm>
                <a:off x="2049780" y="3215733"/>
                <a:ext cx="6304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𝜙</m:t>
                      </m:r>
                    </m:oMath>
                  </m:oMathPara>
                </a14:m>
                <a:endParaRPr lang="en-US" dirty="0"/>
              </a:p>
            </p:txBody>
          </p:sp>
        </mc:Choice>
        <mc:Fallback xmlns="">
          <p:sp>
            <p:nvSpPr>
              <p:cNvPr id="31" name="TextBox 30">
                <a:extLst>
                  <a:ext uri="{FF2B5EF4-FFF2-40B4-BE49-F238E27FC236}">
                    <a16:creationId xmlns:a16="http://schemas.microsoft.com/office/drawing/2014/main" id="{277F1512-078F-424B-B29A-F15B57D2FCBD}"/>
                  </a:ext>
                </a:extLst>
              </p:cNvPr>
              <p:cNvSpPr txBox="1">
                <a:spLocks noRot="1" noChangeAspect="1" noMove="1" noResize="1" noEditPoints="1" noAdjustHandles="1" noChangeArrowheads="1" noChangeShapeType="1" noTextEdit="1"/>
              </p:cNvSpPr>
              <p:nvPr/>
            </p:nvSpPr>
            <p:spPr>
              <a:xfrm>
                <a:off x="2049780" y="3215733"/>
                <a:ext cx="630429" cy="369332"/>
              </a:xfrm>
              <a:prstGeom prst="rect">
                <a:avLst/>
              </a:prstGeom>
              <a:blipFill>
                <a:blip r:embed="rId5"/>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4B5318C6-C296-4A05-B49B-1444F645F9EC}"/>
                  </a:ext>
                </a:extLst>
              </p:cNvPr>
              <p:cNvSpPr txBox="1"/>
              <p:nvPr/>
            </p:nvSpPr>
            <p:spPr>
              <a:xfrm>
                <a:off x="3615751" y="3215733"/>
                <a:ext cx="80355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𝜙</m:t>
                      </m:r>
                    </m:oMath>
                  </m:oMathPara>
                </a14:m>
                <a:endParaRPr lang="en-US" dirty="0"/>
              </a:p>
            </p:txBody>
          </p:sp>
        </mc:Choice>
        <mc:Fallback xmlns="">
          <p:sp>
            <p:nvSpPr>
              <p:cNvPr id="32" name="TextBox 31">
                <a:extLst>
                  <a:ext uri="{FF2B5EF4-FFF2-40B4-BE49-F238E27FC236}">
                    <a16:creationId xmlns:a16="http://schemas.microsoft.com/office/drawing/2014/main" id="{4B5318C6-C296-4A05-B49B-1444F645F9EC}"/>
                  </a:ext>
                </a:extLst>
              </p:cNvPr>
              <p:cNvSpPr txBox="1">
                <a:spLocks noRot="1" noChangeAspect="1" noMove="1" noResize="1" noEditPoints="1" noAdjustHandles="1" noChangeArrowheads="1" noChangeShapeType="1" noTextEdit="1"/>
              </p:cNvSpPr>
              <p:nvPr/>
            </p:nvSpPr>
            <p:spPr>
              <a:xfrm>
                <a:off x="3615751" y="3215733"/>
                <a:ext cx="803553" cy="369332"/>
              </a:xfrm>
              <a:prstGeom prst="rect">
                <a:avLst/>
              </a:prstGeom>
              <a:blipFill>
                <a:blip r:embed="rId6"/>
                <a:stretch>
                  <a:fillRect b="-13333"/>
                </a:stretch>
              </a:blipFill>
            </p:spPr>
            <p:txBody>
              <a:bodyPr/>
              <a:lstStyle/>
              <a:p>
                <a:r>
                  <a:rPr lang="en-US">
                    <a:noFill/>
                  </a:rPr>
                  <a:t> </a:t>
                </a:r>
              </a:p>
            </p:txBody>
          </p:sp>
        </mc:Fallback>
      </mc:AlternateContent>
      <p:grpSp>
        <p:nvGrpSpPr>
          <p:cNvPr id="38" name="Group 37">
            <a:extLst>
              <a:ext uri="{FF2B5EF4-FFF2-40B4-BE49-F238E27FC236}">
                <a16:creationId xmlns:a16="http://schemas.microsoft.com/office/drawing/2014/main" id="{E2DD889C-0B64-4793-8A7B-5C7584EC7FC1}"/>
              </a:ext>
            </a:extLst>
          </p:cNvPr>
          <p:cNvGrpSpPr/>
          <p:nvPr/>
        </p:nvGrpSpPr>
        <p:grpSpPr>
          <a:xfrm>
            <a:off x="1805940" y="4191000"/>
            <a:ext cx="3944356" cy="756745"/>
            <a:chOff x="1805940" y="4191000"/>
            <a:chExt cx="3944356" cy="756745"/>
          </a:xfrm>
        </p:grpSpPr>
        <p:sp>
          <p:nvSpPr>
            <p:cNvPr id="33" name="TextBox 32">
              <a:extLst>
                <a:ext uri="{FF2B5EF4-FFF2-40B4-BE49-F238E27FC236}">
                  <a16:creationId xmlns:a16="http://schemas.microsoft.com/office/drawing/2014/main" id="{84858476-CF59-4D23-8558-1196522069CE}"/>
                </a:ext>
              </a:extLst>
            </p:cNvPr>
            <p:cNvSpPr txBox="1"/>
            <p:nvPr/>
          </p:nvSpPr>
          <p:spPr>
            <a:xfrm>
              <a:off x="1805940" y="4191000"/>
              <a:ext cx="2258695" cy="369332"/>
            </a:xfrm>
            <a:prstGeom prst="rect">
              <a:avLst/>
            </a:prstGeom>
            <a:noFill/>
          </p:spPr>
          <p:txBody>
            <a:bodyPr wrap="none" rtlCol="0">
              <a:spAutoFit/>
            </a:bodyPr>
            <a:lstStyle/>
            <a:p>
              <a:r>
                <a:rPr lang="en-US" dirty="0"/>
                <a:t>Try to verify premises:</a:t>
              </a:r>
            </a:p>
          </p:txBody>
        </p:sp>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84B584C0-3E36-4237-8B05-F0B5D8429821}"/>
                    </a:ext>
                  </a:extLst>
                </p:cNvPr>
                <p:cNvSpPr txBox="1"/>
                <p:nvPr/>
              </p:nvSpPr>
              <p:spPr>
                <a:xfrm>
                  <a:off x="4014024" y="4209258"/>
                  <a:ext cx="1724446"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𝑡𝑟𝑢𝑒</m:t>
                            </m:r>
                          </m:e>
                        </m:d>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𝑀</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 ⟨</m:t>
                        </m:r>
                        <m:r>
                          <a:rPr lang="en-US" sz="2000" b="0" i="1" smtClean="0">
                            <a:latin typeface="Cambria Math" panose="02040503050406030204" pitchFamily="18" charset="0"/>
                          </a:rPr>
                          <m:t>𝜙</m:t>
                        </m:r>
                        <m:r>
                          <a:rPr lang="en-US" sz="2000" b="0" i="1" smtClean="0">
                            <a:latin typeface="Cambria Math" panose="02040503050406030204" pitchFamily="18" charset="0"/>
                          </a:rPr>
                          <m:t>⟩</m:t>
                        </m:r>
                      </m:oMath>
                    </m:oMathPara>
                  </a14:m>
                  <a:endParaRPr lang="en-US" sz="2000" dirty="0"/>
                </a:p>
              </p:txBody>
            </p:sp>
          </mc:Choice>
          <mc:Fallback xmlns="">
            <p:sp>
              <p:nvSpPr>
                <p:cNvPr id="34" name="TextBox 33">
                  <a:extLst>
                    <a:ext uri="{FF2B5EF4-FFF2-40B4-BE49-F238E27FC236}">
                      <a16:creationId xmlns:a16="http://schemas.microsoft.com/office/drawing/2014/main" id="{84B584C0-3E36-4237-8B05-F0B5D8429821}"/>
                    </a:ext>
                  </a:extLst>
                </p:cNvPr>
                <p:cNvSpPr txBox="1">
                  <a:spLocks noRot="1" noChangeAspect="1" noMove="1" noResize="1" noEditPoints="1" noAdjustHandles="1" noChangeArrowheads="1" noChangeShapeType="1" noTextEdit="1"/>
                </p:cNvSpPr>
                <p:nvPr/>
              </p:nvSpPr>
              <p:spPr>
                <a:xfrm>
                  <a:off x="4014024" y="4209258"/>
                  <a:ext cx="1724446" cy="400110"/>
                </a:xfrm>
                <a:prstGeom prst="rect">
                  <a:avLst/>
                </a:prstGeom>
                <a:blipFill>
                  <a:blip r:embed="rId7"/>
                  <a:stretch>
                    <a:fillRect b="-136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1E045D47-EA86-4242-ABF2-61430A7B2107}"/>
                    </a:ext>
                  </a:extLst>
                </p:cNvPr>
                <p:cNvSpPr txBox="1"/>
                <p:nvPr/>
              </p:nvSpPr>
              <p:spPr>
                <a:xfrm>
                  <a:off x="4337537" y="4547635"/>
                  <a:ext cx="1412759"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𝜙</m:t>
                            </m:r>
                          </m:e>
                        </m:d>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𝑀</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 ⟨</m:t>
                        </m:r>
                        <m:r>
                          <a:rPr lang="en-US" sz="2000" b="0" i="1" smtClean="0">
                            <a:latin typeface="Cambria Math" panose="02040503050406030204" pitchFamily="18" charset="0"/>
                          </a:rPr>
                          <m:t>𝜓</m:t>
                        </m:r>
                        <m:r>
                          <a:rPr lang="en-US" sz="2000" b="0" i="1" smtClean="0">
                            <a:latin typeface="Cambria Math" panose="02040503050406030204" pitchFamily="18" charset="0"/>
                          </a:rPr>
                          <m:t>⟩</m:t>
                        </m:r>
                      </m:oMath>
                    </m:oMathPara>
                  </a14:m>
                  <a:endParaRPr lang="en-US" sz="2000" dirty="0"/>
                </a:p>
              </p:txBody>
            </p:sp>
          </mc:Choice>
          <mc:Fallback xmlns="">
            <p:sp>
              <p:nvSpPr>
                <p:cNvPr id="35" name="TextBox 34">
                  <a:extLst>
                    <a:ext uri="{FF2B5EF4-FFF2-40B4-BE49-F238E27FC236}">
                      <a16:creationId xmlns:a16="http://schemas.microsoft.com/office/drawing/2014/main" id="{1E045D47-EA86-4242-ABF2-61430A7B2107}"/>
                    </a:ext>
                  </a:extLst>
                </p:cNvPr>
                <p:cNvSpPr txBox="1">
                  <a:spLocks noRot="1" noChangeAspect="1" noMove="1" noResize="1" noEditPoints="1" noAdjustHandles="1" noChangeArrowheads="1" noChangeShapeType="1" noTextEdit="1"/>
                </p:cNvSpPr>
                <p:nvPr/>
              </p:nvSpPr>
              <p:spPr>
                <a:xfrm>
                  <a:off x="4337537" y="4547635"/>
                  <a:ext cx="1412759" cy="400110"/>
                </a:xfrm>
                <a:prstGeom prst="rect">
                  <a:avLst/>
                </a:prstGeom>
                <a:blipFill>
                  <a:blip r:embed="rId8"/>
                  <a:stretch>
                    <a:fillRect b="-13636"/>
                  </a:stretch>
                </a:blipFill>
              </p:spPr>
              <p:txBody>
                <a:bodyPr/>
                <a:lstStyle/>
                <a:p>
                  <a:r>
                    <a:rPr lang="en-US">
                      <a:noFill/>
                    </a:rPr>
                    <a:t> </a:t>
                  </a:r>
                </a:p>
              </p:txBody>
            </p:sp>
          </mc:Fallback>
        </mc:AlternateContent>
      </p:grpSp>
      <p:sp>
        <p:nvSpPr>
          <p:cNvPr id="39" name="TextBox 38">
            <a:extLst>
              <a:ext uri="{FF2B5EF4-FFF2-40B4-BE49-F238E27FC236}">
                <a16:creationId xmlns:a16="http://schemas.microsoft.com/office/drawing/2014/main" id="{678B73EE-31E7-4746-9327-DCB4235CC3D4}"/>
              </a:ext>
            </a:extLst>
          </p:cNvPr>
          <p:cNvSpPr txBox="1"/>
          <p:nvPr/>
        </p:nvSpPr>
        <p:spPr>
          <a:xfrm>
            <a:off x="4041775" y="1661160"/>
            <a:ext cx="306494" cy="369332"/>
          </a:xfrm>
          <a:prstGeom prst="rect">
            <a:avLst/>
          </a:prstGeom>
          <a:noFill/>
        </p:spPr>
        <p:txBody>
          <a:bodyPr wrap="none" rtlCol="0">
            <a:spAutoFit/>
          </a:bodyPr>
          <a:lstStyle/>
          <a:p>
            <a:r>
              <a:rPr lang="en-US" dirty="0">
                <a:solidFill>
                  <a:srgbClr val="C00000"/>
                </a:solidFill>
              </a:rPr>
              <a:t>o</a:t>
            </a:r>
          </a:p>
        </p:txBody>
      </p:sp>
      <p:cxnSp>
        <p:nvCxnSpPr>
          <p:cNvPr id="41" name="Straight Connector 40">
            <a:extLst>
              <a:ext uri="{FF2B5EF4-FFF2-40B4-BE49-F238E27FC236}">
                <a16:creationId xmlns:a16="http://schemas.microsoft.com/office/drawing/2014/main" id="{7098BB64-7704-4F7F-AEE2-512A55F5AB1C}"/>
              </a:ext>
            </a:extLst>
          </p:cNvPr>
          <p:cNvCxnSpPr/>
          <p:nvPr/>
        </p:nvCxnSpPr>
        <p:spPr>
          <a:xfrm flipH="1">
            <a:off x="3136686" y="1363980"/>
            <a:ext cx="696174" cy="2221085"/>
          </a:xfrm>
          <a:prstGeom prst="line">
            <a:avLst/>
          </a:prstGeom>
          <a:ln>
            <a:solidFill>
              <a:schemeClr val="accent1"/>
            </a:solidFill>
            <a:prstDash val="lgDash"/>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72B7EFB-89F1-493C-AC76-C986BA92310B}"/>
              </a:ext>
            </a:extLst>
          </p:cNvPr>
          <p:cNvSpPr txBox="1"/>
          <p:nvPr/>
        </p:nvSpPr>
        <p:spPr>
          <a:xfrm>
            <a:off x="766500" y="5309354"/>
            <a:ext cx="7630740" cy="646331"/>
          </a:xfrm>
          <a:prstGeom prst="rect">
            <a:avLst/>
          </a:prstGeom>
          <a:noFill/>
        </p:spPr>
        <p:txBody>
          <a:bodyPr wrap="square" rtlCol="0">
            <a:spAutoFit/>
          </a:bodyPr>
          <a:lstStyle/>
          <a:p>
            <a:r>
              <a:rPr lang="en-US" dirty="0"/>
              <a:t>This is a CEGAR-style relaxation,  similar in principle to invariant generation methods, but learning a temporal property.</a:t>
            </a:r>
          </a:p>
        </p:txBody>
      </p:sp>
    </p:spTree>
    <p:extLst>
      <p:ext uri="{BB962C8B-B14F-4D97-AF65-F5344CB8AC3E}">
        <p14:creationId xmlns:p14="http://schemas.microsoft.com/office/powerpoint/2010/main" val="10176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par>
                                <p:cTn id="48" presetID="10" presetClass="exit" presetSubtype="0" fill="hold" nodeType="withEffect">
                                  <p:stCondLst>
                                    <p:cond delay="0"/>
                                  </p:stCondLst>
                                  <p:childTnLst>
                                    <p:animEffect transition="out" filter="fade">
                                      <p:cBhvr>
                                        <p:cTn id="49" dur="500"/>
                                        <p:tgtEl>
                                          <p:spTgt spid="30"/>
                                        </p:tgtEl>
                                      </p:cBhvr>
                                    </p:animEffect>
                                    <p:set>
                                      <p:cBhvr>
                                        <p:cTn id="50" dur="1" fill="hold">
                                          <p:stCondLst>
                                            <p:cond delay="499"/>
                                          </p:stCondLst>
                                        </p:cTn>
                                        <p:tgtEl>
                                          <p:spTgt spid="3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P spid="32" grpId="0"/>
      <p:bldP spid="39" grpId="0"/>
      <p:bldP spid="4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8AB7A-BCAC-4F29-BBF0-0CB78DD829B7}"/>
              </a:ext>
            </a:extLst>
          </p:cNvPr>
          <p:cNvSpPr>
            <a:spLocks noGrp="1"/>
          </p:cNvSpPr>
          <p:nvPr>
            <p:ph type="title"/>
          </p:nvPr>
        </p:nvSpPr>
        <p:spPr/>
        <p:txBody>
          <a:bodyPr/>
          <a:lstStyle/>
          <a:p>
            <a:r>
              <a:rPr lang="en-US" dirty="0"/>
              <a:t>Heuristics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8F04074-E389-430F-823F-5E901C2C0E5E}"/>
                  </a:ext>
                </a:extLst>
              </p:cNvPr>
              <p:cNvSpPr>
                <a:spLocks noGrp="1"/>
              </p:cNvSpPr>
              <p:nvPr>
                <p:ph idx="1"/>
              </p:nvPr>
            </p:nvSpPr>
            <p:spPr>
              <a:xfrm>
                <a:off x="628650" y="1302327"/>
                <a:ext cx="7886700" cy="2477193"/>
              </a:xfrm>
            </p:spPr>
            <p:txBody>
              <a:bodyPr>
                <a:normAutofit/>
              </a:bodyPr>
              <a:lstStyle/>
              <a:p>
                <a:r>
                  <a:rPr lang="en-US" dirty="0"/>
                  <a:t>CGP: </a:t>
                </a:r>
                <a:r>
                  <a:rPr lang="en-US" dirty="0" err="1"/>
                  <a:t>Angluin’s</a:t>
                </a:r>
                <a:r>
                  <a:rPr lang="en-US" dirty="0"/>
                  <a:t> algorithm (fast, but sub-optimal)</a:t>
                </a:r>
              </a:p>
              <a:p>
                <a:pPr lvl="1"/>
                <a:r>
                  <a:rPr lang="en-US" dirty="0"/>
                  <a:t>Samples are linear in number of states, but number of states can be as large as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𝑀</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a14:m>
                <a:r>
                  <a:rPr lang="en-US" dirty="0"/>
                  <a:t>.</a:t>
                </a:r>
              </a:p>
              <a:p>
                <a:r>
                  <a:rPr lang="en-US" dirty="0"/>
                  <a:t>Gupta/McMillan: SAT (slow, but optimal)</a:t>
                </a:r>
              </a:p>
              <a:p>
                <a:pPr lvl="1"/>
                <a:r>
                  <a:rPr lang="en-US" dirty="0"/>
                  <a:t>Minimal-state separator is NP-complete.</a:t>
                </a:r>
              </a:p>
            </p:txBody>
          </p:sp>
        </mc:Choice>
        <mc:Fallback xmlns="">
          <p:sp>
            <p:nvSpPr>
              <p:cNvPr id="3" name="Content Placeholder 2">
                <a:extLst>
                  <a:ext uri="{FF2B5EF4-FFF2-40B4-BE49-F238E27FC236}">
                    <a16:creationId xmlns:a16="http://schemas.microsoft.com/office/drawing/2014/main" id="{58F04074-E389-430F-823F-5E901C2C0E5E}"/>
                  </a:ext>
                </a:extLst>
              </p:cNvPr>
              <p:cNvSpPr>
                <a:spLocks noGrp="1" noRot="1" noChangeAspect="1" noMove="1" noResize="1" noEditPoints="1" noAdjustHandles="1" noChangeArrowheads="1" noChangeShapeType="1" noTextEdit="1"/>
              </p:cNvSpPr>
              <p:nvPr>
                <p:ph idx="1"/>
              </p:nvPr>
            </p:nvSpPr>
            <p:spPr>
              <a:xfrm>
                <a:off x="628650" y="1302327"/>
                <a:ext cx="7886700" cy="2477193"/>
              </a:xfrm>
              <a:blipFill>
                <a:blip r:embed="rId2"/>
                <a:stretch>
                  <a:fillRect l="-1391" t="-4187"/>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99BB45C0-729B-4A73-9F59-1E4965606E0A}"/>
              </a:ext>
            </a:extLst>
          </p:cNvPr>
          <p:cNvSpPr txBox="1"/>
          <p:nvPr/>
        </p:nvSpPr>
        <p:spPr>
          <a:xfrm>
            <a:off x="815341" y="4183380"/>
            <a:ext cx="7353300" cy="923330"/>
          </a:xfrm>
          <a:prstGeom prst="rect">
            <a:avLst/>
          </a:prstGeom>
          <a:noFill/>
        </p:spPr>
        <p:txBody>
          <a:bodyPr wrap="square" rtlCol="0">
            <a:spAutoFit/>
          </a:bodyPr>
          <a:lstStyle/>
          <a:p>
            <a:r>
              <a:rPr lang="en-US" dirty="0"/>
              <a:t>Either way, the method depends on existence of a small (in terms of states) separator. This is not an Occam’s razor criterion, since the automaton itself is not generalized.</a:t>
            </a:r>
          </a:p>
        </p:txBody>
      </p:sp>
      <p:sp>
        <p:nvSpPr>
          <p:cNvPr id="5" name="TextBox 4">
            <a:extLst>
              <a:ext uri="{FF2B5EF4-FFF2-40B4-BE49-F238E27FC236}">
                <a16:creationId xmlns:a16="http://schemas.microsoft.com/office/drawing/2014/main" id="{36BE5054-666A-4088-AF65-A5376A094AF6}"/>
              </a:ext>
            </a:extLst>
          </p:cNvPr>
          <p:cNvSpPr txBox="1"/>
          <p:nvPr/>
        </p:nvSpPr>
        <p:spPr>
          <a:xfrm>
            <a:off x="929640" y="5440680"/>
            <a:ext cx="6477000" cy="646331"/>
          </a:xfrm>
          <a:prstGeom prst="rect">
            <a:avLst/>
          </a:prstGeom>
          <a:noFill/>
        </p:spPr>
        <p:txBody>
          <a:bodyPr wrap="square" rtlCol="0">
            <a:spAutoFit/>
          </a:bodyPr>
          <a:lstStyle/>
          <a:p>
            <a:r>
              <a:rPr lang="en-US" dirty="0">
                <a:solidFill>
                  <a:srgbClr val="C00000"/>
                </a:solidFill>
              </a:rPr>
              <a:t>Notice the complexity of the AG assertion now matters again, since we must infer this assertion automatically.</a:t>
            </a:r>
          </a:p>
        </p:txBody>
      </p:sp>
    </p:spTree>
    <p:extLst>
      <p:ext uri="{BB962C8B-B14F-4D97-AF65-F5344CB8AC3E}">
        <p14:creationId xmlns:p14="http://schemas.microsoft.com/office/powerpoint/2010/main" val="411564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38FA1-1E9E-4AAB-B4BF-CE765D41C7EE}"/>
              </a:ext>
            </a:extLst>
          </p:cNvPr>
          <p:cNvSpPr>
            <a:spLocks noGrp="1"/>
          </p:cNvSpPr>
          <p:nvPr>
            <p:ph type="title"/>
          </p:nvPr>
        </p:nvSpPr>
        <p:spPr/>
        <p:txBody>
          <a:bodyPr/>
          <a:lstStyle/>
          <a:p>
            <a:r>
              <a:rPr lang="en-US" dirty="0"/>
              <a:t>Circular compositional reasoning</a:t>
            </a:r>
          </a:p>
        </p:txBody>
      </p:sp>
      <p:sp>
        <p:nvSpPr>
          <p:cNvPr id="3" name="Content Placeholder 2">
            <a:extLst>
              <a:ext uri="{FF2B5EF4-FFF2-40B4-BE49-F238E27FC236}">
                <a16:creationId xmlns:a16="http://schemas.microsoft.com/office/drawing/2014/main" id="{9B405835-682D-44DA-9CEA-C493921EE4EE}"/>
              </a:ext>
            </a:extLst>
          </p:cNvPr>
          <p:cNvSpPr>
            <a:spLocks noGrp="1"/>
          </p:cNvSpPr>
          <p:nvPr>
            <p:ph idx="1"/>
          </p:nvPr>
        </p:nvSpPr>
        <p:spPr>
          <a:xfrm>
            <a:off x="628650" y="1302327"/>
            <a:ext cx="7886700" cy="697056"/>
          </a:xfrm>
        </p:spPr>
        <p:txBody>
          <a:bodyPr/>
          <a:lstStyle/>
          <a:p>
            <a:r>
              <a:rPr lang="en-US" dirty="0"/>
              <a:t>McMillan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44F497C-5B09-4EFF-8073-6FAD9E82A87B}"/>
                  </a:ext>
                </a:extLst>
              </p:cNvPr>
              <p:cNvSpPr txBox="1"/>
              <p:nvPr/>
            </p:nvSpPr>
            <p:spPr>
              <a:xfrm>
                <a:off x="3829777" y="1999383"/>
                <a:ext cx="178952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m:t>
                          </m:r>
                        </m:e>
                        <m:sup>
                          <m:r>
                            <a:rPr lang="en-US" sz="2800" b="0" i="1" smtClean="0">
                              <a:latin typeface="Cambria Math" panose="02040503050406030204" pitchFamily="18" charset="0"/>
                            </a:rPr>
                            <m:t>+</m:t>
                          </m:r>
                        </m:sup>
                      </m:sSup>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oMath>
                  </m:oMathPara>
                </a14:m>
                <a:endParaRPr lang="en-US" sz="2800" dirty="0"/>
              </a:p>
            </p:txBody>
          </p:sp>
        </mc:Choice>
        <mc:Fallback xmlns="">
          <p:sp>
            <p:nvSpPr>
              <p:cNvPr id="4" name="TextBox 3">
                <a:extLst>
                  <a:ext uri="{FF2B5EF4-FFF2-40B4-BE49-F238E27FC236}">
                    <a16:creationId xmlns:a16="http://schemas.microsoft.com/office/drawing/2014/main" id="{044F497C-5B09-4EFF-8073-6FAD9E82A87B}"/>
                  </a:ext>
                </a:extLst>
              </p:cNvPr>
              <p:cNvSpPr txBox="1">
                <a:spLocks noRot="1" noChangeAspect="1" noMove="1" noResize="1" noEditPoints="1" noAdjustHandles="1" noChangeArrowheads="1" noChangeShapeType="1" noTextEdit="1"/>
              </p:cNvSpPr>
              <p:nvPr/>
            </p:nvSpPr>
            <p:spPr>
              <a:xfrm>
                <a:off x="3829777" y="1999383"/>
                <a:ext cx="1789528" cy="52322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D8BB276-170D-4B0D-9024-38B401F969C3}"/>
                  </a:ext>
                </a:extLst>
              </p:cNvPr>
              <p:cNvSpPr txBox="1"/>
              <p:nvPr/>
            </p:nvSpPr>
            <p:spPr>
              <a:xfrm>
                <a:off x="3829777" y="2434829"/>
                <a:ext cx="178952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m:t>
                          </m:r>
                        </m:e>
                        <m:sup>
                          <m:r>
                            <a:rPr lang="en-US" sz="2800" b="0" i="1" smtClean="0">
                              <a:latin typeface="Cambria Math" panose="02040503050406030204" pitchFamily="18" charset="0"/>
                            </a:rPr>
                            <m:t>+</m:t>
                          </m:r>
                        </m:sup>
                      </m:sSup>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oMath>
                  </m:oMathPara>
                </a14:m>
                <a:endParaRPr lang="en-US" sz="2800" dirty="0"/>
              </a:p>
            </p:txBody>
          </p:sp>
        </mc:Choice>
        <mc:Fallback xmlns="">
          <p:sp>
            <p:nvSpPr>
              <p:cNvPr id="5" name="TextBox 4">
                <a:extLst>
                  <a:ext uri="{FF2B5EF4-FFF2-40B4-BE49-F238E27FC236}">
                    <a16:creationId xmlns:a16="http://schemas.microsoft.com/office/drawing/2014/main" id="{CD8BB276-170D-4B0D-9024-38B401F969C3}"/>
                  </a:ext>
                </a:extLst>
              </p:cNvPr>
              <p:cNvSpPr txBox="1">
                <a:spLocks noRot="1" noChangeAspect="1" noMove="1" noResize="1" noEditPoints="1" noAdjustHandles="1" noChangeArrowheads="1" noChangeShapeType="1" noTextEdit="1"/>
              </p:cNvSpPr>
              <p:nvPr/>
            </p:nvSpPr>
            <p:spPr>
              <a:xfrm>
                <a:off x="3829777" y="2434829"/>
                <a:ext cx="1789528" cy="523220"/>
              </a:xfrm>
              <a:prstGeom prst="rect">
                <a:avLst/>
              </a:prstGeom>
              <a:blipFill>
                <a:blip r:embed="rId3"/>
                <a:stretch>
                  <a:fillRect/>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8F75B656-7D8E-4495-859D-CBF225FA74A6}"/>
              </a:ext>
            </a:extLst>
          </p:cNvPr>
          <p:cNvCxnSpPr/>
          <p:nvPr/>
        </p:nvCxnSpPr>
        <p:spPr>
          <a:xfrm>
            <a:off x="3627120" y="2948940"/>
            <a:ext cx="217170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8D60254-4AFC-49E1-AD12-F9A736050072}"/>
                  </a:ext>
                </a:extLst>
              </p:cNvPr>
              <p:cNvSpPr txBox="1"/>
              <p:nvPr/>
            </p:nvSpPr>
            <p:spPr>
              <a:xfrm>
                <a:off x="3829777" y="3036714"/>
                <a:ext cx="1987916"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m:t>
                          </m:r>
                          <m:r>
                            <a:rPr lang="en-US" sz="2800" b="0" i="1" smtClean="0">
                              <a:latin typeface="Cambria Math" panose="02040503050406030204" pitchFamily="18" charset="0"/>
                            </a:rPr>
                            <m:t>𝜙</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𝜙</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m:t>
                      </m:r>
                    </m:oMath>
                  </m:oMathPara>
                </a14:m>
                <a:endParaRPr lang="en-US" sz="2800" dirty="0"/>
              </a:p>
            </p:txBody>
          </p:sp>
        </mc:Choice>
        <mc:Fallback xmlns="">
          <p:sp>
            <p:nvSpPr>
              <p:cNvPr id="8" name="TextBox 7">
                <a:extLst>
                  <a:ext uri="{FF2B5EF4-FFF2-40B4-BE49-F238E27FC236}">
                    <a16:creationId xmlns:a16="http://schemas.microsoft.com/office/drawing/2014/main" id="{78D60254-4AFC-49E1-AD12-F9A736050072}"/>
                  </a:ext>
                </a:extLst>
              </p:cNvPr>
              <p:cNvSpPr txBox="1">
                <a:spLocks noRot="1" noChangeAspect="1" noMove="1" noResize="1" noEditPoints="1" noAdjustHandles="1" noChangeArrowheads="1" noChangeShapeType="1" noTextEdit="1"/>
              </p:cNvSpPr>
              <p:nvPr/>
            </p:nvSpPr>
            <p:spPr>
              <a:xfrm>
                <a:off x="3829777" y="3036714"/>
                <a:ext cx="1987916" cy="52322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42B7267-A25E-432F-B883-EA767A76A089}"/>
                  </a:ext>
                </a:extLst>
              </p:cNvPr>
              <p:cNvSpPr txBox="1"/>
              <p:nvPr/>
            </p:nvSpPr>
            <p:spPr>
              <a:xfrm>
                <a:off x="2941320" y="1994828"/>
                <a:ext cx="1010790"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800" i="1">
                              <a:solidFill>
                                <a:prstClr val="black"/>
                              </a:solidFill>
                              <a:latin typeface="Cambria Math" panose="02040503050406030204" pitchFamily="18" charset="0"/>
                            </a:rPr>
                          </m:ctrlPr>
                        </m:sSubPr>
                        <m:e>
                          <m:r>
                            <a:rPr lang="en-US" sz="2800" i="1">
                              <a:solidFill>
                                <a:prstClr val="black"/>
                              </a:solidFill>
                              <a:latin typeface="Cambria Math" panose="02040503050406030204" pitchFamily="18" charset="0"/>
                            </a:rPr>
                            <m:t>𝐴</m:t>
                          </m:r>
                        </m:e>
                        <m:sub>
                          <m:r>
                            <a:rPr lang="en-US" sz="2800" i="1">
                              <a:solidFill>
                                <a:prstClr val="black"/>
                              </a:solidFill>
                              <a:latin typeface="Cambria Math" panose="02040503050406030204" pitchFamily="18" charset="0"/>
                            </a:rPr>
                            <m:t>1</m:t>
                          </m:r>
                        </m:sub>
                      </m:sSub>
                      <m:r>
                        <a:rPr lang="en-US" sz="2800" i="1">
                          <a:solidFill>
                            <a:prstClr val="black"/>
                          </a:solidFill>
                          <a:latin typeface="Cambria Math" panose="02040503050406030204" pitchFamily="18" charset="0"/>
                        </a:rPr>
                        <m:t>⊨</m:t>
                      </m:r>
                    </m:oMath>
                  </m:oMathPara>
                </a14:m>
                <a:endParaRPr lang="en-US" dirty="0"/>
              </a:p>
            </p:txBody>
          </p:sp>
        </mc:Choice>
        <mc:Fallback xmlns="">
          <p:sp>
            <p:nvSpPr>
              <p:cNvPr id="10" name="TextBox 9">
                <a:extLst>
                  <a:ext uri="{FF2B5EF4-FFF2-40B4-BE49-F238E27FC236}">
                    <a16:creationId xmlns:a16="http://schemas.microsoft.com/office/drawing/2014/main" id="{E42B7267-A25E-432F-B883-EA767A76A089}"/>
                  </a:ext>
                </a:extLst>
              </p:cNvPr>
              <p:cNvSpPr txBox="1">
                <a:spLocks noRot="1" noChangeAspect="1" noMove="1" noResize="1" noEditPoints="1" noAdjustHandles="1" noChangeArrowheads="1" noChangeShapeType="1" noTextEdit="1"/>
              </p:cNvSpPr>
              <p:nvPr/>
            </p:nvSpPr>
            <p:spPr>
              <a:xfrm>
                <a:off x="2941320" y="1994828"/>
                <a:ext cx="1010790" cy="52322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8168E288-BC2B-4308-A3D7-734D2A0F3A15}"/>
                  </a:ext>
                </a:extLst>
              </p:cNvPr>
              <p:cNvSpPr txBox="1"/>
              <p:nvPr/>
            </p:nvSpPr>
            <p:spPr>
              <a:xfrm>
                <a:off x="2941320" y="2425502"/>
                <a:ext cx="1019062"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prstClr val="black"/>
                              </a:solidFill>
                              <a:latin typeface="Cambria Math" panose="02040503050406030204" pitchFamily="18" charset="0"/>
                            </a:rPr>
                          </m:ctrlPr>
                        </m:sSubPr>
                        <m:e>
                          <m:r>
                            <a:rPr lang="en-US" sz="2800" i="1">
                              <a:solidFill>
                                <a:prstClr val="black"/>
                              </a:solidFill>
                              <a:latin typeface="Cambria Math" panose="02040503050406030204" pitchFamily="18" charset="0"/>
                            </a:rPr>
                            <m:t>𝐴</m:t>
                          </m:r>
                        </m:e>
                        <m:sub>
                          <m:r>
                            <a:rPr lang="en-US" sz="2800" b="0" i="1" smtClean="0">
                              <a:solidFill>
                                <a:prstClr val="black"/>
                              </a:solidFill>
                              <a:latin typeface="Cambria Math" panose="02040503050406030204" pitchFamily="18" charset="0"/>
                            </a:rPr>
                            <m:t>2</m:t>
                          </m:r>
                        </m:sub>
                      </m:sSub>
                      <m:r>
                        <a:rPr lang="en-US" sz="2800" i="1">
                          <a:solidFill>
                            <a:prstClr val="black"/>
                          </a:solidFill>
                          <a:latin typeface="Cambria Math" panose="02040503050406030204" pitchFamily="18" charset="0"/>
                        </a:rPr>
                        <m:t>⊨</m:t>
                      </m:r>
                    </m:oMath>
                  </m:oMathPara>
                </a14:m>
                <a:endParaRPr lang="en-US" dirty="0"/>
              </a:p>
            </p:txBody>
          </p:sp>
        </mc:Choice>
        <mc:Fallback xmlns="">
          <p:sp>
            <p:nvSpPr>
              <p:cNvPr id="11" name="TextBox 10">
                <a:extLst>
                  <a:ext uri="{FF2B5EF4-FFF2-40B4-BE49-F238E27FC236}">
                    <a16:creationId xmlns:a16="http://schemas.microsoft.com/office/drawing/2014/main" id="{8168E288-BC2B-4308-A3D7-734D2A0F3A15}"/>
                  </a:ext>
                </a:extLst>
              </p:cNvPr>
              <p:cNvSpPr txBox="1">
                <a:spLocks noRot="1" noChangeAspect="1" noMove="1" noResize="1" noEditPoints="1" noAdjustHandles="1" noChangeArrowheads="1" noChangeShapeType="1" noTextEdit="1"/>
              </p:cNvSpPr>
              <p:nvPr/>
            </p:nvSpPr>
            <p:spPr>
              <a:xfrm>
                <a:off x="2941320" y="2425502"/>
                <a:ext cx="1019062" cy="523220"/>
              </a:xfrm>
              <a:prstGeom prst="rect">
                <a:avLst/>
              </a:prstGeom>
              <a:blipFill>
                <a:blip r:embed="rId6"/>
                <a:stretch>
                  <a:fillRect/>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5399DD9F-7D9E-454A-934A-510E1EEAC308}"/>
              </a:ext>
            </a:extLst>
          </p:cNvPr>
          <p:cNvSpPr txBox="1"/>
          <p:nvPr/>
        </p:nvSpPr>
        <p:spPr>
          <a:xfrm>
            <a:off x="1030112" y="2344876"/>
            <a:ext cx="1807033" cy="369332"/>
          </a:xfrm>
          <a:prstGeom prst="rect">
            <a:avLst/>
          </a:prstGeom>
          <a:noFill/>
        </p:spPr>
        <p:txBody>
          <a:bodyPr wrap="none" rtlCol="0">
            <a:spAutoFit/>
          </a:bodyPr>
          <a:lstStyle/>
          <a:p>
            <a:r>
              <a:rPr lang="en-US" dirty="0">
                <a:solidFill>
                  <a:srgbClr val="C00000"/>
                </a:solidFill>
              </a:rPr>
              <a:t>Not localizations!</a:t>
            </a:r>
          </a:p>
        </p:txBody>
      </p:sp>
      <p:sp>
        <p:nvSpPr>
          <p:cNvPr id="13" name="Content Placeholder 2">
            <a:extLst>
              <a:ext uri="{FF2B5EF4-FFF2-40B4-BE49-F238E27FC236}">
                <a16:creationId xmlns:a16="http://schemas.microsoft.com/office/drawing/2014/main" id="{FA4938C3-D26B-4B95-9D09-BD78D2051D30}"/>
              </a:ext>
            </a:extLst>
          </p:cNvPr>
          <p:cNvSpPr txBox="1">
            <a:spLocks/>
          </p:cNvSpPr>
          <p:nvPr/>
        </p:nvSpPr>
        <p:spPr>
          <a:xfrm>
            <a:off x="628650" y="3995951"/>
            <a:ext cx="7886700" cy="16885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C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Eliminates the tree-like derivation</a:t>
            </a:r>
          </a:p>
          <a:p>
            <a:r>
              <a:rPr lang="en-US" dirty="0"/>
              <a:t>Allows liveness in a simple way</a:t>
            </a:r>
          </a:p>
          <a:p>
            <a:r>
              <a:rPr lang="en-US" dirty="0"/>
              <a:t>Specs always relative to an auxiliary model</a:t>
            </a:r>
          </a:p>
        </p:txBody>
      </p:sp>
    </p:spTree>
    <p:extLst>
      <p:ext uri="{BB962C8B-B14F-4D97-AF65-F5344CB8AC3E}">
        <p14:creationId xmlns:p14="http://schemas.microsoft.com/office/powerpoint/2010/main" val="156004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500"/>
                                        <p:tgtEl>
                                          <p:spTgt spid="13">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xEl>
                                              <p:pRg st="1" end="1"/>
                                            </p:txEl>
                                          </p:spTgt>
                                        </p:tgtEl>
                                        <p:attrNameLst>
                                          <p:attrName>style.visibility</p:attrName>
                                        </p:attrNameLst>
                                      </p:cBhvr>
                                      <p:to>
                                        <p:strVal val="visible"/>
                                      </p:to>
                                    </p:set>
                                    <p:animEffect transition="in" filter="fade">
                                      <p:cBhvr>
                                        <p:cTn id="40" dur="500"/>
                                        <p:tgtEl>
                                          <p:spTgt spid="13">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xEl>
                                              <p:pRg st="2" end="2"/>
                                            </p:txEl>
                                          </p:spTgt>
                                        </p:tgtEl>
                                        <p:attrNameLst>
                                          <p:attrName>style.visibility</p:attrName>
                                        </p:attrNameLst>
                                      </p:cBhvr>
                                      <p:to>
                                        <p:strVal val="visible"/>
                                      </p:to>
                                    </p:set>
                                    <p:animEffect transition="in" filter="fade">
                                      <p:cBhvr>
                                        <p:cTn id="45"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0" grpId="0"/>
      <p:bldP spid="11" grpId="0"/>
      <p:bldP spid="12" grpId="0"/>
      <p:bldP spid="1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DE0D9-9CF5-4709-B102-9D7FAD683182}"/>
              </a:ext>
            </a:extLst>
          </p:cNvPr>
          <p:cNvSpPr>
            <a:spLocks noGrp="1"/>
          </p:cNvSpPr>
          <p:nvPr>
            <p:ph type="title"/>
          </p:nvPr>
        </p:nvSpPr>
        <p:spPr/>
        <p:txBody>
          <a:bodyPr/>
          <a:lstStyle/>
          <a:p>
            <a:r>
              <a:rPr lang="en-US" dirty="0"/>
              <a:t>Automated circular AG</a:t>
            </a:r>
          </a:p>
        </p:txBody>
      </p:sp>
      <p:sp>
        <p:nvSpPr>
          <p:cNvPr id="3" name="Content Placeholder 2">
            <a:extLst>
              <a:ext uri="{FF2B5EF4-FFF2-40B4-BE49-F238E27FC236}">
                <a16:creationId xmlns:a16="http://schemas.microsoft.com/office/drawing/2014/main" id="{F52F5368-FD48-448D-8015-F7E5BC76CA71}"/>
              </a:ext>
            </a:extLst>
          </p:cNvPr>
          <p:cNvSpPr>
            <a:spLocks noGrp="1"/>
          </p:cNvSpPr>
          <p:nvPr>
            <p:ph idx="1"/>
          </p:nvPr>
        </p:nvSpPr>
        <p:spPr>
          <a:xfrm>
            <a:off x="628650" y="1302327"/>
            <a:ext cx="7886700" cy="526473"/>
          </a:xfrm>
        </p:spPr>
        <p:txBody>
          <a:bodyPr/>
          <a:lstStyle/>
          <a:p>
            <a:r>
              <a:rPr lang="en-US" dirty="0"/>
              <a:t>Abd Elkader, </a:t>
            </a:r>
            <a:r>
              <a:rPr lang="en-US" dirty="0" err="1"/>
              <a:t>Grumberg</a:t>
            </a:r>
            <a:r>
              <a:rPr lang="en-US" dirty="0"/>
              <a:t>, Pasareanu, Shoham (2015)</a:t>
            </a:r>
          </a:p>
        </p:txBody>
      </p:sp>
      <p:grpSp>
        <p:nvGrpSpPr>
          <p:cNvPr id="4" name="Group 3">
            <a:extLst>
              <a:ext uri="{FF2B5EF4-FFF2-40B4-BE49-F238E27FC236}">
                <a16:creationId xmlns:a16="http://schemas.microsoft.com/office/drawing/2014/main" id="{31A25A6B-178E-4F61-A1B1-6FAE5CE9CEDD}"/>
              </a:ext>
            </a:extLst>
          </p:cNvPr>
          <p:cNvGrpSpPr/>
          <p:nvPr/>
        </p:nvGrpSpPr>
        <p:grpSpPr>
          <a:xfrm>
            <a:off x="1135960" y="2288138"/>
            <a:ext cx="2438025" cy="1468398"/>
            <a:chOff x="982713" y="1583174"/>
            <a:chExt cx="2438025" cy="1468398"/>
          </a:xfrm>
        </p:grpSpPr>
        <p:sp>
          <p:nvSpPr>
            <p:cNvPr id="5" name="TextBox 4">
              <a:extLst>
                <a:ext uri="{FF2B5EF4-FFF2-40B4-BE49-F238E27FC236}">
                  <a16:creationId xmlns:a16="http://schemas.microsoft.com/office/drawing/2014/main" id="{4F721A8F-28EB-4992-9E1B-167BB4678F7D}"/>
                </a:ext>
              </a:extLst>
            </p:cNvPr>
            <p:cNvSpPr txBox="1"/>
            <p:nvPr/>
          </p:nvSpPr>
          <p:spPr>
            <a:xfrm>
              <a:off x="2080260" y="1767840"/>
              <a:ext cx="284052" cy="369332"/>
            </a:xfrm>
            <a:prstGeom prst="rect">
              <a:avLst/>
            </a:prstGeom>
            <a:noFill/>
          </p:spPr>
          <p:txBody>
            <a:bodyPr wrap="none" rtlCol="0">
              <a:spAutoFit/>
            </a:bodyPr>
            <a:lstStyle/>
            <a:p>
              <a:r>
                <a:rPr lang="en-US" dirty="0">
                  <a:solidFill>
                    <a:schemeClr val="accent6">
                      <a:lumMod val="75000"/>
                    </a:schemeClr>
                  </a:solidFill>
                </a:rPr>
                <a:t>x</a:t>
              </a:r>
            </a:p>
          </p:txBody>
        </p:sp>
        <p:sp>
          <p:nvSpPr>
            <p:cNvPr id="6" name="TextBox 5">
              <a:extLst>
                <a:ext uri="{FF2B5EF4-FFF2-40B4-BE49-F238E27FC236}">
                  <a16:creationId xmlns:a16="http://schemas.microsoft.com/office/drawing/2014/main" id="{E686D020-C105-4CE2-B4C8-2A822A328D99}"/>
                </a:ext>
              </a:extLst>
            </p:cNvPr>
            <p:cNvSpPr txBox="1"/>
            <p:nvPr/>
          </p:nvSpPr>
          <p:spPr>
            <a:xfrm>
              <a:off x="2547834" y="1583174"/>
              <a:ext cx="284052" cy="369332"/>
            </a:xfrm>
            <a:prstGeom prst="rect">
              <a:avLst/>
            </a:prstGeom>
            <a:noFill/>
          </p:spPr>
          <p:txBody>
            <a:bodyPr wrap="none" rtlCol="0">
              <a:spAutoFit/>
            </a:bodyPr>
            <a:lstStyle/>
            <a:p>
              <a:r>
                <a:rPr lang="en-US" dirty="0">
                  <a:solidFill>
                    <a:schemeClr val="accent6">
                      <a:lumMod val="75000"/>
                    </a:schemeClr>
                  </a:solidFill>
                </a:rPr>
                <a:t>x</a:t>
              </a:r>
            </a:p>
          </p:txBody>
        </p:sp>
        <p:sp>
          <p:nvSpPr>
            <p:cNvPr id="7" name="TextBox 6">
              <a:extLst>
                <a:ext uri="{FF2B5EF4-FFF2-40B4-BE49-F238E27FC236}">
                  <a16:creationId xmlns:a16="http://schemas.microsoft.com/office/drawing/2014/main" id="{84A41396-1665-4777-AB43-3AA543D3C330}"/>
                </a:ext>
              </a:extLst>
            </p:cNvPr>
            <p:cNvSpPr txBox="1"/>
            <p:nvPr/>
          </p:nvSpPr>
          <p:spPr>
            <a:xfrm>
              <a:off x="2385060" y="2072640"/>
              <a:ext cx="284052" cy="369332"/>
            </a:xfrm>
            <a:prstGeom prst="rect">
              <a:avLst/>
            </a:prstGeom>
            <a:noFill/>
          </p:spPr>
          <p:txBody>
            <a:bodyPr wrap="none" rtlCol="0">
              <a:spAutoFit/>
            </a:bodyPr>
            <a:lstStyle/>
            <a:p>
              <a:r>
                <a:rPr lang="en-US" dirty="0">
                  <a:solidFill>
                    <a:schemeClr val="accent6">
                      <a:lumMod val="75000"/>
                    </a:schemeClr>
                  </a:solidFill>
                </a:rPr>
                <a:t>x</a:t>
              </a:r>
            </a:p>
          </p:txBody>
        </p:sp>
        <p:sp>
          <p:nvSpPr>
            <p:cNvPr id="8" name="TextBox 7">
              <a:extLst>
                <a:ext uri="{FF2B5EF4-FFF2-40B4-BE49-F238E27FC236}">
                  <a16:creationId xmlns:a16="http://schemas.microsoft.com/office/drawing/2014/main" id="{EDBF3313-21B7-4814-93C5-EDCCDACBA2C5}"/>
                </a:ext>
              </a:extLst>
            </p:cNvPr>
            <p:cNvSpPr txBox="1"/>
            <p:nvPr/>
          </p:nvSpPr>
          <p:spPr>
            <a:xfrm>
              <a:off x="3136686" y="2000012"/>
              <a:ext cx="284052" cy="369332"/>
            </a:xfrm>
            <a:prstGeom prst="rect">
              <a:avLst/>
            </a:prstGeom>
            <a:noFill/>
          </p:spPr>
          <p:txBody>
            <a:bodyPr wrap="none" rtlCol="0">
              <a:spAutoFit/>
            </a:bodyPr>
            <a:lstStyle/>
            <a:p>
              <a:r>
                <a:rPr lang="en-US" dirty="0">
                  <a:solidFill>
                    <a:schemeClr val="accent6">
                      <a:lumMod val="75000"/>
                    </a:schemeClr>
                  </a:solidFill>
                </a:rPr>
                <a:t>x</a:t>
              </a:r>
            </a:p>
          </p:txBody>
        </p:sp>
        <p:sp>
          <p:nvSpPr>
            <p:cNvPr id="9" name="TextBox 8">
              <a:extLst>
                <a:ext uri="{FF2B5EF4-FFF2-40B4-BE49-F238E27FC236}">
                  <a16:creationId xmlns:a16="http://schemas.microsoft.com/office/drawing/2014/main" id="{44BD8F33-01D6-4A6B-8D24-271ECAB2081F}"/>
                </a:ext>
              </a:extLst>
            </p:cNvPr>
            <p:cNvSpPr txBox="1"/>
            <p:nvPr/>
          </p:nvSpPr>
          <p:spPr>
            <a:xfrm>
              <a:off x="2689860" y="2377440"/>
              <a:ext cx="284052" cy="369332"/>
            </a:xfrm>
            <a:prstGeom prst="rect">
              <a:avLst/>
            </a:prstGeom>
            <a:noFill/>
          </p:spPr>
          <p:txBody>
            <a:bodyPr wrap="square" rtlCol="0">
              <a:spAutoFit/>
            </a:bodyPr>
            <a:lstStyle/>
            <a:p>
              <a:r>
                <a:rPr lang="en-US" dirty="0">
                  <a:solidFill>
                    <a:schemeClr val="accent6">
                      <a:lumMod val="75000"/>
                    </a:schemeClr>
                  </a:solidFill>
                </a:rPr>
                <a:t>x</a:t>
              </a:r>
            </a:p>
          </p:txBody>
        </p:sp>
        <p:sp>
          <p:nvSpPr>
            <p:cNvPr id="10" name="TextBox 9">
              <a:extLst>
                <a:ext uri="{FF2B5EF4-FFF2-40B4-BE49-F238E27FC236}">
                  <a16:creationId xmlns:a16="http://schemas.microsoft.com/office/drawing/2014/main" id="{4514E696-3594-4292-9176-F5902CC3972F}"/>
                </a:ext>
              </a:extLst>
            </p:cNvPr>
            <p:cNvSpPr txBox="1"/>
            <p:nvPr/>
          </p:nvSpPr>
          <p:spPr>
            <a:xfrm>
              <a:off x="2035182" y="2594372"/>
              <a:ext cx="284052" cy="369332"/>
            </a:xfrm>
            <a:prstGeom prst="rect">
              <a:avLst/>
            </a:prstGeom>
            <a:noFill/>
          </p:spPr>
          <p:txBody>
            <a:bodyPr wrap="none" rtlCol="0">
              <a:spAutoFit/>
            </a:bodyPr>
            <a:lstStyle/>
            <a:p>
              <a:r>
                <a:rPr lang="en-US" dirty="0">
                  <a:solidFill>
                    <a:schemeClr val="accent6">
                      <a:lumMod val="75000"/>
                    </a:schemeClr>
                  </a:solidFill>
                </a:rPr>
                <a:t>x</a:t>
              </a:r>
            </a:p>
          </p:txBody>
        </p:sp>
        <p:sp>
          <p:nvSpPr>
            <p:cNvPr id="11" name="TextBox 10">
              <a:extLst>
                <a:ext uri="{FF2B5EF4-FFF2-40B4-BE49-F238E27FC236}">
                  <a16:creationId xmlns:a16="http://schemas.microsoft.com/office/drawing/2014/main" id="{535AAB80-8B9D-4528-8CCE-422F2D86A40B}"/>
                </a:ext>
              </a:extLst>
            </p:cNvPr>
            <p:cNvSpPr txBox="1"/>
            <p:nvPr/>
          </p:nvSpPr>
          <p:spPr>
            <a:xfrm>
              <a:off x="2994660" y="2682240"/>
              <a:ext cx="284052" cy="369332"/>
            </a:xfrm>
            <a:prstGeom prst="rect">
              <a:avLst/>
            </a:prstGeom>
            <a:noFill/>
          </p:spPr>
          <p:txBody>
            <a:bodyPr wrap="none" rtlCol="0">
              <a:spAutoFit/>
            </a:bodyPr>
            <a:lstStyle/>
            <a:p>
              <a:r>
                <a:rPr lang="en-US" dirty="0">
                  <a:solidFill>
                    <a:schemeClr val="accent6">
                      <a:lumMod val="75000"/>
                    </a:schemeClr>
                  </a:solidFill>
                </a:rPr>
                <a:t>x</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C1FF4DE-0867-42E3-B015-FF3C9CDAEA58}"/>
                    </a:ext>
                  </a:extLst>
                </p:cNvPr>
                <p:cNvSpPr txBox="1"/>
                <p:nvPr/>
              </p:nvSpPr>
              <p:spPr>
                <a:xfrm>
                  <a:off x="982713" y="1953845"/>
                  <a:ext cx="63235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solidFill>
                                  <a:schemeClr val="accent6">
                                    <a:lumMod val="75000"/>
                                  </a:schemeClr>
                                </a:solidFill>
                                <a:latin typeface="Cambria Math" panose="02040503050406030204" pitchFamily="18" charset="0"/>
                              </a:rPr>
                            </m:ctrlPr>
                          </m:sSubPr>
                          <m:e>
                            <m:r>
                              <a:rPr lang="en-US" sz="2400" b="0" i="1" smtClean="0">
                                <a:solidFill>
                                  <a:schemeClr val="accent6">
                                    <a:lumMod val="75000"/>
                                  </a:schemeClr>
                                </a:solidFill>
                                <a:latin typeface="Cambria Math" panose="02040503050406030204" pitchFamily="18" charset="0"/>
                              </a:rPr>
                              <m:t>𝑀</m:t>
                            </m:r>
                          </m:e>
                          <m:sub>
                            <m:r>
                              <a:rPr lang="en-US" sz="2400" b="0" i="1" smtClean="0">
                                <a:solidFill>
                                  <a:schemeClr val="accent6">
                                    <a:lumMod val="75000"/>
                                  </a:schemeClr>
                                </a:solidFill>
                                <a:latin typeface="Cambria Math" panose="02040503050406030204" pitchFamily="18" charset="0"/>
                              </a:rPr>
                              <m:t>1</m:t>
                            </m:r>
                          </m:sub>
                        </m:sSub>
                      </m:oMath>
                    </m:oMathPara>
                  </a14:m>
                  <a:endParaRPr lang="en-US" sz="2400" dirty="0">
                    <a:solidFill>
                      <a:schemeClr val="accent6">
                        <a:lumMod val="75000"/>
                      </a:schemeClr>
                    </a:solidFill>
                  </a:endParaRPr>
                </a:p>
              </p:txBody>
            </p:sp>
          </mc:Choice>
          <mc:Fallback xmlns="">
            <p:sp>
              <p:nvSpPr>
                <p:cNvPr id="12" name="TextBox 11">
                  <a:extLst>
                    <a:ext uri="{FF2B5EF4-FFF2-40B4-BE49-F238E27FC236}">
                      <a16:creationId xmlns:a16="http://schemas.microsoft.com/office/drawing/2014/main" id="{4C1FF4DE-0867-42E3-B015-FF3C9CDAEA58}"/>
                    </a:ext>
                  </a:extLst>
                </p:cNvPr>
                <p:cNvSpPr txBox="1">
                  <a:spLocks noRot="1" noChangeAspect="1" noMove="1" noResize="1" noEditPoints="1" noAdjustHandles="1" noChangeArrowheads="1" noChangeShapeType="1" noTextEdit="1"/>
                </p:cNvSpPr>
                <p:nvPr/>
              </p:nvSpPr>
              <p:spPr>
                <a:xfrm>
                  <a:off x="982713" y="1953845"/>
                  <a:ext cx="632353" cy="461665"/>
                </a:xfrm>
                <a:prstGeom prst="rect">
                  <a:avLst/>
                </a:prstGeom>
                <a:blipFill>
                  <a:blip r:embed="rId2"/>
                  <a:stretch>
                    <a:fillRect b="-1316"/>
                  </a:stretch>
                </a:blipFill>
              </p:spPr>
              <p:txBody>
                <a:bodyPr/>
                <a:lstStyle/>
                <a:p>
                  <a:r>
                    <a:rPr lang="en-US">
                      <a:noFill/>
                    </a:rPr>
                    <a:t> </a:t>
                  </a:r>
                </a:p>
              </p:txBody>
            </p:sp>
          </mc:Fallback>
        </mc:AlternateContent>
      </p:grpSp>
      <p:grpSp>
        <p:nvGrpSpPr>
          <p:cNvPr id="13" name="Group 12">
            <a:extLst>
              <a:ext uri="{FF2B5EF4-FFF2-40B4-BE49-F238E27FC236}">
                <a16:creationId xmlns:a16="http://schemas.microsoft.com/office/drawing/2014/main" id="{D461B5BB-EC71-4B53-8750-FA1EF543E1CD}"/>
              </a:ext>
            </a:extLst>
          </p:cNvPr>
          <p:cNvGrpSpPr/>
          <p:nvPr/>
        </p:nvGrpSpPr>
        <p:grpSpPr>
          <a:xfrm>
            <a:off x="4572000" y="2261183"/>
            <a:ext cx="2597659" cy="1880494"/>
            <a:chOff x="4418753" y="1556219"/>
            <a:chExt cx="2597659" cy="1880494"/>
          </a:xfrm>
        </p:grpSpPr>
        <p:sp>
          <p:nvSpPr>
            <p:cNvPr id="14" name="TextBox 13">
              <a:extLst>
                <a:ext uri="{FF2B5EF4-FFF2-40B4-BE49-F238E27FC236}">
                  <a16:creationId xmlns:a16="http://schemas.microsoft.com/office/drawing/2014/main" id="{B10E8619-FAD5-489B-8AE5-4AFFBF9A761B}"/>
                </a:ext>
              </a:extLst>
            </p:cNvPr>
            <p:cNvSpPr txBox="1"/>
            <p:nvPr/>
          </p:nvSpPr>
          <p:spPr>
            <a:xfrm>
              <a:off x="4983480" y="1828800"/>
              <a:ext cx="306494" cy="369332"/>
            </a:xfrm>
            <a:prstGeom prst="rect">
              <a:avLst/>
            </a:prstGeom>
            <a:noFill/>
          </p:spPr>
          <p:txBody>
            <a:bodyPr wrap="none" rtlCol="0">
              <a:spAutoFit/>
            </a:bodyPr>
            <a:lstStyle/>
            <a:p>
              <a:r>
                <a:rPr lang="en-US" dirty="0">
                  <a:solidFill>
                    <a:srgbClr val="C00000"/>
                  </a:solidFill>
                </a:rPr>
                <a:t>o</a:t>
              </a:r>
            </a:p>
          </p:txBody>
        </p:sp>
        <p:sp>
          <p:nvSpPr>
            <p:cNvPr id="15" name="TextBox 14">
              <a:extLst>
                <a:ext uri="{FF2B5EF4-FFF2-40B4-BE49-F238E27FC236}">
                  <a16:creationId xmlns:a16="http://schemas.microsoft.com/office/drawing/2014/main" id="{516742E6-C548-4B21-B0A8-2506821D6A22}"/>
                </a:ext>
              </a:extLst>
            </p:cNvPr>
            <p:cNvSpPr txBox="1"/>
            <p:nvPr/>
          </p:nvSpPr>
          <p:spPr>
            <a:xfrm>
              <a:off x="5289974" y="2573298"/>
              <a:ext cx="306494" cy="369332"/>
            </a:xfrm>
            <a:prstGeom prst="rect">
              <a:avLst/>
            </a:prstGeom>
            <a:noFill/>
          </p:spPr>
          <p:txBody>
            <a:bodyPr wrap="none" rtlCol="0">
              <a:spAutoFit/>
            </a:bodyPr>
            <a:lstStyle/>
            <a:p>
              <a:r>
                <a:rPr lang="en-US" dirty="0">
                  <a:solidFill>
                    <a:srgbClr val="C00000"/>
                  </a:solidFill>
                </a:rPr>
                <a:t>o</a:t>
              </a:r>
            </a:p>
          </p:txBody>
        </p:sp>
        <p:sp>
          <p:nvSpPr>
            <p:cNvPr id="16" name="TextBox 15">
              <a:extLst>
                <a:ext uri="{FF2B5EF4-FFF2-40B4-BE49-F238E27FC236}">
                  <a16:creationId xmlns:a16="http://schemas.microsoft.com/office/drawing/2014/main" id="{2BFA754B-131B-4E0C-BBFF-20ECB6DAF3DA}"/>
                </a:ext>
              </a:extLst>
            </p:cNvPr>
            <p:cNvSpPr txBox="1"/>
            <p:nvPr/>
          </p:nvSpPr>
          <p:spPr>
            <a:xfrm>
              <a:off x="5886659" y="2140268"/>
              <a:ext cx="306494" cy="369332"/>
            </a:xfrm>
            <a:prstGeom prst="rect">
              <a:avLst/>
            </a:prstGeom>
            <a:noFill/>
          </p:spPr>
          <p:txBody>
            <a:bodyPr wrap="none" rtlCol="0">
              <a:spAutoFit/>
            </a:bodyPr>
            <a:lstStyle/>
            <a:p>
              <a:r>
                <a:rPr lang="en-US" dirty="0">
                  <a:solidFill>
                    <a:srgbClr val="C00000"/>
                  </a:solidFill>
                </a:rPr>
                <a:t>o</a:t>
              </a:r>
            </a:p>
          </p:txBody>
        </p:sp>
        <p:sp>
          <p:nvSpPr>
            <p:cNvPr id="17" name="TextBox 16">
              <a:extLst>
                <a:ext uri="{FF2B5EF4-FFF2-40B4-BE49-F238E27FC236}">
                  <a16:creationId xmlns:a16="http://schemas.microsoft.com/office/drawing/2014/main" id="{7E832D3D-A90E-426A-8142-50CFD33ED411}"/>
                </a:ext>
              </a:extLst>
            </p:cNvPr>
            <p:cNvSpPr txBox="1"/>
            <p:nvPr/>
          </p:nvSpPr>
          <p:spPr>
            <a:xfrm>
              <a:off x="5596468" y="1556219"/>
              <a:ext cx="306494" cy="369332"/>
            </a:xfrm>
            <a:prstGeom prst="rect">
              <a:avLst/>
            </a:prstGeom>
            <a:noFill/>
          </p:spPr>
          <p:txBody>
            <a:bodyPr wrap="none" rtlCol="0">
              <a:spAutoFit/>
            </a:bodyPr>
            <a:lstStyle/>
            <a:p>
              <a:r>
                <a:rPr lang="en-US" dirty="0">
                  <a:solidFill>
                    <a:srgbClr val="C00000"/>
                  </a:solidFill>
                </a:rPr>
                <a:t>o</a:t>
              </a:r>
            </a:p>
          </p:txBody>
        </p:sp>
        <p:sp>
          <p:nvSpPr>
            <p:cNvPr id="18" name="TextBox 17">
              <a:extLst>
                <a:ext uri="{FF2B5EF4-FFF2-40B4-BE49-F238E27FC236}">
                  <a16:creationId xmlns:a16="http://schemas.microsoft.com/office/drawing/2014/main" id="{1DA07CD9-5486-42CB-9E8F-9FAA171CB2B8}"/>
                </a:ext>
              </a:extLst>
            </p:cNvPr>
            <p:cNvSpPr txBox="1"/>
            <p:nvPr/>
          </p:nvSpPr>
          <p:spPr>
            <a:xfrm>
              <a:off x="4418753" y="2441972"/>
              <a:ext cx="306494" cy="369332"/>
            </a:xfrm>
            <a:prstGeom prst="rect">
              <a:avLst/>
            </a:prstGeom>
            <a:noFill/>
          </p:spPr>
          <p:txBody>
            <a:bodyPr wrap="none" rtlCol="0">
              <a:spAutoFit/>
            </a:bodyPr>
            <a:lstStyle/>
            <a:p>
              <a:r>
                <a:rPr lang="en-US" dirty="0">
                  <a:solidFill>
                    <a:srgbClr val="C00000"/>
                  </a:solidFill>
                </a:rPr>
                <a:t>o</a:t>
              </a:r>
            </a:p>
          </p:txBody>
        </p:sp>
        <p:sp>
          <p:nvSpPr>
            <p:cNvPr id="19" name="TextBox 18">
              <a:extLst>
                <a:ext uri="{FF2B5EF4-FFF2-40B4-BE49-F238E27FC236}">
                  <a16:creationId xmlns:a16="http://schemas.microsoft.com/office/drawing/2014/main" id="{CC8EBF44-3E7F-4832-B407-EF696AA7E584}"/>
                </a:ext>
              </a:extLst>
            </p:cNvPr>
            <p:cNvSpPr txBox="1"/>
            <p:nvPr/>
          </p:nvSpPr>
          <p:spPr>
            <a:xfrm>
              <a:off x="4799111" y="3067381"/>
              <a:ext cx="306494" cy="369332"/>
            </a:xfrm>
            <a:prstGeom prst="rect">
              <a:avLst/>
            </a:prstGeom>
            <a:noFill/>
          </p:spPr>
          <p:txBody>
            <a:bodyPr wrap="none" rtlCol="0">
              <a:spAutoFit/>
            </a:bodyPr>
            <a:lstStyle/>
            <a:p>
              <a:r>
                <a:rPr lang="en-US" dirty="0">
                  <a:solidFill>
                    <a:srgbClr val="C00000"/>
                  </a:solidFill>
                </a:rPr>
                <a:t>o</a:t>
              </a: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F9BE814F-DA79-45A6-8C25-039044EBBBA2}"/>
                    </a:ext>
                  </a:extLst>
                </p:cNvPr>
                <p:cNvSpPr txBox="1"/>
                <p:nvPr/>
              </p:nvSpPr>
              <p:spPr>
                <a:xfrm>
                  <a:off x="6451386" y="2124879"/>
                  <a:ext cx="565026"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solidFill>
                                  <a:srgbClr val="C00000"/>
                                </a:solidFill>
                                <a:latin typeface="Cambria Math" panose="02040503050406030204" pitchFamily="18" charset="0"/>
                              </a:rPr>
                            </m:ctrlPr>
                          </m:sSubPr>
                          <m:e>
                            <m:r>
                              <a:rPr lang="en-US" sz="2000" b="0" i="1" smtClean="0">
                                <a:solidFill>
                                  <a:srgbClr val="C00000"/>
                                </a:solidFill>
                                <a:latin typeface="Cambria Math" panose="02040503050406030204" pitchFamily="18" charset="0"/>
                              </a:rPr>
                              <m:t>𝑀</m:t>
                            </m:r>
                          </m:e>
                          <m:sub>
                            <m:r>
                              <a:rPr lang="en-US" sz="2000" b="0" i="1" smtClean="0">
                                <a:solidFill>
                                  <a:srgbClr val="C00000"/>
                                </a:solidFill>
                                <a:latin typeface="Cambria Math" panose="02040503050406030204" pitchFamily="18" charset="0"/>
                              </a:rPr>
                              <m:t>2</m:t>
                            </m:r>
                          </m:sub>
                        </m:sSub>
                      </m:oMath>
                    </m:oMathPara>
                  </a14:m>
                  <a:endParaRPr lang="en-US" sz="2000" dirty="0">
                    <a:solidFill>
                      <a:srgbClr val="C00000"/>
                    </a:solidFill>
                  </a:endParaRPr>
                </a:p>
              </p:txBody>
            </p:sp>
          </mc:Choice>
          <mc:Fallback xmlns="">
            <p:sp>
              <p:nvSpPr>
                <p:cNvPr id="20" name="TextBox 19">
                  <a:extLst>
                    <a:ext uri="{FF2B5EF4-FFF2-40B4-BE49-F238E27FC236}">
                      <a16:creationId xmlns:a16="http://schemas.microsoft.com/office/drawing/2014/main" id="{F9BE814F-DA79-45A6-8C25-039044EBBBA2}"/>
                    </a:ext>
                  </a:extLst>
                </p:cNvPr>
                <p:cNvSpPr txBox="1">
                  <a:spLocks noRot="1" noChangeAspect="1" noMove="1" noResize="1" noEditPoints="1" noAdjustHandles="1" noChangeArrowheads="1" noChangeShapeType="1" noTextEdit="1"/>
                </p:cNvSpPr>
                <p:nvPr/>
              </p:nvSpPr>
              <p:spPr>
                <a:xfrm>
                  <a:off x="6451386" y="2124879"/>
                  <a:ext cx="565026" cy="400110"/>
                </a:xfrm>
                <a:prstGeom prst="rect">
                  <a:avLst/>
                </a:prstGeom>
                <a:blipFill>
                  <a:blip r:embed="rId3"/>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09AC2F5C-DCC4-4DD8-9239-3BE73D352E10}"/>
                  </a:ext>
                </a:extLst>
              </p:cNvPr>
              <p:cNvSpPr txBox="1"/>
              <p:nvPr/>
            </p:nvSpPr>
            <p:spPr>
              <a:xfrm>
                <a:off x="6177884" y="2304942"/>
                <a:ext cx="171386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r>
                        <m:rPr>
                          <m:nor/>
                        </m:rPr>
                        <a:rPr lang="en-US" b="0" i="0" smtClean="0">
                          <a:latin typeface="Cambria Math" panose="02040503050406030204" pitchFamily="18" charset="0"/>
                        </a:rPr>
                        <m:t>prefix</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𝜙</m:t>
                          </m:r>
                        </m:e>
                        <m:sub>
                          <m:r>
                            <a:rPr lang="en-US" b="0" i="1" smtClean="0">
                              <a:latin typeface="Cambria Math" panose="02040503050406030204" pitchFamily="18" charset="0"/>
                            </a:rPr>
                            <m:t>1</m:t>
                          </m:r>
                        </m:sub>
                      </m:sSub>
                    </m:oMath>
                  </m:oMathPara>
                </a14:m>
                <a:endParaRPr lang="en-US" dirty="0"/>
              </a:p>
            </p:txBody>
          </p:sp>
        </mc:Choice>
        <mc:Fallback xmlns="">
          <p:sp>
            <p:nvSpPr>
              <p:cNvPr id="21" name="TextBox 20">
                <a:extLst>
                  <a:ext uri="{FF2B5EF4-FFF2-40B4-BE49-F238E27FC236}">
                    <a16:creationId xmlns:a16="http://schemas.microsoft.com/office/drawing/2014/main" id="{09AC2F5C-DCC4-4DD8-9239-3BE73D352E10}"/>
                  </a:ext>
                </a:extLst>
              </p:cNvPr>
              <p:cNvSpPr txBox="1">
                <a:spLocks noRot="1" noChangeAspect="1" noMove="1" noResize="1" noEditPoints="1" noAdjustHandles="1" noChangeArrowheads="1" noChangeShapeType="1" noTextEdit="1"/>
              </p:cNvSpPr>
              <p:nvPr/>
            </p:nvSpPr>
            <p:spPr>
              <a:xfrm>
                <a:off x="6177884" y="2304942"/>
                <a:ext cx="1713867" cy="369332"/>
              </a:xfrm>
              <a:prstGeom prst="rect">
                <a:avLst/>
              </a:prstGeom>
              <a:blipFill>
                <a:blip r:embed="rId4"/>
                <a:stretch>
                  <a:fillRect b="-13115"/>
                </a:stretch>
              </a:blipFill>
            </p:spPr>
            <p:txBody>
              <a:bodyPr/>
              <a:lstStyle/>
              <a:p>
                <a:r>
                  <a:rPr lang="en-US">
                    <a:noFill/>
                  </a:rPr>
                  <a:t> </a:t>
                </a:r>
              </a:p>
            </p:txBody>
          </p:sp>
        </mc:Fallback>
      </mc:AlternateContent>
      <p:cxnSp>
        <p:nvCxnSpPr>
          <p:cNvPr id="28" name="Straight Connector 27">
            <a:extLst>
              <a:ext uri="{FF2B5EF4-FFF2-40B4-BE49-F238E27FC236}">
                <a16:creationId xmlns:a16="http://schemas.microsoft.com/office/drawing/2014/main" id="{7BFD9CF8-234F-4456-8E19-BF7A3E4FF7C7}"/>
              </a:ext>
            </a:extLst>
          </p:cNvPr>
          <p:cNvCxnSpPr/>
          <p:nvPr/>
        </p:nvCxnSpPr>
        <p:spPr>
          <a:xfrm>
            <a:off x="1988820" y="3074308"/>
            <a:ext cx="192024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F7A41DC0-DD38-4F2B-912C-F0A8099C56C2}"/>
                  </a:ext>
                </a:extLst>
              </p:cNvPr>
              <p:cNvSpPr txBox="1"/>
              <p:nvPr/>
            </p:nvSpPr>
            <p:spPr>
              <a:xfrm>
                <a:off x="1209386" y="2164307"/>
                <a:ext cx="72750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𝜙</m:t>
                          </m:r>
                        </m:e>
                        <m:sub>
                          <m:r>
                            <a:rPr lang="en-US" b="0" i="1" smtClean="0">
                              <a:latin typeface="Cambria Math" panose="02040503050406030204" pitchFamily="18" charset="0"/>
                            </a:rPr>
                            <m:t>1</m:t>
                          </m:r>
                        </m:sub>
                      </m:sSub>
                    </m:oMath>
                  </m:oMathPara>
                </a14:m>
                <a:endParaRPr lang="en-US" dirty="0"/>
              </a:p>
            </p:txBody>
          </p:sp>
        </mc:Choice>
        <mc:Fallback xmlns="">
          <p:sp>
            <p:nvSpPr>
              <p:cNvPr id="29" name="TextBox 28">
                <a:extLst>
                  <a:ext uri="{FF2B5EF4-FFF2-40B4-BE49-F238E27FC236}">
                    <a16:creationId xmlns:a16="http://schemas.microsoft.com/office/drawing/2014/main" id="{F7A41DC0-DD38-4F2B-912C-F0A8099C56C2}"/>
                  </a:ext>
                </a:extLst>
              </p:cNvPr>
              <p:cNvSpPr txBox="1">
                <a:spLocks noRot="1" noChangeAspect="1" noMove="1" noResize="1" noEditPoints="1" noAdjustHandles="1" noChangeArrowheads="1" noChangeShapeType="1" noTextEdit="1"/>
              </p:cNvSpPr>
              <p:nvPr/>
            </p:nvSpPr>
            <p:spPr>
              <a:xfrm>
                <a:off x="1209386" y="2164307"/>
                <a:ext cx="727507" cy="369332"/>
              </a:xfrm>
              <a:prstGeom prst="rect">
                <a:avLst/>
              </a:prstGeom>
              <a:blipFill>
                <a:blip r:embed="rId5"/>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180C5D19-B29D-4F13-9E5B-5D3BEF897346}"/>
                  </a:ext>
                </a:extLst>
              </p:cNvPr>
              <p:cNvSpPr txBox="1"/>
              <p:nvPr/>
            </p:nvSpPr>
            <p:spPr>
              <a:xfrm>
                <a:off x="6238219" y="3571870"/>
                <a:ext cx="73282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𝜙</m:t>
                          </m:r>
                        </m:e>
                        <m:sub>
                          <m:r>
                            <a:rPr lang="en-US" b="0" i="1" smtClean="0">
                              <a:latin typeface="Cambria Math" panose="02040503050406030204" pitchFamily="18" charset="0"/>
                            </a:rPr>
                            <m:t>2</m:t>
                          </m:r>
                        </m:sub>
                      </m:sSub>
                    </m:oMath>
                  </m:oMathPara>
                </a14:m>
                <a:endParaRPr lang="en-US" dirty="0"/>
              </a:p>
            </p:txBody>
          </p:sp>
        </mc:Choice>
        <mc:Fallback xmlns="">
          <p:sp>
            <p:nvSpPr>
              <p:cNvPr id="30" name="TextBox 29">
                <a:extLst>
                  <a:ext uri="{FF2B5EF4-FFF2-40B4-BE49-F238E27FC236}">
                    <a16:creationId xmlns:a16="http://schemas.microsoft.com/office/drawing/2014/main" id="{180C5D19-B29D-4F13-9E5B-5D3BEF897346}"/>
                  </a:ext>
                </a:extLst>
              </p:cNvPr>
              <p:cNvSpPr txBox="1">
                <a:spLocks noRot="1" noChangeAspect="1" noMove="1" noResize="1" noEditPoints="1" noAdjustHandles="1" noChangeArrowheads="1" noChangeShapeType="1" noTextEdit="1"/>
              </p:cNvSpPr>
              <p:nvPr/>
            </p:nvSpPr>
            <p:spPr>
              <a:xfrm>
                <a:off x="6238219" y="3571870"/>
                <a:ext cx="732828" cy="369332"/>
              </a:xfrm>
              <a:prstGeom prst="rect">
                <a:avLst/>
              </a:prstGeom>
              <a:blipFill>
                <a:blip r:embed="rId6"/>
                <a:stretch>
                  <a:fillRect b="-11475"/>
                </a:stretch>
              </a:blipFill>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6A189C47-761D-4BF4-8316-069ECDB08445}"/>
              </a:ext>
            </a:extLst>
          </p:cNvPr>
          <p:cNvCxnSpPr/>
          <p:nvPr/>
        </p:nvCxnSpPr>
        <p:spPr>
          <a:xfrm>
            <a:off x="4483101" y="3142764"/>
            <a:ext cx="192024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5849274F-AB8E-46CB-B374-0EED39202FAB}"/>
                  </a:ext>
                </a:extLst>
              </p:cNvPr>
              <p:cNvSpPr txBox="1"/>
              <p:nvPr/>
            </p:nvSpPr>
            <p:spPr>
              <a:xfrm>
                <a:off x="1361786" y="3705261"/>
                <a:ext cx="165615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r>
                        <m:rPr>
                          <m:nor/>
                        </m:rPr>
                        <a:rPr lang="en-US" b="0" i="0" smtClean="0">
                          <a:latin typeface="Cambria Math" panose="02040503050406030204" pitchFamily="18" charset="0"/>
                        </a:rPr>
                        <m:t>prefix</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𝜙</m:t>
                          </m:r>
                        </m:e>
                        <m:sub>
                          <m:r>
                            <a:rPr lang="en-US" b="0" i="1" smtClean="0">
                              <a:latin typeface="Cambria Math" panose="02040503050406030204" pitchFamily="18" charset="0"/>
                            </a:rPr>
                            <m:t>2</m:t>
                          </m:r>
                        </m:sub>
                      </m:sSub>
                    </m:oMath>
                  </m:oMathPara>
                </a14:m>
                <a:endParaRPr lang="en-US" dirty="0"/>
              </a:p>
            </p:txBody>
          </p:sp>
        </mc:Choice>
        <mc:Fallback xmlns="">
          <p:sp>
            <p:nvSpPr>
              <p:cNvPr id="32" name="TextBox 31">
                <a:extLst>
                  <a:ext uri="{FF2B5EF4-FFF2-40B4-BE49-F238E27FC236}">
                    <a16:creationId xmlns:a16="http://schemas.microsoft.com/office/drawing/2014/main" id="{5849274F-AB8E-46CB-B374-0EED39202FAB}"/>
                  </a:ext>
                </a:extLst>
              </p:cNvPr>
              <p:cNvSpPr txBox="1">
                <a:spLocks noRot="1" noChangeAspect="1" noMove="1" noResize="1" noEditPoints="1" noAdjustHandles="1" noChangeArrowheads="1" noChangeShapeType="1" noTextEdit="1"/>
              </p:cNvSpPr>
              <p:nvPr/>
            </p:nvSpPr>
            <p:spPr>
              <a:xfrm>
                <a:off x="1361786" y="3705261"/>
                <a:ext cx="1656158" cy="369332"/>
              </a:xfrm>
              <a:prstGeom prst="rect">
                <a:avLst/>
              </a:prstGeom>
              <a:blipFill>
                <a:blip r:embed="rId7"/>
                <a:stretch>
                  <a:fillRect b="-13333"/>
                </a:stretch>
              </a:blipFill>
            </p:spPr>
            <p:txBody>
              <a:bodyPr/>
              <a:lstStyle/>
              <a:p>
                <a:r>
                  <a:rPr lang="en-US">
                    <a:noFill/>
                  </a:rPr>
                  <a:t> </a:t>
                </a:r>
              </a:p>
            </p:txBody>
          </p:sp>
        </mc:Fallback>
      </mc:AlternateContent>
      <p:grpSp>
        <p:nvGrpSpPr>
          <p:cNvPr id="37" name="Group 36">
            <a:extLst>
              <a:ext uri="{FF2B5EF4-FFF2-40B4-BE49-F238E27FC236}">
                <a16:creationId xmlns:a16="http://schemas.microsoft.com/office/drawing/2014/main" id="{9DB6A2FB-5DC4-4B90-B0E6-E15BFDFED01B}"/>
              </a:ext>
            </a:extLst>
          </p:cNvPr>
          <p:cNvGrpSpPr/>
          <p:nvPr/>
        </p:nvGrpSpPr>
        <p:grpSpPr>
          <a:xfrm>
            <a:off x="4101887" y="1935610"/>
            <a:ext cx="502920" cy="2468156"/>
            <a:chOff x="4101887" y="1935610"/>
            <a:chExt cx="502920" cy="2468156"/>
          </a:xfrm>
        </p:grpSpPr>
        <p:cxnSp>
          <p:nvCxnSpPr>
            <p:cNvPr id="34" name="Straight Connector 33">
              <a:extLst>
                <a:ext uri="{FF2B5EF4-FFF2-40B4-BE49-F238E27FC236}">
                  <a16:creationId xmlns:a16="http://schemas.microsoft.com/office/drawing/2014/main" id="{2E6276F1-CA14-41B9-9414-B434F73DF838}"/>
                </a:ext>
              </a:extLst>
            </p:cNvPr>
            <p:cNvCxnSpPr/>
            <p:nvPr/>
          </p:nvCxnSpPr>
          <p:spPr>
            <a:xfrm>
              <a:off x="4130040" y="1981200"/>
              <a:ext cx="0" cy="2392680"/>
            </a:xfrm>
            <a:prstGeom prst="line">
              <a:avLst/>
            </a:prstGeom>
            <a:ln>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CE5C54F9-1F92-4000-9344-E36A32A53170}"/>
                    </a:ext>
                  </a:extLst>
                </p:cNvPr>
                <p:cNvSpPr txBox="1"/>
                <p:nvPr/>
              </p:nvSpPr>
              <p:spPr>
                <a:xfrm>
                  <a:off x="4108133" y="1935610"/>
                  <a:ext cx="49667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solidFill>
                                  <a:schemeClr val="accent6">
                                    <a:lumMod val="75000"/>
                                  </a:schemeClr>
                                </a:solidFill>
                                <a:latin typeface="Cambria Math" panose="02040503050406030204" pitchFamily="18" charset="0"/>
                              </a:rPr>
                            </m:ctrlPr>
                          </m:sSubPr>
                          <m:e>
                            <m:r>
                              <a:rPr lang="en-US" b="0" i="1" smtClean="0">
                                <a:solidFill>
                                  <a:schemeClr val="accent6">
                                    <a:lumMod val="75000"/>
                                  </a:schemeClr>
                                </a:solidFill>
                                <a:latin typeface="Cambria Math" panose="02040503050406030204" pitchFamily="18" charset="0"/>
                              </a:rPr>
                              <m:t>𝜙</m:t>
                            </m:r>
                          </m:e>
                          <m:sub>
                            <m:r>
                              <a:rPr lang="en-US" b="0" i="1" smtClean="0">
                                <a:solidFill>
                                  <a:schemeClr val="accent6">
                                    <a:lumMod val="75000"/>
                                  </a:schemeClr>
                                </a:solidFill>
                                <a:latin typeface="Cambria Math" panose="02040503050406030204" pitchFamily="18" charset="0"/>
                              </a:rPr>
                              <m:t>1</m:t>
                            </m:r>
                          </m:sub>
                        </m:sSub>
                      </m:oMath>
                    </m:oMathPara>
                  </a14:m>
                  <a:endParaRPr lang="en-US" dirty="0"/>
                </a:p>
              </p:txBody>
            </p:sp>
          </mc:Choice>
          <mc:Fallback xmlns="">
            <p:sp>
              <p:nvSpPr>
                <p:cNvPr id="35" name="TextBox 34">
                  <a:extLst>
                    <a:ext uri="{FF2B5EF4-FFF2-40B4-BE49-F238E27FC236}">
                      <a16:creationId xmlns:a16="http://schemas.microsoft.com/office/drawing/2014/main" id="{CE5C54F9-1F92-4000-9344-E36A32A53170}"/>
                    </a:ext>
                  </a:extLst>
                </p:cNvPr>
                <p:cNvSpPr txBox="1">
                  <a:spLocks noRot="1" noChangeAspect="1" noMove="1" noResize="1" noEditPoints="1" noAdjustHandles="1" noChangeArrowheads="1" noChangeShapeType="1" noTextEdit="1"/>
                </p:cNvSpPr>
                <p:nvPr/>
              </p:nvSpPr>
              <p:spPr>
                <a:xfrm>
                  <a:off x="4108133" y="1935610"/>
                  <a:ext cx="496674" cy="369332"/>
                </a:xfrm>
                <a:prstGeom prst="rect">
                  <a:avLst/>
                </a:prstGeom>
                <a:blipFill>
                  <a:blip r:embed="rId8"/>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F5F2AF65-5E69-462F-B0CF-14DCB68BC04C}"/>
                    </a:ext>
                  </a:extLst>
                </p:cNvPr>
                <p:cNvSpPr txBox="1"/>
                <p:nvPr/>
              </p:nvSpPr>
              <p:spPr>
                <a:xfrm>
                  <a:off x="4101887" y="4034434"/>
                  <a:ext cx="5019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solidFill>
                                  <a:schemeClr val="accent6">
                                    <a:lumMod val="75000"/>
                                  </a:schemeClr>
                                </a:solidFill>
                                <a:latin typeface="Cambria Math" panose="02040503050406030204" pitchFamily="18" charset="0"/>
                              </a:rPr>
                            </m:ctrlPr>
                          </m:sSubPr>
                          <m:e>
                            <m:r>
                              <a:rPr lang="en-US" b="0" i="1" smtClean="0">
                                <a:solidFill>
                                  <a:schemeClr val="accent6">
                                    <a:lumMod val="75000"/>
                                  </a:schemeClr>
                                </a:solidFill>
                                <a:latin typeface="Cambria Math" panose="02040503050406030204" pitchFamily="18" charset="0"/>
                              </a:rPr>
                              <m:t>𝜙</m:t>
                            </m:r>
                          </m:e>
                          <m:sub>
                            <m:r>
                              <a:rPr lang="en-US" b="0" i="1" smtClean="0">
                                <a:solidFill>
                                  <a:schemeClr val="accent6">
                                    <a:lumMod val="75000"/>
                                  </a:schemeClr>
                                </a:solidFill>
                                <a:latin typeface="Cambria Math" panose="02040503050406030204" pitchFamily="18" charset="0"/>
                              </a:rPr>
                              <m:t>2</m:t>
                            </m:r>
                          </m:sub>
                        </m:sSub>
                      </m:oMath>
                    </m:oMathPara>
                  </a14:m>
                  <a:endParaRPr lang="en-US" dirty="0"/>
                </a:p>
              </p:txBody>
            </p:sp>
          </mc:Choice>
          <mc:Fallback xmlns="">
            <p:sp>
              <p:nvSpPr>
                <p:cNvPr id="36" name="TextBox 35">
                  <a:extLst>
                    <a:ext uri="{FF2B5EF4-FFF2-40B4-BE49-F238E27FC236}">
                      <a16:creationId xmlns:a16="http://schemas.microsoft.com/office/drawing/2014/main" id="{F5F2AF65-5E69-462F-B0CF-14DCB68BC04C}"/>
                    </a:ext>
                  </a:extLst>
                </p:cNvPr>
                <p:cNvSpPr txBox="1">
                  <a:spLocks noRot="1" noChangeAspect="1" noMove="1" noResize="1" noEditPoints="1" noAdjustHandles="1" noChangeArrowheads="1" noChangeShapeType="1" noTextEdit="1"/>
                </p:cNvSpPr>
                <p:nvPr/>
              </p:nvSpPr>
              <p:spPr>
                <a:xfrm>
                  <a:off x="4101887" y="4034434"/>
                  <a:ext cx="501997" cy="369332"/>
                </a:xfrm>
                <a:prstGeom prst="rect">
                  <a:avLst/>
                </a:prstGeom>
                <a:blipFill>
                  <a:blip r:embed="rId9"/>
                  <a:stretch>
                    <a:fillRect b="-13333"/>
                  </a:stretch>
                </a:blipFill>
              </p:spPr>
              <p:txBody>
                <a:bodyPr/>
                <a:lstStyle/>
                <a:p>
                  <a:r>
                    <a:rPr lang="en-US">
                      <a:noFill/>
                    </a:rPr>
                    <a:t> </a:t>
                  </a:r>
                </a:p>
              </p:txBody>
            </p:sp>
          </mc:Fallback>
        </mc:AlternateContent>
      </p:grpSp>
      <p:sp>
        <p:nvSpPr>
          <p:cNvPr id="38" name="TextBox 37">
            <a:extLst>
              <a:ext uri="{FF2B5EF4-FFF2-40B4-BE49-F238E27FC236}">
                <a16:creationId xmlns:a16="http://schemas.microsoft.com/office/drawing/2014/main" id="{6C83A3B7-4F29-4133-8F36-6E6ABCB57047}"/>
              </a:ext>
            </a:extLst>
          </p:cNvPr>
          <p:cNvSpPr txBox="1"/>
          <p:nvPr/>
        </p:nvSpPr>
        <p:spPr>
          <a:xfrm>
            <a:off x="2501213" y="4678438"/>
            <a:ext cx="3553089" cy="369332"/>
          </a:xfrm>
          <a:prstGeom prst="rect">
            <a:avLst/>
          </a:prstGeom>
          <a:noFill/>
        </p:spPr>
        <p:txBody>
          <a:bodyPr wrap="none" rtlCol="0">
            <a:spAutoFit/>
          </a:bodyPr>
          <a:lstStyle/>
          <a:p>
            <a:r>
              <a:rPr lang="en-US" dirty="0">
                <a:solidFill>
                  <a:schemeClr val="accent6">
                    <a:lumMod val="75000"/>
                  </a:schemeClr>
                </a:solidFill>
              </a:rPr>
              <a:t>Simultaneously infer two separators</a:t>
            </a:r>
          </a:p>
        </p:txBody>
      </p:sp>
      <p:sp>
        <p:nvSpPr>
          <p:cNvPr id="39" name="TextBox 38">
            <a:extLst>
              <a:ext uri="{FF2B5EF4-FFF2-40B4-BE49-F238E27FC236}">
                <a16:creationId xmlns:a16="http://schemas.microsoft.com/office/drawing/2014/main" id="{82B30412-1E40-466A-8E68-1C979A6FDC1C}"/>
              </a:ext>
            </a:extLst>
          </p:cNvPr>
          <p:cNvSpPr txBox="1"/>
          <p:nvPr/>
        </p:nvSpPr>
        <p:spPr>
          <a:xfrm>
            <a:off x="1092746" y="5392090"/>
            <a:ext cx="6958508" cy="369332"/>
          </a:xfrm>
          <a:prstGeom prst="rect">
            <a:avLst/>
          </a:prstGeom>
          <a:noFill/>
        </p:spPr>
        <p:txBody>
          <a:bodyPr wrap="none" rtlCol="0">
            <a:spAutoFit/>
          </a:bodyPr>
          <a:lstStyle/>
          <a:p>
            <a:r>
              <a:rPr lang="en-US" dirty="0"/>
              <a:t>Labeling can be chosen by SAT solver to optimize total number of states!</a:t>
            </a:r>
          </a:p>
        </p:txBody>
      </p:sp>
    </p:spTree>
    <p:extLst>
      <p:ext uri="{BB962C8B-B14F-4D97-AF65-F5344CB8AC3E}">
        <p14:creationId xmlns:p14="http://schemas.microsoft.com/office/powerpoint/2010/main" val="169240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500"/>
                                        <p:tgtEl>
                                          <p:spTgt spid="3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9" grpId="0"/>
      <p:bldP spid="30" grpId="0"/>
      <p:bldP spid="32" grpId="0"/>
      <p:bldP spid="38" grpId="0"/>
      <p:bldP spid="3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F8F71-B996-4619-982E-8FB305397B03}"/>
              </a:ext>
            </a:extLst>
          </p:cNvPr>
          <p:cNvSpPr>
            <a:spLocks noGrp="1"/>
          </p:cNvSpPr>
          <p:nvPr>
            <p:ph type="title"/>
          </p:nvPr>
        </p:nvSpPr>
        <p:spPr/>
        <p:txBody>
          <a:bodyPr/>
          <a:lstStyle/>
          <a:p>
            <a:r>
              <a:rPr lang="en-US" dirty="0"/>
              <a:t>Why is this useful?</a:t>
            </a:r>
          </a:p>
        </p:txBody>
      </p:sp>
      <p:sp>
        <p:nvSpPr>
          <p:cNvPr id="3" name="Content Placeholder 2">
            <a:extLst>
              <a:ext uri="{FF2B5EF4-FFF2-40B4-BE49-F238E27FC236}">
                <a16:creationId xmlns:a16="http://schemas.microsoft.com/office/drawing/2014/main" id="{D9EEF519-A9CB-4263-889A-E5E4FE34EBED}"/>
              </a:ext>
            </a:extLst>
          </p:cNvPr>
          <p:cNvSpPr>
            <a:spLocks noGrp="1"/>
          </p:cNvSpPr>
          <p:nvPr>
            <p:ph idx="1"/>
          </p:nvPr>
        </p:nvSpPr>
        <p:spPr/>
        <p:txBody>
          <a:bodyPr/>
          <a:lstStyle/>
          <a:p>
            <a:r>
              <a:rPr lang="en-US" dirty="0"/>
              <a:t>It is an inductive bias</a:t>
            </a:r>
          </a:p>
          <a:p>
            <a:pPr lvl="1"/>
            <a:r>
              <a:rPr lang="en-US" dirty="0"/>
              <a:t>It narrows the space of possible hypotheses to those in the CAG form</a:t>
            </a:r>
          </a:p>
          <a:p>
            <a:pPr lvl="1"/>
            <a:r>
              <a:rPr lang="en-US" dirty="0"/>
              <a:t>Inductive bias makes learning faster</a:t>
            </a:r>
          </a:p>
          <a:p>
            <a:r>
              <a:rPr lang="en-US" dirty="0" err="1"/>
              <a:t>Misra</a:t>
            </a:r>
            <a:r>
              <a:rPr lang="en-US" dirty="0"/>
              <a:t>/</a:t>
            </a:r>
            <a:r>
              <a:rPr lang="en-US" dirty="0" err="1"/>
              <a:t>Chandy’s</a:t>
            </a:r>
            <a:r>
              <a:rPr lang="en-US" dirty="0"/>
              <a:t> original intuition was on target</a:t>
            </a:r>
          </a:p>
          <a:p>
            <a:pPr lvl="1"/>
            <a:r>
              <a:rPr lang="en-US" dirty="0"/>
              <a:t>It isn’t necessary for automated proof, but it’s a useful inductive bias</a:t>
            </a:r>
          </a:p>
          <a:p>
            <a:pPr lvl="1"/>
            <a:r>
              <a:rPr lang="en-US" dirty="0"/>
              <a:t>Knowing the form of the proof you’re looking for makes the proof search easier.</a:t>
            </a:r>
          </a:p>
          <a:p>
            <a:pPr lvl="1"/>
            <a:r>
              <a:rPr lang="en-US" dirty="0"/>
              <a:t>Of course, it still has a social function as well.</a:t>
            </a:r>
          </a:p>
          <a:p>
            <a:pPr lvl="1"/>
            <a:endParaRPr lang="en-US" dirty="0"/>
          </a:p>
        </p:txBody>
      </p:sp>
    </p:spTree>
    <p:extLst>
      <p:ext uri="{BB962C8B-B14F-4D97-AF65-F5344CB8AC3E}">
        <p14:creationId xmlns:p14="http://schemas.microsoft.com/office/powerpoint/2010/main" val="419946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BFD29-7E59-4B0A-B119-09F05DA30CB9}"/>
              </a:ext>
            </a:extLst>
          </p:cNvPr>
          <p:cNvSpPr>
            <a:spLocks noGrp="1"/>
          </p:cNvSpPr>
          <p:nvPr>
            <p:ph type="title"/>
          </p:nvPr>
        </p:nvSpPr>
        <p:spPr/>
        <p:txBody>
          <a:bodyPr/>
          <a:lstStyle/>
          <a:p>
            <a:r>
              <a:rPr lang="en-US" dirty="0"/>
              <a:t>Scaling up</a:t>
            </a:r>
          </a:p>
        </p:txBody>
      </p:sp>
      <p:sp>
        <p:nvSpPr>
          <p:cNvPr id="3" name="Content Placeholder 2">
            <a:extLst>
              <a:ext uri="{FF2B5EF4-FFF2-40B4-BE49-F238E27FC236}">
                <a16:creationId xmlns:a16="http://schemas.microsoft.com/office/drawing/2014/main" id="{7FD77CC7-437B-4FB5-984D-0AC6DBA0A6E1}"/>
              </a:ext>
            </a:extLst>
          </p:cNvPr>
          <p:cNvSpPr>
            <a:spLocks noGrp="1"/>
          </p:cNvSpPr>
          <p:nvPr>
            <p:ph idx="1"/>
          </p:nvPr>
        </p:nvSpPr>
        <p:spPr>
          <a:xfrm>
            <a:off x="628650" y="1302327"/>
            <a:ext cx="7886700" cy="4435533"/>
          </a:xfrm>
        </p:spPr>
        <p:txBody>
          <a:bodyPr/>
          <a:lstStyle/>
          <a:p>
            <a:r>
              <a:rPr lang="en-US" dirty="0"/>
              <a:t>Will compositionality have an important effect on the scaling of model checking?</a:t>
            </a:r>
          </a:p>
          <a:p>
            <a:pPr lvl="1"/>
            <a:r>
              <a:rPr lang="en-US" dirty="0"/>
              <a:t>Can we achieve the linear scaling that compositionality promises?</a:t>
            </a:r>
          </a:p>
          <a:p>
            <a:r>
              <a:rPr lang="en-US" dirty="0"/>
              <a:t>In practice, finding compositional proofs seems to be difficult. </a:t>
            </a:r>
          </a:p>
          <a:p>
            <a:r>
              <a:rPr lang="en-US" dirty="0"/>
              <a:t>Speculative reasons:</a:t>
            </a:r>
          </a:p>
          <a:p>
            <a:pPr lvl="1"/>
            <a:r>
              <a:rPr lang="en-US" dirty="0"/>
              <a:t>Generalization is hard because we lack strong heuristics, when compared other inference problems.</a:t>
            </a:r>
          </a:p>
          <a:p>
            <a:pPr lvl="1"/>
            <a:r>
              <a:rPr lang="en-US" dirty="0"/>
              <a:t>We are too focused on strictly hierarchical proofs.</a:t>
            </a:r>
          </a:p>
          <a:p>
            <a:pPr lvl="1"/>
            <a:endParaRPr lang="en-US" dirty="0"/>
          </a:p>
        </p:txBody>
      </p:sp>
    </p:spTree>
    <p:extLst>
      <p:ext uri="{BB962C8B-B14F-4D97-AF65-F5344CB8AC3E}">
        <p14:creationId xmlns:p14="http://schemas.microsoft.com/office/powerpoint/2010/main" val="720127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52D37-53EC-46B6-888F-BBDF1CA64154}"/>
              </a:ext>
            </a:extLst>
          </p:cNvPr>
          <p:cNvSpPr>
            <a:spLocks noGrp="1"/>
          </p:cNvSpPr>
          <p:nvPr>
            <p:ph type="title"/>
          </p:nvPr>
        </p:nvSpPr>
        <p:spPr/>
        <p:txBody>
          <a:bodyPr/>
          <a:lstStyle/>
          <a:p>
            <a:r>
              <a:rPr lang="en-US" dirty="0"/>
              <a:t>AG proofs as interpolants</a:t>
            </a:r>
          </a:p>
        </p:txBody>
      </p:sp>
      <p:sp>
        <p:nvSpPr>
          <p:cNvPr id="3" name="Content Placeholder 2">
            <a:extLst>
              <a:ext uri="{FF2B5EF4-FFF2-40B4-BE49-F238E27FC236}">
                <a16:creationId xmlns:a16="http://schemas.microsoft.com/office/drawing/2014/main" id="{6721E98C-D1CA-4CDB-9DC7-5AE2E47E116B}"/>
              </a:ext>
            </a:extLst>
          </p:cNvPr>
          <p:cNvSpPr>
            <a:spLocks noGrp="1"/>
          </p:cNvSpPr>
          <p:nvPr>
            <p:ph idx="1"/>
          </p:nvPr>
        </p:nvSpPr>
        <p:spPr>
          <a:xfrm>
            <a:off x="628650" y="1302327"/>
            <a:ext cx="7886700" cy="564573"/>
          </a:xfrm>
        </p:spPr>
        <p:txBody>
          <a:bodyPr/>
          <a:lstStyle/>
          <a:p>
            <a:r>
              <a:rPr lang="en-US" dirty="0"/>
              <a:t>An interpolant is a localized cut in a proof</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C463DB2-56A5-46F5-9A2E-2F1350C671EE}"/>
                  </a:ext>
                </a:extLst>
              </p:cNvPr>
              <p:cNvSpPr txBox="1"/>
              <p:nvPr/>
            </p:nvSpPr>
            <p:spPr>
              <a:xfrm>
                <a:off x="891540" y="2137372"/>
                <a:ext cx="127797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𝑀</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r>
                        <a:rPr lang="en-US" sz="2400" b="0" i="1" smtClean="0">
                          <a:latin typeface="Cambria Math" panose="02040503050406030204" pitchFamily="18" charset="0"/>
                        </a:rPr>
                        <m:t>𝜙</m:t>
                      </m:r>
                    </m:oMath>
                  </m:oMathPara>
                </a14:m>
                <a:endParaRPr lang="en-US" sz="2400" dirty="0"/>
              </a:p>
            </p:txBody>
          </p:sp>
        </mc:Choice>
        <mc:Fallback xmlns="">
          <p:sp>
            <p:nvSpPr>
              <p:cNvPr id="5" name="TextBox 4">
                <a:extLst>
                  <a:ext uri="{FF2B5EF4-FFF2-40B4-BE49-F238E27FC236}">
                    <a16:creationId xmlns:a16="http://schemas.microsoft.com/office/drawing/2014/main" id="{0C463DB2-56A5-46F5-9A2E-2F1350C671EE}"/>
                  </a:ext>
                </a:extLst>
              </p:cNvPr>
              <p:cNvSpPr txBox="1">
                <a:spLocks noRot="1" noChangeAspect="1" noMove="1" noResize="1" noEditPoints="1" noAdjustHandles="1" noChangeArrowheads="1" noChangeShapeType="1" noTextEdit="1"/>
              </p:cNvSpPr>
              <p:nvPr/>
            </p:nvSpPr>
            <p:spPr>
              <a:xfrm>
                <a:off x="891540" y="2137372"/>
                <a:ext cx="1277979" cy="461665"/>
              </a:xfrm>
              <a:prstGeom prst="rect">
                <a:avLst/>
              </a:prstGeom>
              <a:blipFill>
                <a:blip r:embed="rId2"/>
                <a:stretch>
                  <a:fillRect b="-17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FB26E075-B87F-4168-A3EC-A9E6BCCD5817}"/>
                  </a:ext>
                </a:extLst>
              </p:cNvPr>
              <p:cNvSpPr txBox="1"/>
              <p:nvPr/>
            </p:nvSpPr>
            <p:spPr>
              <a:xfrm>
                <a:off x="2674620" y="2137372"/>
                <a:ext cx="2191497"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𝜙</m:t>
                          </m:r>
                          <m:r>
                            <a:rPr lang="en-US" sz="2400" b="0" i="1" smtClean="0">
                              <a:latin typeface="Cambria Math" panose="02040503050406030204" pitchFamily="18" charset="0"/>
                            </a:rPr>
                            <m:t>→(</m:t>
                          </m:r>
                          <m:r>
                            <a:rPr lang="en-US" sz="2400" b="0" i="1" smtClean="0">
                              <a:latin typeface="Cambria Math" panose="02040503050406030204" pitchFamily="18" charset="0"/>
                            </a:rPr>
                            <m:t>𝑀</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r>
                        <a:rPr lang="en-US" sz="2400" b="0" i="1" smtClean="0">
                          <a:latin typeface="Cambria Math" panose="02040503050406030204" pitchFamily="18" charset="0"/>
                        </a:rPr>
                        <m:t>𝜓</m:t>
                      </m:r>
                      <m:r>
                        <a:rPr lang="en-US" sz="2400" b="0" i="1" smtClean="0">
                          <a:latin typeface="Cambria Math" panose="02040503050406030204" pitchFamily="18" charset="0"/>
                        </a:rPr>
                        <m:t>)</m:t>
                      </m:r>
                    </m:oMath>
                  </m:oMathPara>
                </a14:m>
                <a:endParaRPr lang="en-US" sz="2400" dirty="0"/>
              </a:p>
            </p:txBody>
          </p:sp>
        </mc:Choice>
        <mc:Fallback xmlns="">
          <p:sp>
            <p:nvSpPr>
              <p:cNvPr id="6" name="TextBox 5">
                <a:extLst>
                  <a:ext uri="{FF2B5EF4-FFF2-40B4-BE49-F238E27FC236}">
                    <a16:creationId xmlns:a16="http://schemas.microsoft.com/office/drawing/2014/main" id="{FB26E075-B87F-4168-A3EC-A9E6BCCD5817}"/>
                  </a:ext>
                </a:extLst>
              </p:cNvPr>
              <p:cNvSpPr txBox="1">
                <a:spLocks noRot="1" noChangeAspect="1" noMove="1" noResize="1" noEditPoints="1" noAdjustHandles="1" noChangeArrowheads="1" noChangeShapeType="1" noTextEdit="1"/>
              </p:cNvSpPr>
              <p:nvPr/>
            </p:nvSpPr>
            <p:spPr>
              <a:xfrm>
                <a:off x="2674620" y="2137372"/>
                <a:ext cx="2191497" cy="461665"/>
              </a:xfrm>
              <a:prstGeom prst="rect">
                <a:avLst/>
              </a:prstGeom>
              <a:blipFill>
                <a:blip r:embed="rId3"/>
                <a:stretch>
                  <a:fillRect l="-279" r="-279" b="-18667"/>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1F6474D9-3224-4C31-BFB8-B428109C3A00}"/>
              </a:ext>
            </a:extLst>
          </p:cNvPr>
          <p:cNvCxnSpPr/>
          <p:nvPr/>
        </p:nvCxnSpPr>
        <p:spPr>
          <a:xfrm>
            <a:off x="784860" y="2705100"/>
            <a:ext cx="4132223"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49D272A0-DED7-409D-AEEC-0E52D53E52A7}"/>
                  </a:ext>
                </a:extLst>
              </p:cNvPr>
              <p:cNvSpPr txBox="1"/>
              <p:nvPr/>
            </p:nvSpPr>
            <p:spPr>
              <a:xfrm>
                <a:off x="1638300" y="2811164"/>
                <a:ext cx="235365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𝑀</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r>
                            <a:rPr lang="en-US" sz="2400" b="0" i="1" smtClean="0">
                              <a:latin typeface="Cambria Math" panose="02040503050406030204" pitchFamily="18" charset="0"/>
                            </a:rPr>
                            <m:t>𝑀</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r>
                        <a:rPr lang="en-US" sz="2400" b="0" i="1" smtClean="0">
                          <a:latin typeface="Cambria Math" panose="02040503050406030204" pitchFamily="18" charset="0"/>
                        </a:rPr>
                        <m:t>𝜓</m:t>
                      </m:r>
                      <m:r>
                        <a:rPr lang="en-US" sz="2400" b="0" i="1" smtClean="0">
                          <a:latin typeface="Cambria Math" panose="02040503050406030204" pitchFamily="18" charset="0"/>
                        </a:rPr>
                        <m:t>)</m:t>
                      </m:r>
                    </m:oMath>
                  </m:oMathPara>
                </a14:m>
                <a:endParaRPr lang="en-US" sz="2400" dirty="0"/>
              </a:p>
            </p:txBody>
          </p:sp>
        </mc:Choice>
        <mc:Fallback xmlns="">
          <p:sp>
            <p:nvSpPr>
              <p:cNvPr id="9" name="TextBox 8">
                <a:extLst>
                  <a:ext uri="{FF2B5EF4-FFF2-40B4-BE49-F238E27FC236}">
                    <a16:creationId xmlns:a16="http://schemas.microsoft.com/office/drawing/2014/main" id="{49D272A0-DED7-409D-AEEC-0E52D53E52A7}"/>
                  </a:ext>
                </a:extLst>
              </p:cNvPr>
              <p:cNvSpPr txBox="1">
                <a:spLocks noRot="1" noChangeAspect="1" noMove="1" noResize="1" noEditPoints="1" noAdjustHandles="1" noChangeArrowheads="1" noChangeShapeType="1" noTextEdit="1"/>
              </p:cNvSpPr>
              <p:nvPr/>
            </p:nvSpPr>
            <p:spPr>
              <a:xfrm>
                <a:off x="1638300" y="2811164"/>
                <a:ext cx="2353658" cy="461665"/>
              </a:xfrm>
              <a:prstGeom prst="rect">
                <a:avLst/>
              </a:prstGeom>
              <a:blipFill>
                <a:blip r:embed="rId4"/>
                <a:stretch>
                  <a:fillRect r="-259" b="-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3153277F-2047-469F-87E0-48B02E58D723}"/>
                  </a:ext>
                </a:extLst>
              </p:cNvPr>
              <p:cNvSpPr txBox="1"/>
              <p:nvPr/>
            </p:nvSpPr>
            <p:spPr>
              <a:xfrm>
                <a:off x="5516880" y="2520434"/>
                <a:ext cx="3339440" cy="369332"/>
              </a:xfrm>
              <a:prstGeom prst="rect">
                <a:avLst/>
              </a:prstGeom>
              <a:noFill/>
            </p:spPr>
            <p:txBody>
              <a:bodyPr wrap="none" rtlCol="0">
                <a:spAutoFit/>
              </a:bodyPr>
              <a:lstStyle/>
              <a:p>
                <a14:m>
                  <m:oMath xmlns:m="http://schemas.openxmlformats.org/officeDocument/2006/math">
                    <m:r>
                      <a:rPr lang="en-US" b="0" i="1" smtClean="0">
                        <a:latin typeface="Cambria Math" panose="02040503050406030204" pitchFamily="18" charset="0"/>
                      </a:rPr>
                      <m:t>𝜙</m:t>
                    </m:r>
                  </m:oMath>
                </a14:m>
                <a:r>
                  <a:rPr lang="en-US" dirty="0"/>
                  <a:t> is over the common vocabulary</a:t>
                </a:r>
              </a:p>
            </p:txBody>
          </p:sp>
        </mc:Choice>
        <mc:Fallback xmlns="">
          <p:sp>
            <p:nvSpPr>
              <p:cNvPr id="10" name="TextBox 9">
                <a:extLst>
                  <a:ext uri="{FF2B5EF4-FFF2-40B4-BE49-F238E27FC236}">
                    <a16:creationId xmlns:a16="http://schemas.microsoft.com/office/drawing/2014/main" id="{3153277F-2047-469F-87E0-48B02E58D723}"/>
                  </a:ext>
                </a:extLst>
              </p:cNvPr>
              <p:cNvSpPr txBox="1">
                <a:spLocks noRot="1" noChangeAspect="1" noMove="1" noResize="1" noEditPoints="1" noAdjustHandles="1" noChangeArrowheads="1" noChangeShapeType="1" noTextEdit="1"/>
              </p:cNvSpPr>
              <p:nvPr/>
            </p:nvSpPr>
            <p:spPr>
              <a:xfrm>
                <a:off x="5516880" y="2520434"/>
                <a:ext cx="3339440" cy="369332"/>
              </a:xfrm>
              <a:prstGeom prst="rect">
                <a:avLst/>
              </a:prstGeom>
              <a:blipFill>
                <a:blip r:embed="rId5"/>
                <a:stretch>
                  <a:fillRect l="-365" t="-8197" r="-730" b="-24590"/>
                </a:stretch>
              </a:blipFill>
            </p:spPr>
            <p:txBody>
              <a:bodyPr/>
              <a:lstStyle/>
              <a:p>
                <a:r>
                  <a:rPr lang="en-US">
                    <a:noFill/>
                  </a:rPr>
                  <a:t> </a:t>
                </a:r>
              </a:p>
            </p:txBody>
          </p:sp>
        </mc:Fallback>
      </mc:AlternateContent>
      <p:sp>
        <p:nvSpPr>
          <p:cNvPr id="11" name="Content Placeholder 2">
            <a:extLst>
              <a:ext uri="{FF2B5EF4-FFF2-40B4-BE49-F238E27FC236}">
                <a16:creationId xmlns:a16="http://schemas.microsoft.com/office/drawing/2014/main" id="{F5D74FCA-9E33-42F3-AD5C-27D811CFA142}"/>
              </a:ext>
            </a:extLst>
          </p:cNvPr>
          <p:cNvSpPr txBox="1">
            <a:spLocks/>
          </p:cNvSpPr>
          <p:nvPr/>
        </p:nvSpPr>
        <p:spPr>
          <a:xfrm>
            <a:off x="628650" y="3786870"/>
            <a:ext cx="7886700" cy="5645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C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AG assertion is a temporal interpolant</a:t>
            </a:r>
          </a:p>
        </p:txBody>
      </p:sp>
    </p:spTree>
    <p:extLst>
      <p:ext uri="{BB962C8B-B14F-4D97-AF65-F5344CB8AC3E}">
        <p14:creationId xmlns:p14="http://schemas.microsoft.com/office/powerpoint/2010/main" val="270882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9" grpId="0"/>
      <p:bldP spid="10" grpId="0"/>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AF33-E2F8-41DB-8489-942A09B5F926}"/>
              </a:ext>
            </a:extLst>
          </p:cNvPr>
          <p:cNvSpPr>
            <a:spLocks noGrp="1"/>
          </p:cNvSpPr>
          <p:nvPr>
            <p:ph type="title"/>
          </p:nvPr>
        </p:nvSpPr>
        <p:spPr/>
        <p:txBody>
          <a:bodyPr/>
          <a:lstStyle/>
          <a:p>
            <a:r>
              <a:rPr lang="en-US" dirty="0"/>
              <a:t>Invariants from interpolants</a:t>
            </a:r>
          </a:p>
        </p:txBody>
      </p:sp>
      <p:grpSp>
        <p:nvGrpSpPr>
          <p:cNvPr id="23" name="Group 22">
            <a:extLst>
              <a:ext uri="{FF2B5EF4-FFF2-40B4-BE49-F238E27FC236}">
                <a16:creationId xmlns:a16="http://schemas.microsoft.com/office/drawing/2014/main" id="{744E1F52-63B3-49E7-AF05-B7D72CE84091}"/>
              </a:ext>
            </a:extLst>
          </p:cNvPr>
          <p:cNvGrpSpPr/>
          <p:nvPr/>
        </p:nvGrpSpPr>
        <p:grpSpPr>
          <a:xfrm>
            <a:off x="1064060" y="1508760"/>
            <a:ext cx="6349103" cy="510540"/>
            <a:chOff x="1064060" y="1508760"/>
            <a:chExt cx="6349103" cy="510540"/>
          </a:xfrm>
        </p:grpSpPr>
        <p:grpSp>
          <p:nvGrpSpPr>
            <p:cNvPr id="7" name="Group 6">
              <a:extLst>
                <a:ext uri="{FF2B5EF4-FFF2-40B4-BE49-F238E27FC236}">
                  <a16:creationId xmlns:a16="http://schemas.microsoft.com/office/drawing/2014/main" id="{2297A048-D2AA-4CF5-B2F9-123FB62327AA}"/>
                </a:ext>
              </a:extLst>
            </p:cNvPr>
            <p:cNvGrpSpPr/>
            <p:nvPr/>
          </p:nvGrpSpPr>
          <p:grpSpPr>
            <a:xfrm>
              <a:off x="1064060" y="1508760"/>
              <a:ext cx="1072280" cy="510540"/>
              <a:chOff x="1064060" y="1508760"/>
              <a:chExt cx="1072280" cy="510540"/>
            </a:xfrm>
          </p:grpSpPr>
          <p:cxnSp>
            <p:nvCxnSpPr>
              <p:cNvPr id="5" name="Straight Arrow Connector 4">
                <a:extLst>
                  <a:ext uri="{FF2B5EF4-FFF2-40B4-BE49-F238E27FC236}">
                    <a16:creationId xmlns:a16="http://schemas.microsoft.com/office/drawing/2014/main" id="{F8DFF424-3693-443A-9767-52890E4A093C}"/>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1B47C1D-121F-483D-ADDD-5B782CF06D3C}"/>
                      </a:ext>
                    </a:extLst>
                  </p:cNvPr>
                  <p:cNvSpPr txBox="1"/>
                  <p:nvPr/>
                </p:nvSpPr>
                <p:spPr>
                  <a:xfrm>
                    <a:off x="1064060" y="1508760"/>
                    <a:ext cx="107228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6" name="TextBox 5">
                    <a:extLst>
                      <a:ext uri="{FF2B5EF4-FFF2-40B4-BE49-F238E27FC236}">
                        <a16:creationId xmlns:a16="http://schemas.microsoft.com/office/drawing/2014/main" id="{61B47C1D-121F-483D-ADDD-5B782CF06D3C}"/>
                      </a:ext>
                    </a:extLst>
                  </p:cNvPr>
                  <p:cNvSpPr txBox="1">
                    <a:spLocks noRot="1" noChangeAspect="1" noMove="1" noResize="1" noEditPoints="1" noAdjustHandles="1" noChangeArrowheads="1" noChangeShapeType="1" noTextEdit="1"/>
                  </p:cNvSpPr>
                  <p:nvPr/>
                </p:nvSpPr>
                <p:spPr>
                  <a:xfrm>
                    <a:off x="1064060" y="1508760"/>
                    <a:ext cx="1072280" cy="369332"/>
                  </a:xfrm>
                  <a:prstGeom prst="rect">
                    <a:avLst/>
                  </a:prstGeom>
                  <a:blipFill>
                    <a:blip r:embed="rId2"/>
                    <a:stretch>
                      <a:fillRect b="-13333"/>
                    </a:stretch>
                  </a:blipFill>
                </p:spPr>
                <p:txBody>
                  <a:bodyPr/>
                  <a:lstStyle/>
                  <a:p>
                    <a:r>
                      <a:rPr lang="en-US">
                        <a:noFill/>
                      </a:rPr>
                      <a:t> </a:t>
                    </a:r>
                  </a:p>
                </p:txBody>
              </p:sp>
            </mc:Fallback>
          </mc:AlternateContent>
        </p:grpSp>
        <p:grpSp>
          <p:nvGrpSpPr>
            <p:cNvPr id="8" name="Group 7">
              <a:extLst>
                <a:ext uri="{FF2B5EF4-FFF2-40B4-BE49-F238E27FC236}">
                  <a16:creationId xmlns:a16="http://schemas.microsoft.com/office/drawing/2014/main" id="{103687C4-C0B3-48A0-AD86-1A0C265406C9}"/>
                </a:ext>
              </a:extLst>
            </p:cNvPr>
            <p:cNvGrpSpPr/>
            <p:nvPr/>
          </p:nvGrpSpPr>
          <p:grpSpPr>
            <a:xfrm>
              <a:off x="2118360" y="1508760"/>
              <a:ext cx="1072280" cy="510540"/>
              <a:chOff x="1064060" y="1508760"/>
              <a:chExt cx="1072280" cy="510540"/>
            </a:xfrm>
          </p:grpSpPr>
          <p:cxnSp>
            <p:nvCxnSpPr>
              <p:cNvPr id="9" name="Straight Arrow Connector 8">
                <a:extLst>
                  <a:ext uri="{FF2B5EF4-FFF2-40B4-BE49-F238E27FC236}">
                    <a16:creationId xmlns:a16="http://schemas.microsoft.com/office/drawing/2014/main" id="{B73D290B-3053-437A-B0D7-9CDEC34E2A47}"/>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FA69F1A-10C5-4F04-A808-CAB7295D6BC1}"/>
                      </a:ext>
                    </a:extLst>
                  </p:cNvPr>
                  <p:cNvSpPr txBox="1"/>
                  <p:nvPr/>
                </p:nvSpPr>
                <p:spPr>
                  <a:xfrm>
                    <a:off x="1064060" y="1508760"/>
                    <a:ext cx="107228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p:txBody>
              </p:sp>
            </mc:Choice>
            <mc:Fallback xmlns="">
              <p:sp>
                <p:nvSpPr>
                  <p:cNvPr id="10" name="TextBox 9">
                    <a:extLst>
                      <a:ext uri="{FF2B5EF4-FFF2-40B4-BE49-F238E27FC236}">
                        <a16:creationId xmlns:a16="http://schemas.microsoft.com/office/drawing/2014/main" id="{5FA69F1A-10C5-4F04-A808-CAB7295D6BC1}"/>
                      </a:ext>
                    </a:extLst>
                  </p:cNvPr>
                  <p:cNvSpPr txBox="1">
                    <a:spLocks noRot="1" noChangeAspect="1" noMove="1" noResize="1" noEditPoints="1" noAdjustHandles="1" noChangeArrowheads="1" noChangeShapeType="1" noTextEdit="1"/>
                  </p:cNvSpPr>
                  <p:nvPr/>
                </p:nvSpPr>
                <p:spPr>
                  <a:xfrm>
                    <a:off x="1064060" y="1508760"/>
                    <a:ext cx="1072280" cy="369332"/>
                  </a:xfrm>
                  <a:prstGeom prst="rect">
                    <a:avLst/>
                  </a:prstGeom>
                  <a:blipFill>
                    <a:blip r:embed="rId3"/>
                    <a:stretch>
                      <a:fillRect b="-13333"/>
                    </a:stretch>
                  </a:blipFill>
                </p:spPr>
                <p:txBody>
                  <a:bodyPr/>
                  <a:lstStyle/>
                  <a:p>
                    <a:r>
                      <a:rPr lang="en-US">
                        <a:noFill/>
                      </a:rPr>
                      <a:t> </a:t>
                    </a:r>
                  </a:p>
                </p:txBody>
              </p:sp>
            </mc:Fallback>
          </mc:AlternateContent>
        </p:grpSp>
        <p:grpSp>
          <p:nvGrpSpPr>
            <p:cNvPr id="11" name="Group 10">
              <a:extLst>
                <a:ext uri="{FF2B5EF4-FFF2-40B4-BE49-F238E27FC236}">
                  <a16:creationId xmlns:a16="http://schemas.microsoft.com/office/drawing/2014/main" id="{4A042ADB-CBC8-4624-80DD-2FAE63949E1C}"/>
                </a:ext>
              </a:extLst>
            </p:cNvPr>
            <p:cNvGrpSpPr/>
            <p:nvPr/>
          </p:nvGrpSpPr>
          <p:grpSpPr>
            <a:xfrm>
              <a:off x="3172660" y="1508760"/>
              <a:ext cx="1077603" cy="510540"/>
              <a:chOff x="1064060" y="1508760"/>
              <a:chExt cx="1077603" cy="510540"/>
            </a:xfrm>
          </p:grpSpPr>
          <p:cxnSp>
            <p:nvCxnSpPr>
              <p:cNvPr id="12" name="Straight Arrow Connector 11">
                <a:extLst>
                  <a:ext uri="{FF2B5EF4-FFF2-40B4-BE49-F238E27FC236}">
                    <a16:creationId xmlns:a16="http://schemas.microsoft.com/office/drawing/2014/main" id="{E1D37173-3C77-4D42-834A-EC573F1AF55D}"/>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D3D4A48-4E8A-41D3-A94D-81C3B2348A62}"/>
                      </a:ext>
                    </a:extLst>
                  </p:cNvPr>
                  <p:cNvSpPr txBox="1"/>
                  <p:nvPr/>
                </p:nvSpPr>
                <p:spPr>
                  <a:xfrm>
                    <a:off x="1064060" y="1508760"/>
                    <a:ext cx="10776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oMath>
                      </m:oMathPara>
                    </a14:m>
                    <a:endParaRPr lang="en-US" dirty="0"/>
                  </a:p>
                </p:txBody>
              </p:sp>
            </mc:Choice>
            <mc:Fallback xmlns="">
              <p:sp>
                <p:nvSpPr>
                  <p:cNvPr id="13" name="TextBox 12">
                    <a:extLst>
                      <a:ext uri="{FF2B5EF4-FFF2-40B4-BE49-F238E27FC236}">
                        <a16:creationId xmlns:a16="http://schemas.microsoft.com/office/drawing/2014/main" id="{2D3D4A48-4E8A-41D3-A94D-81C3B2348A62}"/>
                      </a:ext>
                    </a:extLst>
                  </p:cNvPr>
                  <p:cNvSpPr txBox="1">
                    <a:spLocks noRot="1" noChangeAspect="1" noMove="1" noResize="1" noEditPoints="1" noAdjustHandles="1" noChangeArrowheads="1" noChangeShapeType="1" noTextEdit="1"/>
                  </p:cNvSpPr>
                  <p:nvPr/>
                </p:nvSpPr>
                <p:spPr>
                  <a:xfrm>
                    <a:off x="1064060" y="1508760"/>
                    <a:ext cx="1077603" cy="369332"/>
                  </a:xfrm>
                  <a:prstGeom prst="rect">
                    <a:avLst/>
                  </a:prstGeom>
                  <a:blipFill>
                    <a:blip r:embed="rId4"/>
                    <a:stretch>
                      <a:fillRect b="-13333"/>
                    </a:stretch>
                  </a:blipFill>
                </p:spPr>
                <p:txBody>
                  <a:bodyPr/>
                  <a:lstStyle/>
                  <a:p>
                    <a:r>
                      <a:rPr lang="en-US">
                        <a:noFill/>
                      </a:rPr>
                      <a:t> </a:t>
                    </a:r>
                  </a:p>
                </p:txBody>
              </p:sp>
            </mc:Fallback>
          </mc:AlternateContent>
        </p:grpSp>
        <p:grpSp>
          <p:nvGrpSpPr>
            <p:cNvPr id="14" name="Group 13">
              <a:extLst>
                <a:ext uri="{FF2B5EF4-FFF2-40B4-BE49-F238E27FC236}">
                  <a16:creationId xmlns:a16="http://schemas.microsoft.com/office/drawing/2014/main" id="{81010510-7922-4120-A2DA-96DC769AE219}"/>
                </a:ext>
              </a:extLst>
            </p:cNvPr>
            <p:cNvGrpSpPr/>
            <p:nvPr/>
          </p:nvGrpSpPr>
          <p:grpSpPr>
            <a:xfrm>
              <a:off x="4226960" y="1508760"/>
              <a:ext cx="1073114" cy="510540"/>
              <a:chOff x="1064060" y="1508760"/>
              <a:chExt cx="1073114" cy="510540"/>
            </a:xfrm>
          </p:grpSpPr>
          <p:cxnSp>
            <p:nvCxnSpPr>
              <p:cNvPr id="15" name="Straight Arrow Connector 14">
                <a:extLst>
                  <a:ext uri="{FF2B5EF4-FFF2-40B4-BE49-F238E27FC236}">
                    <a16:creationId xmlns:a16="http://schemas.microsoft.com/office/drawing/2014/main" id="{A4CBB545-EE2E-44EA-8726-021BFE37390B}"/>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0ECB4F38-3100-4434-8C00-071E4ED43E75}"/>
                      </a:ext>
                    </a:extLst>
                  </p:cNvPr>
                  <p:cNvSpPr txBox="1"/>
                  <p:nvPr/>
                </p:nvSpPr>
                <p:spPr>
                  <a:xfrm>
                    <a:off x="1064060" y="1508760"/>
                    <a:ext cx="107311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oMath>
                      </m:oMathPara>
                    </a14:m>
                    <a:endParaRPr lang="en-US" dirty="0"/>
                  </a:p>
                </p:txBody>
              </p:sp>
            </mc:Choice>
            <mc:Fallback xmlns="">
              <p:sp>
                <p:nvSpPr>
                  <p:cNvPr id="16" name="TextBox 15">
                    <a:extLst>
                      <a:ext uri="{FF2B5EF4-FFF2-40B4-BE49-F238E27FC236}">
                        <a16:creationId xmlns:a16="http://schemas.microsoft.com/office/drawing/2014/main" id="{0ECB4F38-3100-4434-8C00-071E4ED43E75}"/>
                      </a:ext>
                    </a:extLst>
                  </p:cNvPr>
                  <p:cNvSpPr txBox="1">
                    <a:spLocks noRot="1" noChangeAspect="1" noMove="1" noResize="1" noEditPoints="1" noAdjustHandles="1" noChangeArrowheads="1" noChangeShapeType="1" noTextEdit="1"/>
                  </p:cNvSpPr>
                  <p:nvPr/>
                </p:nvSpPr>
                <p:spPr>
                  <a:xfrm>
                    <a:off x="1064060" y="1508760"/>
                    <a:ext cx="1073114" cy="369332"/>
                  </a:xfrm>
                  <a:prstGeom prst="rect">
                    <a:avLst/>
                  </a:prstGeom>
                  <a:blipFill>
                    <a:blip r:embed="rId5"/>
                    <a:stretch>
                      <a:fillRect b="-13333"/>
                    </a:stretch>
                  </a:blipFill>
                </p:spPr>
                <p:txBody>
                  <a:bodyPr/>
                  <a:lstStyle/>
                  <a:p>
                    <a:r>
                      <a:rPr lang="en-US">
                        <a:noFill/>
                      </a:rPr>
                      <a:t> </a:t>
                    </a:r>
                  </a:p>
                </p:txBody>
              </p:sp>
            </mc:Fallback>
          </mc:AlternateContent>
        </p:grpSp>
        <p:grpSp>
          <p:nvGrpSpPr>
            <p:cNvPr id="17" name="Group 16">
              <a:extLst>
                <a:ext uri="{FF2B5EF4-FFF2-40B4-BE49-F238E27FC236}">
                  <a16:creationId xmlns:a16="http://schemas.microsoft.com/office/drawing/2014/main" id="{D96BF300-07BC-4E02-9DAF-BE3FF428C048}"/>
                </a:ext>
              </a:extLst>
            </p:cNvPr>
            <p:cNvGrpSpPr/>
            <p:nvPr/>
          </p:nvGrpSpPr>
          <p:grpSpPr>
            <a:xfrm>
              <a:off x="5281260" y="1508760"/>
              <a:ext cx="1073114" cy="510540"/>
              <a:chOff x="1064060" y="1508760"/>
              <a:chExt cx="1073114" cy="510540"/>
            </a:xfrm>
          </p:grpSpPr>
          <p:cxnSp>
            <p:nvCxnSpPr>
              <p:cNvPr id="18" name="Straight Arrow Connector 17">
                <a:extLst>
                  <a:ext uri="{FF2B5EF4-FFF2-40B4-BE49-F238E27FC236}">
                    <a16:creationId xmlns:a16="http://schemas.microsoft.com/office/drawing/2014/main" id="{4AB2633F-9373-4214-91DD-0F3033FBE56A}"/>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0171FE3A-5E9A-49B5-AA2A-F1D608681A6B}"/>
                      </a:ext>
                    </a:extLst>
                  </p:cNvPr>
                  <p:cNvSpPr txBox="1"/>
                  <p:nvPr/>
                </p:nvSpPr>
                <p:spPr>
                  <a:xfrm>
                    <a:off x="1064060" y="1508760"/>
                    <a:ext cx="107311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oMath>
                      </m:oMathPara>
                    </a14:m>
                    <a:endParaRPr lang="en-US" dirty="0"/>
                  </a:p>
                </p:txBody>
              </p:sp>
            </mc:Choice>
            <mc:Fallback xmlns="">
              <p:sp>
                <p:nvSpPr>
                  <p:cNvPr id="19" name="TextBox 18">
                    <a:extLst>
                      <a:ext uri="{FF2B5EF4-FFF2-40B4-BE49-F238E27FC236}">
                        <a16:creationId xmlns:a16="http://schemas.microsoft.com/office/drawing/2014/main" id="{0171FE3A-5E9A-49B5-AA2A-F1D608681A6B}"/>
                      </a:ext>
                    </a:extLst>
                  </p:cNvPr>
                  <p:cNvSpPr txBox="1">
                    <a:spLocks noRot="1" noChangeAspect="1" noMove="1" noResize="1" noEditPoints="1" noAdjustHandles="1" noChangeArrowheads="1" noChangeShapeType="1" noTextEdit="1"/>
                  </p:cNvSpPr>
                  <p:nvPr/>
                </p:nvSpPr>
                <p:spPr>
                  <a:xfrm>
                    <a:off x="1064060" y="1508760"/>
                    <a:ext cx="1073114" cy="369332"/>
                  </a:xfrm>
                  <a:prstGeom prst="rect">
                    <a:avLst/>
                  </a:prstGeom>
                  <a:blipFill>
                    <a:blip r:embed="rId6"/>
                    <a:stretch>
                      <a:fillRect b="-13333"/>
                    </a:stretch>
                  </a:blipFill>
                </p:spPr>
                <p:txBody>
                  <a:bodyPr/>
                  <a:lstStyle/>
                  <a:p>
                    <a:r>
                      <a:rPr lang="en-US">
                        <a:noFill/>
                      </a:rPr>
                      <a:t> </a:t>
                    </a:r>
                  </a:p>
                </p:txBody>
              </p:sp>
            </mc:Fallback>
          </mc:AlternateContent>
        </p:grpSp>
        <p:grpSp>
          <p:nvGrpSpPr>
            <p:cNvPr id="20" name="Group 19">
              <a:extLst>
                <a:ext uri="{FF2B5EF4-FFF2-40B4-BE49-F238E27FC236}">
                  <a16:creationId xmlns:a16="http://schemas.microsoft.com/office/drawing/2014/main" id="{AB07D544-CCC8-4DAB-A53C-0632123A4AFC}"/>
                </a:ext>
              </a:extLst>
            </p:cNvPr>
            <p:cNvGrpSpPr/>
            <p:nvPr/>
          </p:nvGrpSpPr>
          <p:grpSpPr>
            <a:xfrm>
              <a:off x="6335560" y="1508760"/>
              <a:ext cx="1077603" cy="510540"/>
              <a:chOff x="1064060" y="1508760"/>
              <a:chExt cx="1077603" cy="510540"/>
            </a:xfrm>
          </p:grpSpPr>
          <p:cxnSp>
            <p:nvCxnSpPr>
              <p:cNvPr id="21" name="Straight Arrow Connector 20">
                <a:extLst>
                  <a:ext uri="{FF2B5EF4-FFF2-40B4-BE49-F238E27FC236}">
                    <a16:creationId xmlns:a16="http://schemas.microsoft.com/office/drawing/2014/main" id="{00DC7590-0D5B-4B08-AB27-A8430E9E9A8D}"/>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80B72ED-3B11-4CA9-AC59-CCBB0665828C}"/>
                      </a:ext>
                    </a:extLst>
                  </p:cNvPr>
                  <p:cNvSpPr txBox="1"/>
                  <p:nvPr/>
                </p:nvSpPr>
                <p:spPr>
                  <a:xfrm>
                    <a:off x="1064060" y="1508760"/>
                    <a:ext cx="10776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6</m:t>
                              </m:r>
                            </m:sub>
                          </m:sSub>
                          <m:r>
                            <a:rPr lang="en-US" b="0" i="1" smtClean="0">
                              <a:latin typeface="Cambria Math" panose="02040503050406030204" pitchFamily="18" charset="0"/>
                            </a:rPr>
                            <m:t>)</m:t>
                          </m:r>
                        </m:oMath>
                      </m:oMathPara>
                    </a14:m>
                    <a:endParaRPr lang="en-US" dirty="0"/>
                  </a:p>
                </p:txBody>
              </p:sp>
            </mc:Choice>
            <mc:Fallback xmlns="">
              <p:sp>
                <p:nvSpPr>
                  <p:cNvPr id="22" name="TextBox 21">
                    <a:extLst>
                      <a:ext uri="{FF2B5EF4-FFF2-40B4-BE49-F238E27FC236}">
                        <a16:creationId xmlns:a16="http://schemas.microsoft.com/office/drawing/2014/main" id="{380B72ED-3B11-4CA9-AC59-CCBB0665828C}"/>
                      </a:ext>
                    </a:extLst>
                  </p:cNvPr>
                  <p:cNvSpPr txBox="1">
                    <a:spLocks noRot="1" noChangeAspect="1" noMove="1" noResize="1" noEditPoints="1" noAdjustHandles="1" noChangeArrowheads="1" noChangeShapeType="1" noTextEdit="1"/>
                  </p:cNvSpPr>
                  <p:nvPr/>
                </p:nvSpPr>
                <p:spPr>
                  <a:xfrm>
                    <a:off x="1064060" y="1508760"/>
                    <a:ext cx="1077603" cy="369332"/>
                  </a:xfrm>
                  <a:prstGeom prst="rect">
                    <a:avLst/>
                  </a:prstGeom>
                  <a:blipFill>
                    <a:blip r:embed="rId7"/>
                    <a:stretch>
                      <a:fillRect b="-13333"/>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67427413-FA3C-471F-BFBA-9B98CC02BCA2}"/>
                  </a:ext>
                </a:extLst>
              </p:cNvPr>
              <p:cNvSpPr txBox="1"/>
              <p:nvPr/>
            </p:nvSpPr>
            <p:spPr>
              <a:xfrm>
                <a:off x="291721" y="1834634"/>
                <a:ext cx="75456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oMath>
                  </m:oMathPara>
                </a14:m>
                <a:endParaRPr lang="en-US" dirty="0"/>
              </a:p>
            </p:txBody>
          </p:sp>
        </mc:Choice>
        <mc:Fallback xmlns="">
          <p:sp>
            <p:nvSpPr>
              <p:cNvPr id="24" name="TextBox 23">
                <a:extLst>
                  <a:ext uri="{FF2B5EF4-FFF2-40B4-BE49-F238E27FC236}">
                    <a16:creationId xmlns:a16="http://schemas.microsoft.com/office/drawing/2014/main" id="{67427413-FA3C-471F-BFBA-9B98CC02BCA2}"/>
                  </a:ext>
                </a:extLst>
              </p:cNvPr>
              <p:cNvSpPr txBox="1">
                <a:spLocks noRot="1" noChangeAspect="1" noMove="1" noResize="1" noEditPoints="1" noAdjustHandles="1" noChangeArrowheads="1" noChangeShapeType="1" noTextEdit="1"/>
              </p:cNvSpPr>
              <p:nvPr/>
            </p:nvSpPr>
            <p:spPr>
              <a:xfrm>
                <a:off x="291721" y="1834634"/>
                <a:ext cx="754566" cy="369332"/>
              </a:xfrm>
              <a:prstGeom prst="rect">
                <a:avLst/>
              </a:prstGeom>
              <a:blipFill>
                <a:blip r:embed="rId8"/>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D9B4577F-7C57-4E8C-989E-EBCF4B932C32}"/>
                  </a:ext>
                </a:extLst>
              </p:cNvPr>
              <p:cNvSpPr txBox="1"/>
              <p:nvPr/>
            </p:nvSpPr>
            <p:spPr>
              <a:xfrm>
                <a:off x="7413163" y="1834634"/>
                <a:ext cx="9774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𝜓</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6</m:t>
                          </m:r>
                        </m:sub>
                      </m:sSub>
                      <m:r>
                        <a:rPr lang="en-US" b="0" i="1" smtClean="0">
                          <a:latin typeface="Cambria Math" panose="02040503050406030204" pitchFamily="18" charset="0"/>
                        </a:rPr>
                        <m:t>)</m:t>
                      </m:r>
                    </m:oMath>
                  </m:oMathPara>
                </a14:m>
                <a:endParaRPr lang="en-US" dirty="0"/>
              </a:p>
            </p:txBody>
          </p:sp>
        </mc:Choice>
        <mc:Fallback xmlns="">
          <p:sp>
            <p:nvSpPr>
              <p:cNvPr id="25" name="TextBox 24">
                <a:extLst>
                  <a:ext uri="{FF2B5EF4-FFF2-40B4-BE49-F238E27FC236}">
                    <a16:creationId xmlns:a16="http://schemas.microsoft.com/office/drawing/2014/main" id="{D9B4577F-7C57-4E8C-989E-EBCF4B932C32}"/>
                  </a:ext>
                </a:extLst>
              </p:cNvPr>
              <p:cNvSpPr txBox="1">
                <a:spLocks noRot="1" noChangeAspect="1" noMove="1" noResize="1" noEditPoints="1" noAdjustHandles="1" noChangeArrowheads="1" noChangeShapeType="1" noTextEdit="1"/>
              </p:cNvSpPr>
              <p:nvPr/>
            </p:nvSpPr>
            <p:spPr>
              <a:xfrm>
                <a:off x="7413163" y="1834634"/>
                <a:ext cx="977447" cy="369332"/>
              </a:xfrm>
              <a:prstGeom prst="rect">
                <a:avLst/>
              </a:prstGeom>
              <a:blipFill>
                <a:blip r:embed="rId9"/>
                <a:stretch>
                  <a:fillRect b="-11475"/>
                </a:stretch>
              </a:blipFill>
            </p:spPr>
            <p:txBody>
              <a:bodyPr/>
              <a:lstStyle/>
              <a:p>
                <a:r>
                  <a:rPr lang="en-US">
                    <a:noFill/>
                  </a:rPr>
                  <a:t> </a:t>
                </a:r>
              </a:p>
            </p:txBody>
          </p:sp>
        </mc:Fallback>
      </mc:AlternateContent>
      <p:cxnSp>
        <p:nvCxnSpPr>
          <p:cNvPr id="27" name="Straight Connector 26">
            <a:extLst>
              <a:ext uri="{FF2B5EF4-FFF2-40B4-BE49-F238E27FC236}">
                <a16:creationId xmlns:a16="http://schemas.microsoft.com/office/drawing/2014/main" id="{F767CADF-F9F0-41FB-868C-AC160BDC0E93}"/>
              </a:ext>
            </a:extLst>
          </p:cNvPr>
          <p:cNvCxnSpPr/>
          <p:nvPr/>
        </p:nvCxnSpPr>
        <p:spPr>
          <a:xfrm>
            <a:off x="4250263" y="1280160"/>
            <a:ext cx="0" cy="1447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777A984D-CFEE-43AE-8C4A-EF5183237A53}"/>
                  </a:ext>
                </a:extLst>
              </p:cNvPr>
              <p:cNvSpPr txBox="1"/>
              <p:nvPr/>
            </p:nvSpPr>
            <p:spPr>
              <a:xfrm>
                <a:off x="4330152" y="2358628"/>
                <a:ext cx="1446037" cy="369332"/>
              </a:xfrm>
              <a:prstGeom prst="rect">
                <a:avLst/>
              </a:prstGeom>
              <a:noFill/>
            </p:spPr>
            <p:txBody>
              <a:bodyPr wrap="none" rtlCol="0">
                <a:spAutoFit/>
              </a:bodyPr>
              <a:lstStyle/>
              <a:p>
                <a:r>
                  <a:rPr lang="en-US" dirty="0">
                    <a:solidFill>
                      <a:srgbClr val="C00000"/>
                    </a:solidFill>
                  </a:rPr>
                  <a:t>interpolant </a:t>
                </a:r>
                <a14:m>
                  <m:oMath xmlns:m="http://schemas.openxmlformats.org/officeDocument/2006/math">
                    <m:r>
                      <a:rPr lang="en-US" b="0" i="1" smtClean="0">
                        <a:solidFill>
                          <a:srgbClr val="C00000"/>
                        </a:solidFill>
                        <a:latin typeface="Cambria Math" panose="02040503050406030204" pitchFamily="18" charset="0"/>
                      </a:rPr>
                      <m:t>𝜙</m:t>
                    </m:r>
                  </m:oMath>
                </a14:m>
                <a:endParaRPr lang="en-US" dirty="0">
                  <a:solidFill>
                    <a:srgbClr val="C00000"/>
                  </a:solidFill>
                </a:endParaRPr>
              </a:p>
            </p:txBody>
          </p:sp>
        </mc:Choice>
        <mc:Fallback xmlns="">
          <p:sp>
            <p:nvSpPr>
              <p:cNvPr id="28" name="TextBox 27">
                <a:extLst>
                  <a:ext uri="{FF2B5EF4-FFF2-40B4-BE49-F238E27FC236}">
                    <a16:creationId xmlns:a16="http://schemas.microsoft.com/office/drawing/2014/main" id="{777A984D-CFEE-43AE-8C4A-EF5183237A53}"/>
                  </a:ext>
                </a:extLst>
              </p:cNvPr>
              <p:cNvSpPr txBox="1">
                <a:spLocks noRot="1" noChangeAspect="1" noMove="1" noResize="1" noEditPoints="1" noAdjustHandles="1" noChangeArrowheads="1" noChangeShapeType="1" noTextEdit="1"/>
              </p:cNvSpPr>
              <p:nvPr/>
            </p:nvSpPr>
            <p:spPr>
              <a:xfrm>
                <a:off x="4330152" y="2358628"/>
                <a:ext cx="1446037" cy="369332"/>
              </a:xfrm>
              <a:prstGeom prst="rect">
                <a:avLst/>
              </a:prstGeom>
              <a:blipFill>
                <a:blip r:embed="rId10"/>
                <a:stretch>
                  <a:fillRect l="-3361" t="-9836"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Content Placeholder 2">
                <a:extLst>
                  <a:ext uri="{FF2B5EF4-FFF2-40B4-BE49-F238E27FC236}">
                    <a16:creationId xmlns:a16="http://schemas.microsoft.com/office/drawing/2014/main" id="{8AAB977F-0304-407B-957D-B2786AC9A8A9}"/>
                  </a:ext>
                </a:extLst>
              </p:cNvPr>
              <p:cNvSpPr txBox="1">
                <a:spLocks/>
              </p:cNvSpPr>
              <p:nvPr/>
            </p:nvSpPr>
            <p:spPr>
              <a:xfrm>
                <a:off x="460929" y="3208496"/>
                <a:ext cx="8187765" cy="1515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C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Relevance principle: invariant has a form similar to </a:t>
                </a:r>
                <a14:m>
                  <m:oMath xmlns:m="http://schemas.openxmlformats.org/officeDocument/2006/math">
                    <m:r>
                      <a:rPr lang="en-US" b="0" i="1" smtClean="0">
                        <a:latin typeface="Cambria Math" panose="02040503050406030204" pitchFamily="18" charset="0"/>
                      </a:rPr>
                      <m:t>𝜙</m:t>
                    </m:r>
                  </m:oMath>
                </a14:m>
                <a:r>
                  <a:rPr lang="en-US" dirty="0"/>
                  <a:t>. </a:t>
                </a:r>
              </a:p>
              <a:p>
                <a:pPr lvl="1"/>
                <a:r>
                  <a:rPr lang="en-US" dirty="0"/>
                  <a:t>Strong heuristic allows us to generalize from a small sample of behavior to an inductive invariant.</a:t>
                </a:r>
              </a:p>
            </p:txBody>
          </p:sp>
        </mc:Choice>
        <mc:Fallback xmlns="">
          <p:sp>
            <p:nvSpPr>
              <p:cNvPr id="29" name="Content Placeholder 2">
                <a:extLst>
                  <a:ext uri="{FF2B5EF4-FFF2-40B4-BE49-F238E27FC236}">
                    <a16:creationId xmlns:a16="http://schemas.microsoft.com/office/drawing/2014/main" id="{8AAB977F-0304-407B-957D-B2786AC9A8A9}"/>
                  </a:ext>
                </a:extLst>
              </p:cNvPr>
              <p:cNvSpPr txBox="1">
                <a:spLocks noRot="1" noChangeAspect="1" noMove="1" noResize="1" noEditPoints="1" noAdjustHandles="1" noChangeArrowheads="1" noChangeShapeType="1" noTextEdit="1"/>
              </p:cNvSpPr>
              <p:nvPr/>
            </p:nvSpPr>
            <p:spPr>
              <a:xfrm>
                <a:off x="460929" y="3208496"/>
                <a:ext cx="8187765" cy="1515900"/>
              </a:xfrm>
              <a:prstGeom prst="rect">
                <a:avLst/>
              </a:prstGeom>
              <a:blipFill>
                <a:blip r:embed="rId11"/>
                <a:stretch>
                  <a:fillRect l="-1340" t="-6426" r="-1489"/>
                </a:stretch>
              </a:blipFill>
            </p:spPr>
            <p:txBody>
              <a:bodyPr/>
              <a:lstStyle/>
              <a:p>
                <a:r>
                  <a:rPr lang="en-US">
                    <a:noFill/>
                  </a:rPr>
                  <a:t> </a:t>
                </a:r>
              </a:p>
            </p:txBody>
          </p:sp>
        </mc:Fallback>
      </mc:AlternateContent>
    </p:spTree>
    <p:extLst>
      <p:ext uri="{BB962C8B-B14F-4D97-AF65-F5344CB8AC3E}">
        <p14:creationId xmlns:p14="http://schemas.microsoft.com/office/powerpoint/2010/main" val="409188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9">
                                            <p:txEl>
                                              <p:pRg st="0" end="0"/>
                                            </p:txEl>
                                          </p:spTgt>
                                        </p:tgtEl>
                                        <p:attrNameLst>
                                          <p:attrName>style.visibility</p:attrName>
                                        </p:attrNameLst>
                                      </p:cBhvr>
                                      <p:to>
                                        <p:strVal val="visible"/>
                                      </p:to>
                                    </p:set>
                                    <p:animEffect transition="in" filter="fade">
                                      <p:cBhvr>
                                        <p:cTn id="30" dur="500"/>
                                        <p:tgtEl>
                                          <p:spTgt spid="2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9">
                                            <p:txEl>
                                              <p:pRg st="1" end="1"/>
                                            </p:txEl>
                                          </p:spTgt>
                                        </p:tgtEl>
                                        <p:attrNameLst>
                                          <p:attrName>style.visibility</p:attrName>
                                        </p:attrNameLst>
                                      </p:cBhvr>
                                      <p:to>
                                        <p:strVal val="visible"/>
                                      </p:to>
                                    </p:set>
                                    <p:animEffect transition="in" filter="fade">
                                      <p:cBhvr>
                                        <p:cTn id="35" dur="500"/>
                                        <p:tgtEl>
                                          <p:spTgt spid="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8" grpId="0"/>
      <p:bldP spid="29"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A5247F-B94C-41A3-9FC9-0494D18D36AD}"/>
              </a:ext>
            </a:extLst>
          </p:cNvPr>
          <p:cNvSpPr txBox="1"/>
          <p:nvPr/>
        </p:nvSpPr>
        <p:spPr>
          <a:xfrm>
            <a:off x="1830102" y="1920862"/>
            <a:ext cx="5188761" cy="523220"/>
          </a:xfrm>
          <a:prstGeom prst="rect">
            <a:avLst/>
          </a:prstGeom>
          <a:noFill/>
        </p:spPr>
        <p:txBody>
          <a:bodyPr wrap="square" rtlCol="0">
            <a:spAutoFit/>
          </a:bodyPr>
          <a:lstStyle/>
          <a:p>
            <a:r>
              <a:rPr lang="en-US" sz="2800" dirty="0"/>
              <a:t>Thinking tool</a:t>
            </a:r>
          </a:p>
        </p:txBody>
      </p:sp>
      <p:sp>
        <p:nvSpPr>
          <p:cNvPr id="3" name="TextBox 2">
            <a:extLst>
              <a:ext uri="{FF2B5EF4-FFF2-40B4-BE49-F238E27FC236}">
                <a16:creationId xmlns:a16="http://schemas.microsoft.com/office/drawing/2014/main" id="{F266D334-53FB-43A4-8B6C-EECD39C7F1DD}"/>
              </a:ext>
            </a:extLst>
          </p:cNvPr>
          <p:cNvSpPr txBox="1"/>
          <p:nvPr/>
        </p:nvSpPr>
        <p:spPr>
          <a:xfrm>
            <a:off x="1830101" y="2801050"/>
            <a:ext cx="5188761" cy="523220"/>
          </a:xfrm>
          <a:prstGeom prst="rect">
            <a:avLst/>
          </a:prstGeom>
          <a:noFill/>
        </p:spPr>
        <p:txBody>
          <a:bodyPr wrap="square" rtlCol="0">
            <a:spAutoFit/>
          </a:bodyPr>
          <a:lstStyle/>
          <a:p>
            <a:r>
              <a:rPr lang="en-US" sz="2800" dirty="0"/>
              <a:t>Contract between designers</a:t>
            </a:r>
          </a:p>
        </p:txBody>
      </p:sp>
      <p:sp>
        <p:nvSpPr>
          <p:cNvPr id="4" name="TextBox 3">
            <a:extLst>
              <a:ext uri="{FF2B5EF4-FFF2-40B4-BE49-F238E27FC236}">
                <a16:creationId xmlns:a16="http://schemas.microsoft.com/office/drawing/2014/main" id="{93834EAF-0196-4616-8B19-94F3CFCA7434}"/>
              </a:ext>
            </a:extLst>
          </p:cNvPr>
          <p:cNvSpPr txBox="1"/>
          <p:nvPr/>
        </p:nvSpPr>
        <p:spPr>
          <a:xfrm>
            <a:off x="1830100" y="3681238"/>
            <a:ext cx="5188761" cy="523220"/>
          </a:xfrm>
          <a:prstGeom prst="rect">
            <a:avLst/>
          </a:prstGeom>
          <a:noFill/>
        </p:spPr>
        <p:txBody>
          <a:bodyPr wrap="square" rtlCol="0">
            <a:spAutoFit/>
          </a:bodyPr>
          <a:lstStyle/>
          <a:p>
            <a:r>
              <a:rPr lang="en-US" sz="2800" dirty="0"/>
              <a:t>Part of a formal proof</a:t>
            </a:r>
          </a:p>
        </p:txBody>
      </p:sp>
      <p:sp>
        <p:nvSpPr>
          <p:cNvPr id="5" name="TextBox 4">
            <a:extLst>
              <a:ext uri="{FF2B5EF4-FFF2-40B4-BE49-F238E27FC236}">
                <a16:creationId xmlns:a16="http://schemas.microsoft.com/office/drawing/2014/main" id="{21698A3A-2E2B-480D-9AF8-E1892696D869}"/>
              </a:ext>
            </a:extLst>
          </p:cNvPr>
          <p:cNvSpPr txBox="1"/>
          <p:nvPr/>
        </p:nvSpPr>
        <p:spPr>
          <a:xfrm>
            <a:off x="1830100" y="4561426"/>
            <a:ext cx="5188761" cy="523220"/>
          </a:xfrm>
          <a:prstGeom prst="rect">
            <a:avLst/>
          </a:prstGeom>
          <a:noFill/>
        </p:spPr>
        <p:txBody>
          <a:bodyPr wrap="square" rtlCol="0">
            <a:spAutoFit/>
          </a:bodyPr>
          <a:lstStyle/>
          <a:p>
            <a:r>
              <a:rPr lang="en-US" sz="2800" dirty="0"/>
              <a:t>Test/simulation/evaluation artifact</a:t>
            </a:r>
          </a:p>
        </p:txBody>
      </p:sp>
      <p:sp>
        <p:nvSpPr>
          <p:cNvPr id="6" name="TextBox 5">
            <a:extLst>
              <a:ext uri="{FF2B5EF4-FFF2-40B4-BE49-F238E27FC236}">
                <a16:creationId xmlns:a16="http://schemas.microsoft.com/office/drawing/2014/main" id="{CE1ABC07-2DC4-48C3-8544-589CC9C12C9A}"/>
              </a:ext>
            </a:extLst>
          </p:cNvPr>
          <p:cNvSpPr txBox="1"/>
          <p:nvPr/>
        </p:nvSpPr>
        <p:spPr>
          <a:xfrm>
            <a:off x="805817" y="667923"/>
            <a:ext cx="5275675" cy="646331"/>
          </a:xfrm>
          <a:prstGeom prst="rect">
            <a:avLst/>
          </a:prstGeom>
          <a:noFill/>
        </p:spPr>
        <p:txBody>
          <a:bodyPr wrap="none" rtlCol="0">
            <a:spAutoFit/>
          </a:bodyPr>
          <a:lstStyle/>
          <a:p>
            <a:r>
              <a:rPr lang="en-US" sz="3600" dirty="0">
                <a:solidFill>
                  <a:schemeClr val="accent5">
                    <a:lumMod val="75000"/>
                  </a:schemeClr>
                </a:solidFill>
              </a:rPr>
              <a:t>Functions of a specification</a:t>
            </a:r>
          </a:p>
        </p:txBody>
      </p:sp>
    </p:spTree>
    <p:extLst>
      <p:ext uri="{BB962C8B-B14F-4D97-AF65-F5344CB8AC3E}">
        <p14:creationId xmlns:p14="http://schemas.microsoft.com/office/powerpoint/2010/main" val="109750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AF33-E2F8-41DB-8489-942A09B5F926}"/>
              </a:ext>
            </a:extLst>
          </p:cNvPr>
          <p:cNvSpPr>
            <a:spLocks noGrp="1"/>
          </p:cNvSpPr>
          <p:nvPr>
            <p:ph type="title"/>
          </p:nvPr>
        </p:nvSpPr>
        <p:spPr/>
        <p:txBody>
          <a:bodyPr/>
          <a:lstStyle/>
          <a:p>
            <a:r>
              <a:rPr lang="en-US" dirty="0"/>
              <a:t>AG from interpolants</a:t>
            </a:r>
          </a:p>
        </p:txBody>
      </p:sp>
      <p:grpSp>
        <p:nvGrpSpPr>
          <p:cNvPr id="23" name="Group 22">
            <a:extLst>
              <a:ext uri="{FF2B5EF4-FFF2-40B4-BE49-F238E27FC236}">
                <a16:creationId xmlns:a16="http://schemas.microsoft.com/office/drawing/2014/main" id="{744E1F52-63B3-49E7-AF05-B7D72CE84091}"/>
              </a:ext>
            </a:extLst>
          </p:cNvPr>
          <p:cNvGrpSpPr/>
          <p:nvPr/>
        </p:nvGrpSpPr>
        <p:grpSpPr>
          <a:xfrm>
            <a:off x="1064060" y="1508760"/>
            <a:ext cx="6421237" cy="510540"/>
            <a:chOff x="1064060" y="1508760"/>
            <a:chExt cx="6421237" cy="510540"/>
          </a:xfrm>
        </p:grpSpPr>
        <p:grpSp>
          <p:nvGrpSpPr>
            <p:cNvPr id="7" name="Group 6">
              <a:extLst>
                <a:ext uri="{FF2B5EF4-FFF2-40B4-BE49-F238E27FC236}">
                  <a16:creationId xmlns:a16="http://schemas.microsoft.com/office/drawing/2014/main" id="{2297A048-D2AA-4CF5-B2F9-123FB62327AA}"/>
                </a:ext>
              </a:extLst>
            </p:cNvPr>
            <p:cNvGrpSpPr/>
            <p:nvPr/>
          </p:nvGrpSpPr>
          <p:grpSpPr>
            <a:xfrm>
              <a:off x="1064060" y="1508760"/>
              <a:ext cx="1144416" cy="510540"/>
              <a:chOff x="1064060" y="1508760"/>
              <a:chExt cx="1144416" cy="510540"/>
            </a:xfrm>
          </p:grpSpPr>
          <p:cxnSp>
            <p:nvCxnSpPr>
              <p:cNvPr id="5" name="Straight Arrow Connector 4">
                <a:extLst>
                  <a:ext uri="{FF2B5EF4-FFF2-40B4-BE49-F238E27FC236}">
                    <a16:creationId xmlns:a16="http://schemas.microsoft.com/office/drawing/2014/main" id="{F8DFF424-3693-443A-9767-52890E4A093C}"/>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1B47C1D-121F-483D-ADDD-5B782CF06D3C}"/>
                      </a:ext>
                    </a:extLst>
                  </p:cNvPr>
                  <p:cNvSpPr txBox="1"/>
                  <p:nvPr/>
                </p:nvSpPr>
                <p:spPr>
                  <a:xfrm>
                    <a:off x="1064060" y="1508760"/>
                    <a:ext cx="114441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6" name="TextBox 5">
                    <a:extLst>
                      <a:ext uri="{FF2B5EF4-FFF2-40B4-BE49-F238E27FC236}">
                        <a16:creationId xmlns:a16="http://schemas.microsoft.com/office/drawing/2014/main" id="{61B47C1D-121F-483D-ADDD-5B782CF06D3C}"/>
                      </a:ext>
                    </a:extLst>
                  </p:cNvPr>
                  <p:cNvSpPr txBox="1">
                    <a:spLocks noRot="1" noChangeAspect="1" noMove="1" noResize="1" noEditPoints="1" noAdjustHandles="1" noChangeArrowheads="1" noChangeShapeType="1" noTextEdit="1"/>
                  </p:cNvSpPr>
                  <p:nvPr/>
                </p:nvSpPr>
                <p:spPr>
                  <a:xfrm>
                    <a:off x="1064060" y="1508760"/>
                    <a:ext cx="1144416" cy="369332"/>
                  </a:xfrm>
                  <a:prstGeom prst="rect">
                    <a:avLst/>
                  </a:prstGeom>
                  <a:blipFill>
                    <a:blip r:embed="rId2"/>
                    <a:stretch>
                      <a:fillRect b="-13333"/>
                    </a:stretch>
                  </a:blipFill>
                </p:spPr>
                <p:txBody>
                  <a:bodyPr/>
                  <a:lstStyle/>
                  <a:p>
                    <a:r>
                      <a:rPr lang="en-US">
                        <a:noFill/>
                      </a:rPr>
                      <a:t> </a:t>
                    </a:r>
                  </a:p>
                </p:txBody>
              </p:sp>
            </mc:Fallback>
          </mc:AlternateContent>
        </p:grpSp>
        <p:grpSp>
          <p:nvGrpSpPr>
            <p:cNvPr id="8" name="Group 7">
              <a:extLst>
                <a:ext uri="{FF2B5EF4-FFF2-40B4-BE49-F238E27FC236}">
                  <a16:creationId xmlns:a16="http://schemas.microsoft.com/office/drawing/2014/main" id="{103687C4-C0B3-48A0-AD86-1A0C265406C9}"/>
                </a:ext>
              </a:extLst>
            </p:cNvPr>
            <p:cNvGrpSpPr/>
            <p:nvPr/>
          </p:nvGrpSpPr>
          <p:grpSpPr>
            <a:xfrm>
              <a:off x="2118360" y="1508760"/>
              <a:ext cx="1144416" cy="510540"/>
              <a:chOff x="1064060" y="1508760"/>
              <a:chExt cx="1144416" cy="510540"/>
            </a:xfrm>
          </p:grpSpPr>
          <p:cxnSp>
            <p:nvCxnSpPr>
              <p:cNvPr id="9" name="Straight Arrow Connector 8">
                <a:extLst>
                  <a:ext uri="{FF2B5EF4-FFF2-40B4-BE49-F238E27FC236}">
                    <a16:creationId xmlns:a16="http://schemas.microsoft.com/office/drawing/2014/main" id="{B73D290B-3053-437A-B0D7-9CDEC34E2A47}"/>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FA69F1A-10C5-4F04-A808-CAB7295D6BC1}"/>
                      </a:ext>
                    </a:extLst>
                  </p:cNvPr>
                  <p:cNvSpPr txBox="1"/>
                  <p:nvPr/>
                </p:nvSpPr>
                <p:spPr>
                  <a:xfrm>
                    <a:off x="1064060" y="1508760"/>
                    <a:ext cx="114441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p:txBody>
              </p:sp>
            </mc:Choice>
            <mc:Fallback xmlns="">
              <p:sp>
                <p:nvSpPr>
                  <p:cNvPr id="10" name="TextBox 9">
                    <a:extLst>
                      <a:ext uri="{FF2B5EF4-FFF2-40B4-BE49-F238E27FC236}">
                        <a16:creationId xmlns:a16="http://schemas.microsoft.com/office/drawing/2014/main" id="{5FA69F1A-10C5-4F04-A808-CAB7295D6BC1}"/>
                      </a:ext>
                    </a:extLst>
                  </p:cNvPr>
                  <p:cNvSpPr txBox="1">
                    <a:spLocks noRot="1" noChangeAspect="1" noMove="1" noResize="1" noEditPoints="1" noAdjustHandles="1" noChangeArrowheads="1" noChangeShapeType="1" noTextEdit="1"/>
                  </p:cNvSpPr>
                  <p:nvPr/>
                </p:nvSpPr>
                <p:spPr>
                  <a:xfrm>
                    <a:off x="1064060" y="1508760"/>
                    <a:ext cx="1144416" cy="369332"/>
                  </a:xfrm>
                  <a:prstGeom prst="rect">
                    <a:avLst/>
                  </a:prstGeom>
                  <a:blipFill>
                    <a:blip r:embed="rId3"/>
                    <a:stretch>
                      <a:fillRect b="-13333"/>
                    </a:stretch>
                  </a:blipFill>
                </p:spPr>
                <p:txBody>
                  <a:bodyPr/>
                  <a:lstStyle/>
                  <a:p>
                    <a:r>
                      <a:rPr lang="en-US">
                        <a:noFill/>
                      </a:rPr>
                      <a:t> </a:t>
                    </a:r>
                  </a:p>
                </p:txBody>
              </p:sp>
            </mc:Fallback>
          </mc:AlternateContent>
        </p:grpSp>
        <p:grpSp>
          <p:nvGrpSpPr>
            <p:cNvPr id="11" name="Group 10">
              <a:extLst>
                <a:ext uri="{FF2B5EF4-FFF2-40B4-BE49-F238E27FC236}">
                  <a16:creationId xmlns:a16="http://schemas.microsoft.com/office/drawing/2014/main" id="{4A042ADB-CBC8-4624-80DD-2FAE63949E1C}"/>
                </a:ext>
              </a:extLst>
            </p:cNvPr>
            <p:cNvGrpSpPr/>
            <p:nvPr/>
          </p:nvGrpSpPr>
          <p:grpSpPr>
            <a:xfrm>
              <a:off x="3172660" y="1508760"/>
              <a:ext cx="1149737" cy="510540"/>
              <a:chOff x="1064060" y="1508760"/>
              <a:chExt cx="1149737" cy="510540"/>
            </a:xfrm>
          </p:grpSpPr>
          <p:cxnSp>
            <p:nvCxnSpPr>
              <p:cNvPr id="12" name="Straight Arrow Connector 11">
                <a:extLst>
                  <a:ext uri="{FF2B5EF4-FFF2-40B4-BE49-F238E27FC236}">
                    <a16:creationId xmlns:a16="http://schemas.microsoft.com/office/drawing/2014/main" id="{E1D37173-3C77-4D42-834A-EC573F1AF55D}"/>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D3D4A48-4E8A-41D3-A94D-81C3B2348A62}"/>
                      </a:ext>
                    </a:extLst>
                  </p:cNvPr>
                  <p:cNvSpPr txBox="1"/>
                  <p:nvPr/>
                </p:nvSpPr>
                <p:spPr>
                  <a:xfrm>
                    <a:off x="1064060" y="1508760"/>
                    <a:ext cx="11497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oMath>
                      </m:oMathPara>
                    </a14:m>
                    <a:endParaRPr lang="en-US" dirty="0"/>
                  </a:p>
                </p:txBody>
              </p:sp>
            </mc:Choice>
            <mc:Fallback xmlns="">
              <p:sp>
                <p:nvSpPr>
                  <p:cNvPr id="13" name="TextBox 12">
                    <a:extLst>
                      <a:ext uri="{FF2B5EF4-FFF2-40B4-BE49-F238E27FC236}">
                        <a16:creationId xmlns:a16="http://schemas.microsoft.com/office/drawing/2014/main" id="{2D3D4A48-4E8A-41D3-A94D-81C3B2348A62}"/>
                      </a:ext>
                    </a:extLst>
                  </p:cNvPr>
                  <p:cNvSpPr txBox="1">
                    <a:spLocks noRot="1" noChangeAspect="1" noMove="1" noResize="1" noEditPoints="1" noAdjustHandles="1" noChangeArrowheads="1" noChangeShapeType="1" noTextEdit="1"/>
                  </p:cNvSpPr>
                  <p:nvPr/>
                </p:nvSpPr>
                <p:spPr>
                  <a:xfrm>
                    <a:off x="1064060" y="1508760"/>
                    <a:ext cx="1149737" cy="369332"/>
                  </a:xfrm>
                  <a:prstGeom prst="rect">
                    <a:avLst/>
                  </a:prstGeom>
                  <a:blipFill>
                    <a:blip r:embed="rId4"/>
                    <a:stretch>
                      <a:fillRect b="-13333"/>
                    </a:stretch>
                  </a:blipFill>
                </p:spPr>
                <p:txBody>
                  <a:bodyPr/>
                  <a:lstStyle/>
                  <a:p>
                    <a:r>
                      <a:rPr lang="en-US">
                        <a:noFill/>
                      </a:rPr>
                      <a:t> </a:t>
                    </a:r>
                  </a:p>
                </p:txBody>
              </p:sp>
            </mc:Fallback>
          </mc:AlternateContent>
        </p:grpSp>
        <p:grpSp>
          <p:nvGrpSpPr>
            <p:cNvPr id="14" name="Group 13">
              <a:extLst>
                <a:ext uri="{FF2B5EF4-FFF2-40B4-BE49-F238E27FC236}">
                  <a16:creationId xmlns:a16="http://schemas.microsoft.com/office/drawing/2014/main" id="{81010510-7922-4120-A2DA-96DC769AE219}"/>
                </a:ext>
              </a:extLst>
            </p:cNvPr>
            <p:cNvGrpSpPr/>
            <p:nvPr/>
          </p:nvGrpSpPr>
          <p:grpSpPr>
            <a:xfrm>
              <a:off x="4226960" y="1508760"/>
              <a:ext cx="1145249" cy="510540"/>
              <a:chOff x="1064060" y="1508760"/>
              <a:chExt cx="1145249" cy="510540"/>
            </a:xfrm>
          </p:grpSpPr>
          <p:cxnSp>
            <p:nvCxnSpPr>
              <p:cNvPr id="15" name="Straight Arrow Connector 14">
                <a:extLst>
                  <a:ext uri="{FF2B5EF4-FFF2-40B4-BE49-F238E27FC236}">
                    <a16:creationId xmlns:a16="http://schemas.microsoft.com/office/drawing/2014/main" id="{A4CBB545-EE2E-44EA-8726-021BFE37390B}"/>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0ECB4F38-3100-4434-8C00-071E4ED43E75}"/>
                      </a:ext>
                    </a:extLst>
                  </p:cNvPr>
                  <p:cNvSpPr txBox="1"/>
                  <p:nvPr/>
                </p:nvSpPr>
                <p:spPr>
                  <a:xfrm>
                    <a:off x="1064060" y="1508760"/>
                    <a:ext cx="11452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oMath>
                      </m:oMathPara>
                    </a14:m>
                    <a:endParaRPr lang="en-US" dirty="0"/>
                  </a:p>
                </p:txBody>
              </p:sp>
            </mc:Choice>
            <mc:Fallback xmlns="">
              <p:sp>
                <p:nvSpPr>
                  <p:cNvPr id="16" name="TextBox 15">
                    <a:extLst>
                      <a:ext uri="{FF2B5EF4-FFF2-40B4-BE49-F238E27FC236}">
                        <a16:creationId xmlns:a16="http://schemas.microsoft.com/office/drawing/2014/main" id="{0ECB4F38-3100-4434-8C00-071E4ED43E75}"/>
                      </a:ext>
                    </a:extLst>
                  </p:cNvPr>
                  <p:cNvSpPr txBox="1">
                    <a:spLocks noRot="1" noChangeAspect="1" noMove="1" noResize="1" noEditPoints="1" noAdjustHandles="1" noChangeArrowheads="1" noChangeShapeType="1" noTextEdit="1"/>
                  </p:cNvSpPr>
                  <p:nvPr/>
                </p:nvSpPr>
                <p:spPr>
                  <a:xfrm>
                    <a:off x="1064060" y="1508760"/>
                    <a:ext cx="1145249" cy="369332"/>
                  </a:xfrm>
                  <a:prstGeom prst="rect">
                    <a:avLst/>
                  </a:prstGeom>
                  <a:blipFill>
                    <a:blip r:embed="rId5"/>
                    <a:stretch>
                      <a:fillRect b="-13333"/>
                    </a:stretch>
                  </a:blipFill>
                </p:spPr>
                <p:txBody>
                  <a:bodyPr/>
                  <a:lstStyle/>
                  <a:p>
                    <a:r>
                      <a:rPr lang="en-US">
                        <a:noFill/>
                      </a:rPr>
                      <a:t> </a:t>
                    </a:r>
                  </a:p>
                </p:txBody>
              </p:sp>
            </mc:Fallback>
          </mc:AlternateContent>
        </p:grpSp>
        <p:grpSp>
          <p:nvGrpSpPr>
            <p:cNvPr id="17" name="Group 16">
              <a:extLst>
                <a:ext uri="{FF2B5EF4-FFF2-40B4-BE49-F238E27FC236}">
                  <a16:creationId xmlns:a16="http://schemas.microsoft.com/office/drawing/2014/main" id="{D96BF300-07BC-4E02-9DAF-BE3FF428C048}"/>
                </a:ext>
              </a:extLst>
            </p:cNvPr>
            <p:cNvGrpSpPr/>
            <p:nvPr/>
          </p:nvGrpSpPr>
          <p:grpSpPr>
            <a:xfrm>
              <a:off x="5281260" y="1508760"/>
              <a:ext cx="1145249" cy="510540"/>
              <a:chOff x="1064060" y="1508760"/>
              <a:chExt cx="1145249" cy="510540"/>
            </a:xfrm>
          </p:grpSpPr>
          <p:cxnSp>
            <p:nvCxnSpPr>
              <p:cNvPr id="18" name="Straight Arrow Connector 17">
                <a:extLst>
                  <a:ext uri="{FF2B5EF4-FFF2-40B4-BE49-F238E27FC236}">
                    <a16:creationId xmlns:a16="http://schemas.microsoft.com/office/drawing/2014/main" id="{4AB2633F-9373-4214-91DD-0F3033FBE56A}"/>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0171FE3A-5E9A-49B5-AA2A-F1D608681A6B}"/>
                      </a:ext>
                    </a:extLst>
                  </p:cNvPr>
                  <p:cNvSpPr txBox="1"/>
                  <p:nvPr/>
                </p:nvSpPr>
                <p:spPr>
                  <a:xfrm>
                    <a:off x="1064060" y="1508760"/>
                    <a:ext cx="11452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oMath>
                      </m:oMathPara>
                    </a14:m>
                    <a:endParaRPr lang="en-US" dirty="0"/>
                  </a:p>
                </p:txBody>
              </p:sp>
            </mc:Choice>
            <mc:Fallback xmlns="">
              <p:sp>
                <p:nvSpPr>
                  <p:cNvPr id="19" name="TextBox 18">
                    <a:extLst>
                      <a:ext uri="{FF2B5EF4-FFF2-40B4-BE49-F238E27FC236}">
                        <a16:creationId xmlns:a16="http://schemas.microsoft.com/office/drawing/2014/main" id="{0171FE3A-5E9A-49B5-AA2A-F1D608681A6B}"/>
                      </a:ext>
                    </a:extLst>
                  </p:cNvPr>
                  <p:cNvSpPr txBox="1">
                    <a:spLocks noRot="1" noChangeAspect="1" noMove="1" noResize="1" noEditPoints="1" noAdjustHandles="1" noChangeArrowheads="1" noChangeShapeType="1" noTextEdit="1"/>
                  </p:cNvSpPr>
                  <p:nvPr/>
                </p:nvSpPr>
                <p:spPr>
                  <a:xfrm>
                    <a:off x="1064060" y="1508760"/>
                    <a:ext cx="1145249" cy="369332"/>
                  </a:xfrm>
                  <a:prstGeom prst="rect">
                    <a:avLst/>
                  </a:prstGeom>
                  <a:blipFill>
                    <a:blip r:embed="rId6"/>
                    <a:stretch>
                      <a:fillRect b="-13333"/>
                    </a:stretch>
                  </a:blipFill>
                </p:spPr>
                <p:txBody>
                  <a:bodyPr/>
                  <a:lstStyle/>
                  <a:p>
                    <a:r>
                      <a:rPr lang="en-US">
                        <a:noFill/>
                      </a:rPr>
                      <a:t> </a:t>
                    </a:r>
                  </a:p>
                </p:txBody>
              </p:sp>
            </mc:Fallback>
          </mc:AlternateContent>
        </p:grpSp>
        <p:grpSp>
          <p:nvGrpSpPr>
            <p:cNvPr id="20" name="Group 19">
              <a:extLst>
                <a:ext uri="{FF2B5EF4-FFF2-40B4-BE49-F238E27FC236}">
                  <a16:creationId xmlns:a16="http://schemas.microsoft.com/office/drawing/2014/main" id="{AB07D544-CCC8-4DAB-A53C-0632123A4AFC}"/>
                </a:ext>
              </a:extLst>
            </p:cNvPr>
            <p:cNvGrpSpPr/>
            <p:nvPr/>
          </p:nvGrpSpPr>
          <p:grpSpPr>
            <a:xfrm>
              <a:off x="6335560" y="1508760"/>
              <a:ext cx="1149737" cy="510540"/>
              <a:chOff x="1064060" y="1508760"/>
              <a:chExt cx="1149737" cy="510540"/>
            </a:xfrm>
          </p:grpSpPr>
          <p:cxnSp>
            <p:nvCxnSpPr>
              <p:cNvPr id="21" name="Straight Arrow Connector 20">
                <a:extLst>
                  <a:ext uri="{FF2B5EF4-FFF2-40B4-BE49-F238E27FC236}">
                    <a16:creationId xmlns:a16="http://schemas.microsoft.com/office/drawing/2014/main" id="{00DC7590-0D5B-4B08-AB27-A8430E9E9A8D}"/>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80B72ED-3B11-4CA9-AC59-CCBB0665828C}"/>
                      </a:ext>
                    </a:extLst>
                  </p:cNvPr>
                  <p:cNvSpPr txBox="1"/>
                  <p:nvPr/>
                </p:nvSpPr>
                <p:spPr>
                  <a:xfrm>
                    <a:off x="1064060" y="1508760"/>
                    <a:ext cx="11497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6</m:t>
                              </m:r>
                            </m:sub>
                          </m:sSub>
                          <m:r>
                            <a:rPr lang="en-US" b="0" i="1" smtClean="0">
                              <a:latin typeface="Cambria Math" panose="02040503050406030204" pitchFamily="18" charset="0"/>
                            </a:rPr>
                            <m:t>)</m:t>
                          </m:r>
                        </m:oMath>
                      </m:oMathPara>
                    </a14:m>
                    <a:endParaRPr lang="en-US" dirty="0"/>
                  </a:p>
                </p:txBody>
              </p:sp>
            </mc:Choice>
            <mc:Fallback xmlns="">
              <p:sp>
                <p:nvSpPr>
                  <p:cNvPr id="22" name="TextBox 21">
                    <a:extLst>
                      <a:ext uri="{FF2B5EF4-FFF2-40B4-BE49-F238E27FC236}">
                        <a16:creationId xmlns:a16="http://schemas.microsoft.com/office/drawing/2014/main" id="{380B72ED-3B11-4CA9-AC59-CCBB0665828C}"/>
                      </a:ext>
                    </a:extLst>
                  </p:cNvPr>
                  <p:cNvSpPr txBox="1">
                    <a:spLocks noRot="1" noChangeAspect="1" noMove="1" noResize="1" noEditPoints="1" noAdjustHandles="1" noChangeArrowheads="1" noChangeShapeType="1" noTextEdit="1"/>
                  </p:cNvSpPr>
                  <p:nvPr/>
                </p:nvSpPr>
                <p:spPr>
                  <a:xfrm>
                    <a:off x="1064060" y="1508760"/>
                    <a:ext cx="1149737" cy="369332"/>
                  </a:xfrm>
                  <a:prstGeom prst="rect">
                    <a:avLst/>
                  </a:prstGeom>
                  <a:blipFill>
                    <a:blip r:embed="rId7"/>
                    <a:stretch>
                      <a:fillRect b="-13333"/>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67427413-FA3C-471F-BFBA-9B98CC02BCA2}"/>
                  </a:ext>
                </a:extLst>
              </p:cNvPr>
              <p:cNvSpPr txBox="1"/>
              <p:nvPr/>
            </p:nvSpPr>
            <p:spPr>
              <a:xfrm>
                <a:off x="291721" y="1834634"/>
                <a:ext cx="8156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oMath>
                  </m:oMathPara>
                </a14:m>
                <a:endParaRPr lang="en-US" dirty="0"/>
              </a:p>
            </p:txBody>
          </p:sp>
        </mc:Choice>
        <mc:Fallback xmlns="">
          <p:sp>
            <p:nvSpPr>
              <p:cNvPr id="24" name="TextBox 23">
                <a:extLst>
                  <a:ext uri="{FF2B5EF4-FFF2-40B4-BE49-F238E27FC236}">
                    <a16:creationId xmlns:a16="http://schemas.microsoft.com/office/drawing/2014/main" id="{67427413-FA3C-471F-BFBA-9B98CC02BCA2}"/>
                  </a:ext>
                </a:extLst>
              </p:cNvPr>
              <p:cNvSpPr txBox="1">
                <a:spLocks noRot="1" noChangeAspect="1" noMove="1" noResize="1" noEditPoints="1" noAdjustHandles="1" noChangeArrowheads="1" noChangeShapeType="1" noTextEdit="1"/>
              </p:cNvSpPr>
              <p:nvPr/>
            </p:nvSpPr>
            <p:spPr>
              <a:xfrm>
                <a:off x="291721" y="1834634"/>
                <a:ext cx="815673" cy="369332"/>
              </a:xfrm>
              <a:prstGeom prst="rect">
                <a:avLst/>
              </a:prstGeom>
              <a:blipFill>
                <a:blip r:embed="rId8"/>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Content Placeholder 2">
                <a:extLst>
                  <a:ext uri="{FF2B5EF4-FFF2-40B4-BE49-F238E27FC236}">
                    <a16:creationId xmlns:a16="http://schemas.microsoft.com/office/drawing/2014/main" id="{8AAB977F-0304-407B-957D-B2786AC9A8A9}"/>
                  </a:ext>
                </a:extLst>
              </p:cNvPr>
              <p:cNvSpPr txBox="1">
                <a:spLocks/>
              </p:cNvSpPr>
              <p:nvPr/>
            </p:nvSpPr>
            <p:spPr>
              <a:xfrm>
                <a:off x="588410" y="4359120"/>
                <a:ext cx="8187765" cy="15159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C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AG assertion </a:t>
                </a:r>
                <a:r>
                  <a:rPr lang="en-US" i="1" dirty="0">
                    <a:solidFill>
                      <a:srgbClr val="C00000"/>
                    </a:solidFill>
                  </a:rPr>
                  <a:t>not</a:t>
                </a:r>
                <a:r>
                  <a:rPr lang="en-US" dirty="0"/>
                  <a:t> similar in form to </a:t>
                </a:r>
                <a14:m>
                  <m:oMath xmlns:m="http://schemas.openxmlformats.org/officeDocument/2006/math">
                    <m:r>
                      <a:rPr lang="en-US" b="0" i="1" smtClean="0">
                        <a:latin typeface="Cambria Math" panose="02040503050406030204" pitchFamily="18" charset="0"/>
                      </a:rPr>
                      <m:t>𝜙</m:t>
                    </m:r>
                  </m:oMath>
                </a14:m>
                <a:r>
                  <a:rPr lang="en-US" dirty="0"/>
                  <a:t>. </a:t>
                </a:r>
              </a:p>
              <a:p>
                <a:pPr lvl="1"/>
                <a:r>
                  <a:rPr lang="en-US" dirty="0"/>
                  <a:t>Must generalize from few to many</a:t>
                </a:r>
              </a:p>
              <a:p>
                <a:pPr lvl="1"/>
                <a:r>
                  <a:rPr lang="en-US" dirty="0"/>
                  <a:t>Weak heuristic: AG should have few states</a:t>
                </a:r>
              </a:p>
              <a:p>
                <a:pPr lvl="2"/>
                <a:r>
                  <a:rPr lang="en-US" dirty="0"/>
                  <a:t>Number of possibilities is astronomical</a:t>
                </a:r>
              </a:p>
            </p:txBody>
          </p:sp>
        </mc:Choice>
        <mc:Fallback xmlns="">
          <p:sp>
            <p:nvSpPr>
              <p:cNvPr id="29" name="Content Placeholder 2">
                <a:extLst>
                  <a:ext uri="{FF2B5EF4-FFF2-40B4-BE49-F238E27FC236}">
                    <a16:creationId xmlns:a16="http://schemas.microsoft.com/office/drawing/2014/main" id="{8AAB977F-0304-407B-957D-B2786AC9A8A9}"/>
                  </a:ext>
                </a:extLst>
              </p:cNvPr>
              <p:cNvSpPr txBox="1">
                <a:spLocks noRot="1" noChangeAspect="1" noMove="1" noResize="1" noEditPoints="1" noAdjustHandles="1" noChangeArrowheads="1" noChangeShapeType="1" noTextEdit="1"/>
              </p:cNvSpPr>
              <p:nvPr/>
            </p:nvSpPr>
            <p:spPr>
              <a:xfrm>
                <a:off x="588410" y="4359120"/>
                <a:ext cx="8187765" cy="1515900"/>
              </a:xfrm>
              <a:prstGeom prst="rect">
                <a:avLst/>
              </a:prstGeom>
              <a:blipFill>
                <a:blip r:embed="rId9"/>
                <a:stretch>
                  <a:fillRect l="-1340" t="-8835" b="-3213"/>
                </a:stretch>
              </a:blipFill>
            </p:spPr>
            <p:txBody>
              <a:bodyPr/>
              <a:lstStyle/>
              <a:p>
                <a:r>
                  <a:rPr lang="en-US">
                    <a:noFill/>
                  </a:rPr>
                  <a:t> </a:t>
                </a:r>
              </a:p>
            </p:txBody>
          </p:sp>
        </mc:Fallback>
      </mc:AlternateContent>
      <p:grpSp>
        <p:nvGrpSpPr>
          <p:cNvPr id="30" name="Group 29">
            <a:extLst>
              <a:ext uri="{FF2B5EF4-FFF2-40B4-BE49-F238E27FC236}">
                <a16:creationId xmlns:a16="http://schemas.microsoft.com/office/drawing/2014/main" id="{58B1ED6C-7279-49E9-B0BB-3BEF5D8C8C6F}"/>
              </a:ext>
            </a:extLst>
          </p:cNvPr>
          <p:cNvGrpSpPr/>
          <p:nvPr/>
        </p:nvGrpSpPr>
        <p:grpSpPr>
          <a:xfrm>
            <a:off x="1111778" y="2586337"/>
            <a:ext cx="6426560" cy="510540"/>
            <a:chOff x="1064060" y="1508760"/>
            <a:chExt cx="6426560" cy="510540"/>
          </a:xfrm>
        </p:grpSpPr>
        <p:grpSp>
          <p:nvGrpSpPr>
            <p:cNvPr id="31" name="Group 30">
              <a:extLst>
                <a:ext uri="{FF2B5EF4-FFF2-40B4-BE49-F238E27FC236}">
                  <a16:creationId xmlns:a16="http://schemas.microsoft.com/office/drawing/2014/main" id="{3E262CDB-63A9-4309-A66C-1B722173FAB7}"/>
                </a:ext>
              </a:extLst>
            </p:cNvPr>
            <p:cNvGrpSpPr/>
            <p:nvPr/>
          </p:nvGrpSpPr>
          <p:grpSpPr>
            <a:xfrm>
              <a:off x="1064060" y="1508760"/>
              <a:ext cx="1149737" cy="510540"/>
              <a:chOff x="1064060" y="1508760"/>
              <a:chExt cx="1149737" cy="510540"/>
            </a:xfrm>
          </p:grpSpPr>
          <p:cxnSp>
            <p:nvCxnSpPr>
              <p:cNvPr id="47" name="Straight Arrow Connector 46">
                <a:extLst>
                  <a:ext uri="{FF2B5EF4-FFF2-40B4-BE49-F238E27FC236}">
                    <a16:creationId xmlns:a16="http://schemas.microsoft.com/office/drawing/2014/main" id="{FB503535-4C78-4706-B01C-EDAF542AB373}"/>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4DBDA9F8-17D8-4F5C-8814-4615DC113C1C}"/>
                      </a:ext>
                    </a:extLst>
                  </p:cNvPr>
                  <p:cNvSpPr txBox="1"/>
                  <p:nvPr/>
                </p:nvSpPr>
                <p:spPr>
                  <a:xfrm>
                    <a:off x="1064060" y="1508760"/>
                    <a:ext cx="11497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48" name="TextBox 47">
                    <a:extLst>
                      <a:ext uri="{FF2B5EF4-FFF2-40B4-BE49-F238E27FC236}">
                        <a16:creationId xmlns:a16="http://schemas.microsoft.com/office/drawing/2014/main" id="{4DBDA9F8-17D8-4F5C-8814-4615DC113C1C}"/>
                      </a:ext>
                    </a:extLst>
                  </p:cNvPr>
                  <p:cNvSpPr txBox="1">
                    <a:spLocks noRot="1" noChangeAspect="1" noMove="1" noResize="1" noEditPoints="1" noAdjustHandles="1" noChangeArrowheads="1" noChangeShapeType="1" noTextEdit="1"/>
                  </p:cNvSpPr>
                  <p:nvPr/>
                </p:nvSpPr>
                <p:spPr>
                  <a:xfrm>
                    <a:off x="1064060" y="1508760"/>
                    <a:ext cx="1149737" cy="369332"/>
                  </a:xfrm>
                  <a:prstGeom prst="rect">
                    <a:avLst/>
                  </a:prstGeom>
                  <a:blipFill>
                    <a:blip r:embed="rId10"/>
                    <a:stretch>
                      <a:fillRect b="-13115"/>
                    </a:stretch>
                  </a:blipFill>
                </p:spPr>
                <p:txBody>
                  <a:bodyPr/>
                  <a:lstStyle/>
                  <a:p>
                    <a:r>
                      <a:rPr lang="en-US">
                        <a:noFill/>
                      </a:rPr>
                      <a:t> </a:t>
                    </a:r>
                  </a:p>
                </p:txBody>
              </p:sp>
            </mc:Fallback>
          </mc:AlternateContent>
        </p:grpSp>
        <p:grpSp>
          <p:nvGrpSpPr>
            <p:cNvPr id="32" name="Group 31">
              <a:extLst>
                <a:ext uri="{FF2B5EF4-FFF2-40B4-BE49-F238E27FC236}">
                  <a16:creationId xmlns:a16="http://schemas.microsoft.com/office/drawing/2014/main" id="{3E4D15A2-D59A-423D-BF77-8ABB30E80DB9}"/>
                </a:ext>
              </a:extLst>
            </p:cNvPr>
            <p:cNvGrpSpPr/>
            <p:nvPr/>
          </p:nvGrpSpPr>
          <p:grpSpPr>
            <a:xfrm>
              <a:off x="2118360" y="1508760"/>
              <a:ext cx="1149737" cy="510540"/>
              <a:chOff x="1064060" y="1508760"/>
              <a:chExt cx="1149737" cy="510540"/>
            </a:xfrm>
          </p:grpSpPr>
          <p:cxnSp>
            <p:nvCxnSpPr>
              <p:cNvPr id="45" name="Straight Arrow Connector 44">
                <a:extLst>
                  <a:ext uri="{FF2B5EF4-FFF2-40B4-BE49-F238E27FC236}">
                    <a16:creationId xmlns:a16="http://schemas.microsoft.com/office/drawing/2014/main" id="{9B2EB63C-1D25-4027-A3E0-96EDE9194316}"/>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8432BAFF-5A18-421D-B2A9-0810D72F9C6F}"/>
                      </a:ext>
                    </a:extLst>
                  </p:cNvPr>
                  <p:cNvSpPr txBox="1"/>
                  <p:nvPr/>
                </p:nvSpPr>
                <p:spPr>
                  <a:xfrm>
                    <a:off x="1064060" y="1508760"/>
                    <a:ext cx="11497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p:txBody>
              </p:sp>
            </mc:Choice>
            <mc:Fallback xmlns="">
              <p:sp>
                <p:nvSpPr>
                  <p:cNvPr id="46" name="TextBox 45">
                    <a:extLst>
                      <a:ext uri="{FF2B5EF4-FFF2-40B4-BE49-F238E27FC236}">
                        <a16:creationId xmlns:a16="http://schemas.microsoft.com/office/drawing/2014/main" id="{8432BAFF-5A18-421D-B2A9-0810D72F9C6F}"/>
                      </a:ext>
                    </a:extLst>
                  </p:cNvPr>
                  <p:cNvSpPr txBox="1">
                    <a:spLocks noRot="1" noChangeAspect="1" noMove="1" noResize="1" noEditPoints="1" noAdjustHandles="1" noChangeArrowheads="1" noChangeShapeType="1" noTextEdit="1"/>
                  </p:cNvSpPr>
                  <p:nvPr/>
                </p:nvSpPr>
                <p:spPr>
                  <a:xfrm>
                    <a:off x="1064060" y="1508760"/>
                    <a:ext cx="1149737" cy="369332"/>
                  </a:xfrm>
                  <a:prstGeom prst="rect">
                    <a:avLst/>
                  </a:prstGeom>
                  <a:blipFill>
                    <a:blip r:embed="rId11"/>
                    <a:stretch>
                      <a:fillRect b="-13115"/>
                    </a:stretch>
                  </a:blipFill>
                </p:spPr>
                <p:txBody>
                  <a:bodyPr/>
                  <a:lstStyle/>
                  <a:p>
                    <a:r>
                      <a:rPr lang="en-US">
                        <a:noFill/>
                      </a:rPr>
                      <a:t> </a:t>
                    </a:r>
                  </a:p>
                </p:txBody>
              </p:sp>
            </mc:Fallback>
          </mc:AlternateContent>
        </p:grpSp>
        <p:grpSp>
          <p:nvGrpSpPr>
            <p:cNvPr id="33" name="Group 32">
              <a:extLst>
                <a:ext uri="{FF2B5EF4-FFF2-40B4-BE49-F238E27FC236}">
                  <a16:creationId xmlns:a16="http://schemas.microsoft.com/office/drawing/2014/main" id="{487AE418-2A32-4427-B025-DCC0AC95CE15}"/>
                </a:ext>
              </a:extLst>
            </p:cNvPr>
            <p:cNvGrpSpPr/>
            <p:nvPr/>
          </p:nvGrpSpPr>
          <p:grpSpPr>
            <a:xfrm>
              <a:off x="3172660" y="1508760"/>
              <a:ext cx="1155060" cy="510540"/>
              <a:chOff x="1064060" y="1508760"/>
              <a:chExt cx="1155060" cy="510540"/>
            </a:xfrm>
          </p:grpSpPr>
          <p:cxnSp>
            <p:nvCxnSpPr>
              <p:cNvPr id="43" name="Straight Arrow Connector 42">
                <a:extLst>
                  <a:ext uri="{FF2B5EF4-FFF2-40B4-BE49-F238E27FC236}">
                    <a16:creationId xmlns:a16="http://schemas.microsoft.com/office/drawing/2014/main" id="{C899C3FF-B30B-4007-8B56-0DC19783C6B1}"/>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47853D10-A755-4EA9-90B9-9008A741CD4D}"/>
                      </a:ext>
                    </a:extLst>
                  </p:cNvPr>
                  <p:cNvSpPr txBox="1"/>
                  <p:nvPr/>
                </p:nvSpPr>
                <p:spPr>
                  <a:xfrm>
                    <a:off x="1064060" y="1508760"/>
                    <a:ext cx="11550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oMath>
                      </m:oMathPara>
                    </a14:m>
                    <a:endParaRPr lang="en-US" dirty="0"/>
                  </a:p>
                </p:txBody>
              </p:sp>
            </mc:Choice>
            <mc:Fallback xmlns="">
              <p:sp>
                <p:nvSpPr>
                  <p:cNvPr id="44" name="TextBox 43">
                    <a:extLst>
                      <a:ext uri="{FF2B5EF4-FFF2-40B4-BE49-F238E27FC236}">
                        <a16:creationId xmlns:a16="http://schemas.microsoft.com/office/drawing/2014/main" id="{47853D10-A755-4EA9-90B9-9008A741CD4D}"/>
                      </a:ext>
                    </a:extLst>
                  </p:cNvPr>
                  <p:cNvSpPr txBox="1">
                    <a:spLocks noRot="1" noChangeAspect="1" noMove="1" noResize="1" noEditPoints="1" noAdjustHandles="1" noChangeArrowheads="1" noChangeShapeType="1" noTextEdit="1"/>
                  </p:cNvSpPr>
                  <p:nvPr/>
                </p:nvSpPr>
                <p:spPr>
                  <a:xfrm>
                    <a:off x="1064060" y="1508760"/>
                    <a:ext cx="1155060" cy="369332"/>
                  </a:xfrm>
                  <a:prstGeom prst="rect">
                    <a:avLst/>
                  </a:prstGeom>
                  <a:blipFill>
                    <a:blip r:embed="rId12"/>
                    <a:stretch>
                      <a:fillRect b="-13115"/>
                    </a:stretch>
                  </a:blipFill>
                </p:spPr>
                <p:txBody>
                  <a:bodyPr/>
                  <a:lstStyle/>
                  <a:p>
                    <a:r>
                      <a:rPr lang="en-US">
                        <a:noFill/>
                      </a:rPr>
                      <a:t> </a:t>
                    </a:r>
                  </a:p>
                </p:txBody>
              </p:sp>
            </mc:Fallback>
          </mc:AlternateContent>
        </p:grpSp>
        <p:grpSp>
          <p:nvGrpSpPr>
            <p:cNvPr id="34" name="Group 33">
              <a:extLst>
                <a:ext uri="{FF2B5EF4-FFF2-40B4-BE49-F238E27FC236}">
                  <a16:creationId xmlns:a16="http://schemas.microsoft.com/office/drawing/2014/main" id="{9F162131-12B8-454F-BDD8-8FDA8EB80133}"/>
                </a:ext>
              </a:extLst>
            </p:cNvPr>
            <p:cNvGrpSpPr/>
            <p:nvPr/>
          </p:nvGrpSpPr>
          <p:grpSpPr>
            <a:xfrm>
              <a:off x="4226960" y="1508760"/>
              <a:ext cx="1150571" cy="510540"/>
              <a:chOff x="1064060" y="1508760"/>
              <a:chExt cx="1150571" cy="510540"/>
            </a:xfrm>
          </p:grpSpPr>
          <p:cxnSp>
            <p:nvCxnSpPr>
              <p:cNvPr id="41" name="Straight Arrow Connector 40">
                <a:extLst>
                  <a:ext uri="{FF2B5EF4-FFF2-40B4-BE49-F238E27FC236}">
                    <a16:creationId xmlns:a16="http://schemas.microsoft.com/office/drawing/2014/main" id="{7B817EF6-13C8-439D-AD25-510C3E37BF60}"/>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092AC507-2A95-489A-8B60-15F7F0D48B6F}"/>
                      </a:ext>
                    </a:extLst>
                  </p:cNvPr>
                  <p:cNvSpPr txBox="1"/>
                  <p:nvPr/>
                </p:nvSpPr>
                <p:spPr>
                  <a:xfrm>
                    <a:off x="1064060" y="1508760"/>
                    <a:ext cx="115057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oMath>
                      </m:oMathPara>
                    </a14:m>
                    <a:endParaRPr lang="en-US" dirty="0"/>
                  </a:p>
                </p:txBody>
              </p:sp>
            </mc:Choice>
            <mc:Fallback xmlns="">
              <p:sp>
                <p:nvSpPr>
                  <p:cNvPr id="42" name="TextBox 41">
                    <a:extLst>
                      <a:ext uri="{FF2B5EF4-FFF2-40B4-BE49-F238E27FC236}">
                        <a16:creationId xmlns:a16="http://schemas.microsoft.com/office/drawing/2014/main" id="{092AC507-2A95-489A-8B60-15F7F0D48B6F}"/>
                      </a:ext>
                    </a:extLst>
                  </p:cNvPr>
                  <p:cNvSpPr txBox="1">
                    <a:spLocks noRot="1" noChangeAspect="1" noMove="1" noResize="1" noEditPoints="1" noAdjustHandles="1" noChangeArrowheads="1" noChangeShapeType="1" noTextEdit="1"/>
                  </p:cNvSpPr>
                  <p:nvPr/>
                </p:nvSpPr>
                <p:spPr>
                  <a:xfrm>
                    <a:off x="1064060" y="1508760"/>
                    <a:ext cx="1150571" cy="369332"/>
                  </a:xfrm>
                  <a:prstGeom prst="rect">
                    <a:avLst/>
                  </a:prstGeom>
                  <a:blipFill>
                    <a:blip r:embed="rId13"/>
                    <a:stretch>
                      <a:fillRect b="-13115"/>
                    </a:stretch>
                  </a:blipFill>
                </p:spPr>
                <p:txBody>
                  <a:bodyPr/>
                  <a:lstStyle/>
                  <a:p>
                    <a:r>
                      <a:rPr lang="en-US">
                        <a:noFill/>
                      </a:rPr>
                      <a:t> </a:t>
                    </a:r>
                  </a:p>
                </p:txBody>
              </p:sp>
            </mc:Fallback>
          </mc:AlternateContent>
        </p:grpSp>
        <p:grpSp>
          <p:nvGrpSpPr>
            <p:cNvPr id="35" name="Group 34">
              <a:extLst>
                <a:ext uri="{FF2B5EF4-FFF2-40B4-BE49-F238E27FC236}">
                  <a16:creationId xmlns:a16="http://schemas.microsoft.com/office/drawing/2014/main" id="{A2494C97-EB02-4823-AC84-C8FDBF7A701B}"/>
                </a:ext>
              </a:extLst>
            </p:cNvPr>
            <p:cNvGrpSpPr/>
            <p:nvPr/>
          </p:nvGrpSpPr>
          <p:grpSpPr>
            <a:xfrm>
              <a:off x="5281260" y="1508760"/>
              <a:ext cx="1150571" cy="510540"/>
              <a:chOff x="1064060" y="1508760"/>
              <a:chExt cx="1150571" cy="510540"/>
            </a:xfrm>
          </p:grpSpPr>
          <p:cxnSp>
            <p:nvCxnSpPr>
              <p:cNvPr id="39" name="Straight Arrow Connector 38">
                <a:extLst>
                  <a:ext uri="{FF2B5EF4-FFF2-40B4-BE49-F238E27FC236}">
                    <a16:creationId xmlns:a16="http://schemas.microsoft.com/office/drawing/2014/main" id="{BF8D05D0-B29B-4FDB-AF75-E03369C9CEA0}"/>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1C0474E2-E3BA-484D-BEF5-E3CB62069B97}"/>
                      </a:ext>
                    </a:extLst>
                  </p:cNvPr>
                  <p:cNvSpPr txBox="1"/>
                  <p:nvPr/>
                </p:nvSpPr>
                <p:spPr>
                  <a:xfrm>
                    <a:off x="1064060" y="1508760"/>
                    <a:ext cx="115057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oMath>
                      </m:oMathPara>
                    </a14:m>
                    <a:endParaRPr lang="en-US" dirty="0"/>
                  </a:p>
                </p:txBody>
              </p:sp>
            </mc:Choice>
            <mc:Fallback xmlns="">
              <p:sp>
                <p:nvSpPr>
                  <p:cNvPr id="40" name="TextBox 39">
                    <a:extLst>
                      <a:ext uri="{FF2B5EF4-FFF2-40B4-BE49-F238E27FC236}">
                        <a16:creationId xmlns:a16="http://schemas.microsoft.com/office/drawing/2014/main" id="{1C0474E2-E3BA-484D-BEF5-E3CB62069B97}"/>
                      </a:ext>
                    </a:extLst>
                  </p:cNvPr>
                  <p:cNvSpPr txBox="1">
                    <a:spLocks noRot="1" noChangeAspect="1" noMove="1" noResize="1" noEditPoints="1" noAdjustHandles="1" noChangeArrowheads="1" noChangeShapeType="1" noTextEdit="1"/>
                  </p:cNvSpPr>
                  <p:nvPr/>
                </p:nvSpPr>
                <p:spPr>
                  <a:xfrm>
                    <a:off x="1064060" y="1508760"/>
                    <a:ext cx="1150571" cy="369332"/>
                  </a:xfrm>
                  <a:prstGeom prst="rect">
                    <a:avLst/>
                  </a:prstGeom>
                  <a:blipFill>
                    <a:blip r:embed="rId14"/>
                    <a:stretch>
                      <a:fillRect b="-13115"/>
                    </a:stretch>
                  </a:blipFill>
                </p:spPr>
                <p:txBody>
                  <a:bodyPr/>
                  <a:lstStyle/>
                  <a:p>
                    <a:r>
                      <a:rPr lang="en-US">
                        <a:noFill/>
                      </a:rPr>
                      <a:t> </a:t>
                    </a:r>
                  </a:p>
                </p:txBody>
              </p:sp>
            </mc:Fallback>
          </mc:AlternateContent>
        </p:grpSp>
        <p:grpSp>
          <p:nvGrpSpPr>
            <p:cNvPr id="36" name="Group 35">
              <a:extLst>
                <a:ext uri="{FF2B5EF4-FFF2-40B4-BE49-F238E27FC236}">
                  <a16:creationId xmlns:a16="http://schemas.microsoft.com/office/drawing/2014/main" id="{A61886ED-3807-45A7-B5D6-116ED3F26211}"/>
                </a:ext>
              </a:extLst>
            </p:cNvPr>
            <p:cNvGrpSpPr/>
            <p:nvPr/>
          </p:nvGrpSpPr>
          <p:grpSpPr>
            <a:xfrm>
              <a:off x="6335560" y="1508760"/>
              <a:ext cx="1155060" cy="510540"/>
              <a:chOff x="1064060" y="1508760"/>
              <a:chExt cx="1155060" cy="510540"/>
            </a:xfrm>
          </p:grpSpPr>
          <p:cxnSp>
            <p:nvCxnSpPr>
              <p:cNvPr id="37" name="Straight Arrow Connector 36">
                <a:extLst>
                  <a:ext uri="{FF2B5EF4-FFF2-40B4-BE49-F238E27FC236}">
                    <a16:creationId xmlns:a16="http://schemas.microsoft.com/office/drawing/2014/main" id="{4580C319-3092-4B47-BB48-BA53097D133F}"/>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6B2E24DF-B2BE-4575-B0E3-5AB7F55A3063}"/>
                      </a:ext>
                    </a:extLst>
                  </p:cNvPr>
                  <p:cNvSpPr txBox="1"/>
                  <p:nvPr/>
                </p:nvSpPr>
                <p:spPr>
                  <a:xfrm>
                    <a:off x="1064060" y="1508760"/>
                    <a:ext cx="11550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6</m:t>
                              </m:r>
                            </m:sub>
                          </m:sSub>
                          <m:r>
                            <a:rPr lang="en-US" b="0" i="1" smtClean="0">
                              <a:latin typeface="Cambria Math" panose="02040503050406030204" pitchFamily="18" charset="0"/>
                            </a:rPr>
                            <m:t>)</m:t>
                          </m:r>
                        </m:oMath>
                      </m:oMathPara>
                    </a14:m>
                    <a:endParaRPr lang="en-US" dirty="0"/>
                  </a:p>
                </p:txBody>
              </p:sp>
            </mc:Choice>
            <mc:Fallback xmlns="">
              <p:sp>
                <p:nvSpPr>
                  <p:cNvPr id="38" name="TextBox 37">
                    <a:extLst>
                      <a:ext uri="{FF2B5EF4-FFF2-40B4-BE49-F238E27FC236}">
                        <a16:creationId xmlns:a16="http://schemas.microsoft.com/office/drawing/2014/main" id="{6B2E24DF-B2BE-4575-B0E3-5AB7F55A3063}"/>
                      </a:ext>
                    </a:extLst>
                  </p:cNvPr>
                  <p:cNvSpPr txBox="1">
                    <a:spLocks noRot="1" noChangeAspect="1" noMove="1" noResize="1" noEditPoints="1" noAdjustHandles="1" noChangeArrowheads="1" noChangeShapeType="1" noTextEdit="1"/>
                  </p:cNvSpPr>
                  <p:nvPr/>
                </p:nvSpPr>
                <p:spPr>
                  <a:xfrm>
                    <a:off x="1064060" y="1508760"/>
                    <a:ext cx="1155060" cy="369332"/>
                  </a:xfrm>
                  <a:prstGeom prst="rect">
                    <a:avLst/>
                  </a:prstGeom>
                  <a:blipFill>
                    <a:blip r:embed="rId15"/>
                    <a:stretch>
                      <a:fillRect b="-13115"/>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94EE974D-7FBC-4DE3-B33B-F42EBFAB3C8E}"/>
                  </a:ext>
                </a:extLst>
              </p:cNvPr>
              <p:cNvSpPr txBox="1"/>
              <p:nvPr/>
            </p:nvSpPr>
            <p:spPr>
              <a:xfrm>
                <a:off x="339439" y="2912211"/>
                <a:ext cx="820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oMath>
                  </m:oMathPara>
                </a14:m>
                <a:endParaRPr lang="en-US" dirty="0"/>
              </a:p>
            </p:txBody>
          </p:sp>
        </mc:Choice>
        <mc:Fallback xmlns="">
          <p:sp>
            <p:nvSpPr>
              <p:cNvPr id="49" name="TextBox 48">
                <a:extLst>
                  <a:ext uri="{FF2B5EF4-FFF2-40B4-BE49-F238E27FC236}">
                    <a16:creationId xmlns:a16="http://schemas.microsoft.com/office/drawing/2014/main" id="{94EE974D-7FBC-4DE3-B33B-F42EBFAB3C8E}"/>
                  </a:ext>
                </a:extLst>
              </p:cNvPr>
              <p:cNvSpPr txBox="1">
                <a:spLocks noRot="1" noChangeAspect="1" noMove="1" noResize="1" noEditPoints="1" noAdjustHandles="1" noChangeArrowheads="1" noChangeShapeType="1" noTextEdit="1"/>
              </p:cNvSpPr>
              <p:nvPr/>
            </p:nvSpPr>
            <p:spPr>
              <a:xfrm>
                <a:off x="339439" y="2912211"/>
                <a:ext cx="820994" cy="369332"/>
              </a:xfrm>
              <a:prstGeom prst="rect">
                <a:avLst/>
              </a:prstGeom>
              <a:blipFill>
                <a:blip r:embed="rId16"/>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8BEF5B1A-D8C5-493E-8D57-A338A796FB65}"/>
                  </a:ext>
                </a:extLst>
              </p:cNvPr>
              <p:cNvSpPr txBox="1"/>
              <p:nvPr/>
            </p:nvSpPr>
            <p:spPr>
              <a:xfrm>
                <a:off x="7460881" y="2912211"/>
                <a:ext cx="9774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𝜓</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6</m:t>
                          </m:r>
                        </m:sub>
                      </m:sSub>
                      <m:r>
                        <a:rPr lang="en-US" b="0" i="1" smtClean="0">
                          <a:latin typeface="Cambria Math" panose="02040503050406030204" pitchFamily="18" charset="0"/>
                        </a:rPr>
                        <m:t>)</m:t>
                      </m:r>
                    </m:oMath>
                  </m:oMathPara>
                </a14:m>
                <a:endParaRPr lang="en-US" dirty="0"/>
              </a:p>
            </p:txBody>
          </p:sp>
        </mc:Choice>
        <mc:Fallback xmlns="">
          <p:sp>
            <p:nvSpPr>
              <p:cNvPr id="50" name="TextBox 49">
                <a:extLst>
                  <a:ext uri="{FF2B5EF4-FFF2-40B4-BE49-F238E27FC236}">
                    <a16:creationId xmlns:a16="http://schemas.microsoft.com/office/drawing/2014/main" id="{8BEF5B1A-D8C5-493E-8D57-A338A796FB65}"/>
                  </a:ext>
                </a:extLst>
              </p:cNvPr>
              <p:cNvSpPr txBox="1">
                <a:spLocks noRot="1" noChangeAspect="1" noMove="1" noResize="1" noEditPoints="1" noAdjustHandles="1" noChangeArrowheads="1" noChangeShapeType="1" noTextEdit="1"/>
              </p:cNvSpPr>
              <p:nvPr/>
            </p:nvSpPr>
            <p:spPr>
              <a:xfrm>
                <a:off x="7460881" y="2912211"/>
                <a:ext cx="977447" cy="369332"/>
              </a:xfrm>
              <a:prstGeom prst="rect">
                <a:avLst/>
              </a:prstGeom>
              <a:blipFill>
                <a:blip r:embed="rId17"/>
                <a:stretch>
                  <a:fillRect b="-13333"/>
                </a:stretch>
              </a:blipFill>
            </p:spPr>
            <p:txBody>
              <a:bodyPr/>
              <a:lstStyle/>
              <a:p>
                <a:r>
                  <a:rPr lang="en-US">
                    <a:noFill/>
                  </a:rPr>
                  <a:t> </a:t>
                </a:r>
              </a:p>
            </p:txBody>
          </p:sp>
        </mc:Fallback>
      </mc:AlternateContent>
      <p:cxnSp>
        <p:nvCxnSpPr>
          <p:cNvPr id="4" name="Straight Connector 3">
            <a:extLst>
              <a:ext uri="{FF2B5EF4-FFF2-40B4-BE49-F238E27FC236}">
                <a16:creationId xmlns:a16="http://schemas.microsoft.com/office/drawing/2014/main" id="{B74C951C-94AD-4911-81BB-D9D55EE7F93D}"/>
              </a:ext>
            </a:extLst>
          </p:cNvPr>
          <p:cNvCxnSpPr/>
          <p:nvPr/>
        </p:nvCxnSpPr>
        <p:spPr>
          <a:xfrm>
            <a:off x="419100" y="2438400"/>
            <a:ext cx="776478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C73CB690-78B7-4305-9D70-0C949CCF84DD}"/>
                  </a:ext>
                </a:extLst>
              </p:cNvPr>
              <p:cNvSpPr txBox="1"/>
              <p:nvPr/>
            </p:nvSpPr>
            <p:spPr>
              <a:xfrm>
                <a:off x="6960808" y="2054068"/>
                <a:ext cx="1446037" cy="369332"/>
              </a:xfrm>
              <a:prstGeom prst="rect">
                <a:avLst/>
              </a:prstGeom>
              <a:noFill/>
            </p:spPr>
            <p:txBody>
              <a:bodyPr wrap="none" rtlCol="0">
                <a:spAutoFit/>
              </a:bodyPr>
              <a:lstStyle/>
              <a:p>
                <a:r>
                  <a:rPr lang="en-US" dirty="0">
                    <a:solidFill>
                      <a:srgbClr val="C00000"/>
                    </a:solidFill>
                  </a:rPr>
                  <a:t>interpolant </a:t>
                </a:r>
                <a14:m>
                  <m:oMath xmlns:m="http://schemas.openxmlformats.org/officeDocument/2006/math">
                    <m:r>
                      <a:rPr lang="en-US" b="0" i="1" smtClean="0">
                        <a:solidFill>
                          <a:srgbClr val="C00000"/>
                        </a:solidFill>
                        <a:latin typeface="Cambria Math" panose="02040503050406030204" pitchFamily="18" charset="0"/>
                      </a:rPr>
                      <m:t>𝜙</m:t>
                    </m:r>
                  </m:oMath>
                </a14:m>
                <a:endParaRPr lang="en-US" dirty="0">
                  <a:solidFill>
                    <a:srgbClr val="C00000"/>
                  </a:solidFill>
                </a:endParaRPr>
              </a:p>
            </p:txBody>
          </p:sp>
        </mc:Choice>
        <mc:Fallback xmlns="">
          <p:sp>
            <p:nvSpPr>
              <p:cNvPr id="51" name="TextBox 50">
                <a:extLst>
                  <a:ext uri="{FF2B5EF4-FFF2-40B4-BE49-F238E27FC236}">
                    <a16:creationId xmlns:a16="http://schemas.microsoft.com/office/drawing/2014/main" id="{C73CB690-78B7-4305-9D70-0C949CCF84DD}"/>
                  </a:ext>
                </a:extLst>
              </p:cNvPr>
              <p:cNvSpPr txBox="1">
                <a:spLocks noRot="1" noChangeAspect="1" noMove="1" noResize="1" noEditPoints="1" noAdjustHandles="1" noChangeArrowheads="1" noChangeShapeType="1" noTextEdit="1"/>
              </p:cNvSpPr>
              <p:nvPr/>
            </p:nvSpPr>
            <p:spPr>
              <a:xfrm>
                <a:off x="6960808" y="2054068"/>
                <a:ext cx="1446037" cy="369332"/>
              </a:xfrm>
              <a:prstGeom prst="rect">
                <a:avLst/>
              </a:prstGeom>
              <a:blipFill>
                <a:blip r:embed="rId18"/>
                <a:stretch>
                  <a:fillRect l="-3797" t="-9836" b="-24590"/>
                </a:stretch>
              </a:blipFill>
            </p:spPr>
            <p:txBody>
              <a:bodyPr/>
              <a:lstStyle/>
              <a:p>
                <a:r>
                  <a:rPr lang="en-US">
                    <a:noFill/>
                  </a:rPr>
                  <a:t> </a:t>
                </a:r>
              </a:p>
            </p:txBody>
          </p:sp>
        </mc:Fallback>
      </mc:AlternateContent>
    </p:spTree>
    <p:extLst>
      <p:ext uri="{BB962C8B-B14F-4D97-AF65-F5344CB8AC3E}">
        <p14:creationId xmlns:p14="http://schemas.microsoft.com/office/powerpoint/2010/main" val="376702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fade">
                                      <p:cBhvr>
                                        <p:cTn id="35" dur="500"/>
                                        <p:tgtEl>
                                          <p:spTgt spid="5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9">
                                            <p:txEl>
                                              <p:pRg st="0" end="0"/>
                                            </p:txEl>
                                          </p:spTgt>
                                        </p:tgtEl>
                                        <p:attrNameLst>
                                          <p:attrName>style.visibility</p:attrName>
                                        </p:attrNameLst>
                                      </p:cBhvr>
                                      <p:to>
                                        <p:strVal val="visible"/>
                                      </p:to>
                                    </p:set>
                                    <p:animEffect transition="in" filter="fade">
                                      <p:cBhvr>
                                        <p:cTn id="40" dur="500"/>
                                        <p:tgtEl>
                                          <p:spTgt spid="29">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9">
                                            <p:txEl>
                                              <p:pRg st="1" end="1"/>
                                            </p:txEl>
                                          </p:spTgt>
                                        </p:tgtEl>
                                        <p:attrNameLst>
                                          <p:attrName>style.visibility</p:attrName>
                                        </p:attrNameLst>
                                      </p:cBhvr>
                                      <p:to>
                                        <p:strVal val="visible"/>
                                      </p:to>
                                    </p:set>
                                    <p:animEffect transition="in" filter="fade">
                                      <p:cBhvr>
                                        <p:cTn id="45" dur="500"/>
                                        <p:tgtEl>
                                          <p:spTgt spid="29">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9">
                                            <p:txEl>
                                              <p:pRg st="2" end="2"/>
                                            </p:txEl>
                                          </p:spTgt>
                                        </p:tgtEl>
                                        <p:attrNameLst>
                                          <p:attrName>style.visibility</p:attrName>
                                        </p:attrNameLst>
                                      </p:cBhvr>
                                      <p:to>
                                        <p:strVal val="visible"/>
                                      </p:to>
                                    </p:set>
                                    <p:animEffect transition="in" filter="fade">
                                      <p:cBhvr>
                                        <p:cTn id="50" dur="500"/>
                                        <p:tgtEl>
                                          <p:spTgt spid="29">
                                            <p:txEl>
                                              <p:pRg st="2" end="2"/>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9">
                                            <p:txEl>
                                              <p:pRg st="3" end="3"/>
                                            </p:txEl>
                                          </p:spTgt>
                                        </p:tgtEl>
                                        <p:attrNameLst>
                                          <p:attrName>style.visibility</p:attrName>
                                        </p:attrNameLst>
                                      </p:cBhvr>
                                      <p:to>
                                        <p:strVal val="visible"/>
                                      </p:to>
                                    </p:set>
                                    <p:animEffect transition="in" filter="fade">
                                      <p:cBhvr>
                                        <p:cTn id="53" dur="500"/>
                                        <p:tgtEl>
                                          <p:spTgt spid="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9" grpId="0" build="p" bldLvl="2"/>
      <p:bldP spid="49" grpId="0"/>
      <p:bldP spid="50" grpId="0"/>
      <p:bldP spid="5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AF33-E2F8-41DB-8489-942A09B5F926}"/>
              </a:ext>
            </a:extLst>
          </p:cNvPr>
          <p:cNvSpPr>
            <a:spLocks noGrp="1"/>
          </p:cNvSpPr>
          <p:nvPr>
            <p:ph type="title"/>
          </p:nvPr>
        </p:nvSpPr>
        <p:spPr/>
        <p:txBody>
          <a:bodyPr/>
          <a:lstStyle/>
          <a:p>
            <a:r>
              <a:rPr lang="en-US" dirty="0"/>
              <a:t>Parameterized systems</a:t>
            </a:r>
          </a:p>
        </p:txBody>
      </p:sp>
      <p:grpSp>
        <p:nvGrpSpPr>
          <p:cNvPr id="23" name="Group 22">
            <a:extLst>
              <a:ext uri="{FF2B5EF4-FFF2-40B4-BE49-F238E27FC236}">
                <a16:creationId xmlns:a16="http://schemas.microsoft.com/office/drawing/2014/main" id="{744E1F52-63B3-49E7-AF05-B7D72CE84091}"/>
              </a:ext>
            </a:extLst>
          </p:cNvPr>
          <p:cNvGrpSpPr/>
          <p:nvPr/>
        </p:nvGrpSpPr>
        <p:grpSpPr>
          <a:xfrm>
            <a:off x="1064060" y="1508760"/>
            <a:ext cx="6421237" cy="510540"/>
            <a:chOff x="1064060" y="1508760"/>
            <a:chExt cx="6421237" cy="510540"/>
          </a:xfrm>
        </p:grpSpPr>
        <p:grpSp>
          <p:nvGrpSpPr>
            <p:cNvPr id="7" name="Group 6">
              <a:extLst>
                <a:ext uri="{FF2B5EF4-FFF2-40B4-BE49-F238E27FC236}">
                  <a16:creationId xmlns:a16="http://schemas.microsoft.com/office/drawing/2014/main" id="{2297A048-D2AA-4CF5-B2F9-123FB62327AA}"/>
                </a:ext>
              </a:extLst>
            </p:cNvPr>
            <p:cNvGrpSpPr/>
            <p:nvPr/>
          </p:nvGrpSpPr>
          <p:grpSpPr>
            <a:xfrm>
              <a:off x="1064060" y="1508760"/>
              <a:ext cx="1144416" cy="510540"/>
              <a:chOff x="1064060" y="1508760"/>
              <a:chExt cx="1144416" cy="510540"/>
            </a:xfrm>
          </p:grpSpPr>
          <p:cxnSp>
            <p:nvCxnSpPr>
              <p:cNvPr id="5" name="Straight Arrow Connector 4">
                <a:extLst>
                  <a:ext uri="{FF2B5EF4-FFF2-40B4-BE49-F238E27FC236}">
                    <a16:creationId xmlns:a16="http://schemas.microsoft.com/office/drawing/2014/main" id="{F8DFF424-3693-443A-9767-52890E4A093C}"/>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1B47C1D-121F-483D-ADDD-5B782CF06D3C}"/>
                      </a:ext>
                    </a:extLst>
                  </p:cNvPr>
                  <p:cNvSpPr txBox="1"/>
                  <p:nvPr/>
                </p:nvSpPr>
                <p:spPr>
                  <a:xfrm>
                    <a:off x="1064060" y="1508760"/>
                    <a:ext cx="114441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6" name="TextBox 5">
                    <a:extLst>
                      <a:ext uri="{FF2B5EF4-FFF2-40B4-BE49-F238E27FC236}">
                        <a16:creationId xmlns:a16="http://schemas.microsoft.com/office/drawing/2014/main" id="{61B47C1D-121F-483D-ADDD-5B782CF06D3C}"/>
                      </a:ext>
                    </a:extLst>
                  </p:cNvPr>
                  <p:cNvSpPr txBox="1">
                    <a:spLocks noRot="1" noChangeAspect="1" noMove="1" noResize="1" noEditPoints="1" noAdjustHandles="1" noChangeArrowheads="1" noChangeShapeType="1" noTextEdit="1"/>
                  </p:cNvSpPr>
                  <p:nvPr/>
                </p:nvSpPr>
                <p:spPr>
                  <a:xfrm>
                    <a:off x="1064060" y="1508760"/>
                    <a:ext cx="1144416" cy="369332"/>
                  </a:xfrm>
                  <a:prstGeom prst="rect">
                    <a:avLst/>
                  </a:prstGeom>
                  <a:blipFill>
                    <a:blip r:embed="rId2"/>
                    <a:stretch>
                      <a:fillRect b="-13333"/>
                    </a:stretch>
                  </a:blipFill>
                </p:spPr>
                <p:txBody>
                  <a:bodyPr/>
                  <a:lstStyle/>
                  <a:p>
                    <a:r>
                      <a:rPr lang="en-US">
                        <a:noFill/>
                      </a:rPr>
                      <a:t> </a:t>
                    </a:r>
                  </a:p>
                </p:txBody>
              </p:sp>
            </mc:Fallback>
          </mc:AlternateContent>
        </p:grpSp>
        <p:grpSp>
          <p:nvGrpSpPr>
            <p:cNvPr id="8" name="Group 7">
              <a:extLst>
                <a:ext uri="{FF2B5EF4-FFF2-40B4-BE49-F238E27FC236}">
                  <a16:creationId xmlns:a16="http://schemas.microsoft.com/office/drawing/2014/main" id="{103687C4-C0B3-48A0-AD86-1A0C265406C9}"/>
                </a:ext>
              </a:extLst>
            </p:cNvPr>
            <p:cNvGrpSpPr/>
            <p:nvPr/>
          </p:nvGrpSpPr>
          <p:grpSpPr>
            <a:xfrm>
              <a:off x="2118360" y="1508760"/>
              <a:ext cx="1144416" cy="510540"/>
              <a:chOff x="1064060" y="1508760"/>
              <a:chExt cx="1144416" cy="510540"/>
            </a:xfrm>
          </p:grpSpPr>
          <p:cxnSp>
            <p:nvCxnSpPr>
              <p:cNvPr id="9" name="Straight Arrow Connector 8">
                <a:extLst>
                  <a:ext uri="{FF2B5EF4-FFF2-40B4-BE49-F238E27FC236}">
                    <a16:creationId xmlns:a16="http://schemas.microsoft.com/office/drawing/2014/main" id="{B73D290B-3053-437A-B0D7-9CDEC34E2A47}"/>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FA69F1A-10C5-4F04-A808-CAB7295D6BC1}"/>
                      </a:ext>
                    </a:extLst>
                  </p:cNvPr>
                  <p:cNvSpPr txBox="1"/>
                  <p:nvPr/>
                </p:nvSpPr>
                <p:spPr>
                  <a:xfrm>
                    <a:off x="1064060" y="1508760"/>
                    <a:ext cx="114441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p:txBody>
              </p:sp>
            </mc:Choice>
            <mc:Fallback xmlns="">
              <p:sp>
                <p:nvSpPr>
                  <p:cNvPr id="10" name="TextBox 9">
                    <a:extLst>
                      <a:ext uri="{FF2B5EF4-FFF2-40B4-BE49-F238E27FC236}">
                        <a16:creationId xmlns:a16="http://schemas.microsoft.com/office/drawing/2014/main" id="{5FA69F1A-10C5-4F04-A808-CAB7295D6BC1}"/>
                      </a:ext>
                    </a:extLst>
                  </p:cNvPr>
                  <p:cNvSpPr txBox="1">
                    <a:spLocks noRot="1" noChangeAspect="1" noMove="1" noResize="1" noEditPoints="1" noAdjustHandles="1" noChangeArrowheads="1" noChangeShapeType="1" noTextEdit="1"/>
                  </p:cNvSpPr>
                  <p:nvPr/>
                </p:nvSpPr>
                <p:spPr>
                  <a:xfrm>
                    <a:off x="1064060" y="1508760"/>
                    <a:ext cx="1144416" cy="369332"/>
                  </a:xfrm>
                  <a:prstGeom prst="rect">
                    <a:avLst/>
                  </a:prstGeom>
                  <a:blipFill>
                    <a:blip r:embed="rId3"/>
                    <a:stretch>
                      <a:fillRect b="-13333"/>
                    </a:stretch>
                  </a:blipFill>
                </p:spPr>
                <p:txBody>
                  <a:bodyPr/>
                  <a:lstStyle/>
                  <a:p>
                    <a:r>
                      <a:rPr lang="en-US">
                        <a:noFill/>
                      </a:rPr>
                      <a:t> </a:t>
                    </a:r>
                  </a:p>
                </p:txBody>
              </p:sp>
            </mc:Fallback>
          </mc:AlternateContent>
        </p:grpSp>
        <p:grpSp>
          <p:nvGrpSpPr>
            <p:cNvPr id="11" name="Group 10">
              <a:extLst>
                <a:ext uri="{FF2B5EF4-FFF2-40B4-BE49-F238E27FC236}">
                  <a16:creationId xmlns:a16="http://schemas.microsoft.com/office/drawing/2014/main" id="{4A042ADB-CBC8-4624-80DD-2FAE63949E1C}"/>
                </a:ext>
              </a:extLst>
            </p:cNvPr>
            <p:cNvGrpSpPr/>
            <p:nvPr/>
          </p:nvGrpSpPr>
          <p:grpSpPr>
            <a:xfrm>
              <a:off x="3172660" y="1508760"/>
              <a:ext cx="1149737" cy="510540"/>
              <a:chOff x="1064060" y="1508760"/>
              <a:chExt cx="1149737" cy="510540"/>
            </a:xfrm>
          </p:grpSpPr>
          <p:cxnSp>
            <p:nvCxnSpPr>
              <p:cNvPr id="12" name="Straight Arrow Connector 11">
                <a:extLst>
                  <a:ext uri="{FF2B5EF4-FFF2-40B4-BE49-F238E27FC236}">
                    <a16:creationId xmlns:a16="http://schemas.microsoft.com/office/drawing/2014/main" id="{E1D37173-3C77-4D42-834A-EC573F1AF55D}"/>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D3D4A48-4E8A-41D3-A94D-81C3B2348A62}"/>
                      </a:ext>
                    </a:extLst>
                  </p:cNvPr>
                  <p:cNvSpPr txBox="1"/>
                  <p:nvPr/>
                </p:nvSpPr>
                <p:spPr>
                  <a:xfrm>
                    <a:off x="1064060" y="1508760"/>
                    <a:ext cx="11497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oMath>
                      </m:oMathPara>
                    </a14:m>
                    <a:endParaRPr lang="en-US" dirty="0"/>
                  </a:p>
                </p:txBody>
              </p:sp>
            </mc:Choice>
            <mc:Fallback xmlns="">
              <p:sp>
                <p:nvSpPr>
                  <p:cNvPr id="13" name="TextBox 12">
                    <a:extLst>
                      <a:ext uri="{FF2B5EF4-FFF2-40B4-BE49-F238E27FC236}">
                        <a16:creationId xmlns:a16="http://schemas.microsoft.com/office/drawing/2014/main" id="{2D3D4A48-4E8A-41D3-A94D-81C3B2348A62}"/>
                      </a:ext>
                    </a:extLst>
                  </p:cNvPr>
                  <p:cNvSpPr txBox="1">
                    <a:spLocks noRot="1" noChangeAspect="1" noMove="1" noResize="1" noEditPoints="1" noAdjustHandles="1" noChangeArrowheads="1" noChangeShapeType="1" noTextEdit="1"/>
                  </p:cNvSpPr>
                  <p:nvPr/>
                </p:nvSpPr>
                <p:spPr>
                  <a:xfrm>
                    <a:off x="1064060" y="1508760"/>
                    <a:ext cx="1149737" cy="369332"/>
                  </a:xfrm>
                  <a:prstGeom prst="rect">
                    <a:avLst/>
                  </a:prstGeom>
                  <a:blipFill>
                    <a:blip r:embed="rId4"/>
                    <a:stretch>
                      <a:fillRect b="-13333"/>
                    </a:stretch>
                  </a:blipFill>
                </p:spPr>
                <p:txBody>
                  <a:bodyPr/>
                  <a:lstStyle/>
                  <a:p>
                    <a:r>
                      <a:rPr lang="en-US">
                        <a:noFill/>
                      </a:rPr>
                      <a:t> </a:t>
                    </a:r>
                  </a:p>
                </p:txBody>
              </p:sp>
            </mc:Fallback>
          </mc:AlternateContent>
        </p:grpSp>
        <p:grpSp>
          <p:nvGrpSpPr>
            <p:cNvPr id="14" name="Group 13">
              <a:extLst>
                <a:ext uri="{FF2B5EF4-FFF2-40B4-BE49-F238E27FC236}">
                  <a16:creationId xmlns:a16="http://schemas.microsoft.com/office/drawing/2014/main" id="{81010510-7922-4120-A2DA-96DC769AE219}"/>
                </a:ext>
              </a:extLst>
            </p:cNvPr>
            <p:cNvGrpSpPr/>
            <p:nvPr/>
          </p:nvGrpSpPr>
          <p:grpSpPr>
            <a:xfrm>
              <a:off x="4226960" y="1508760"/>
              <a:ext cx="1145249" cy="510540"/>
              <a:chOff x="1064060" y="1508760"/>
              <a:chExt cx="1145249" cy="510540"/>
            </a:xfrm>
          </p:grpSpPr>
          <p:cxnSp>
            <p:nvCxnSpPr>
              <p:cNvPr id="15" name="Straight Arrow Connector 14">
                <a:extLst>
                  <a:ext uri="{FF2B5EF4-FFF2-40B4-BE49-F238E27FC236}">
                    <a16:creationId xmlns:a16="http://schemas.microsoft.com/office/drawing/2014/main" id="{A4CBB545-EE2E-44EA-8726-021BFE37390B}"/>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0ECB4F38-3100-4434-8C00-071E4ED43E75}"/>
                      </a:ext>
                    </a:extLst>
                  </p:cNvPr>
                  <p:cNvSpPr txBox="1"/>
                  <p:nvPr/>
                </p:nvSpPr>
                <p:spPr>
                  <a:xfrm>
                    <a:off x="1064060" y="1508760"/>
                    <a:ext cx="11452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oMath>
                      </m:oMathPara>
                    </a14:m>
                    <a:endParaRPr lang="en-US" dirty="0"/>
                  </a:p>
                </p:txBody>
              </p:sp>
            </mc:Choice>
            <mc:Fallback xmlns="">
              <p:sp>
                <p:nvSpPr>
                  <p:cNvPr id="16" name="TextBox 15">
                    <a:extLst>
                      <a:ext uri="{FF2B5EF4-FFF2-40B4-BE49-F238E27FC236}">
                        <a16:creationId xmlns:a16="http://schemas.microsoft.com/office/drawing/2014/main" id="{0ECB4F38-3100-4434-8C00-071E4ED43E75}"/>
                      </a:ext>
                    </a:extLst>
                  </p:cNvPr>
                  <p:cNvSpPr txBox="1">
                    <a:spLocks noRot="1" noChangeAspect="1" noMove="1" noResize="1" noEditPoints="1" noAdjustHandles="1" noChangeArrowheads="1" noChangeShapeType="1" noTextEdit="1"/>
                  </p:cNvSpPr>
                  <p:nvPr/>
                </p:nvSpPr>
                <p:spPr>
                  <a:xfrm>
                    <a:off x="1064060" y="1508760"/>
                    <a:ext cx="1145249" cy="369332"/>
                  </a:xfrm>
                  <a:prstGeom prst="rect">
                    <a:avLst/>
                  </a:prstGeom>
                  <a:blipFill>
                    <a:blip r:embed="rId5"/>
                    <a:stretch>
                      <a:fillRect b="-13333"/>
                    </a:stretch>
                  </a:blipFill>
                </p:spPr>
                <p:txBody>
                  <a:bodyPr/>
                  <a:lstStyle/>
                  <a:p>
                    <a:r>
                      <a:rPr lang="en-US">
                        <a:noFill/>
                      </a:rPr>
                      <a:t> </a:t>
                    </a:r>
                  </a:p>
                </p:txBody>
              </p:sp>
            </mc:Fallback>
          </mc:AlternateContent>
        </p:grpSp>
        <p:grpSp>
          <p:nvGrpSpPr>
            <p:cNvPr id="17" name="Group 16">
              <a:extLst>
                <a:ext uri="{FF2B5EF4-FFF2-40B4-BE49-F238E27FC236}">
                  <a16:creationId xmlns:a16="http://schemas.microsoft.com/office/drawing/2014/main" id="{D96BF300-07BC-4E02-9DAF-BE3FF428C048}"/>
                </a:ext>
              </a:extLst>
            </p:cNvPr>
            <p:cNvGrpSpPr/>
            <p:nvPr/>
          </p:nvGrpSpPr>
          <p:grpSpPr>
            <a:xfrm>
              <a:off x="5281260" y="1508760"/>
              <a:ext cx="1145249" cy="510540"/>
              <a:chOff x="1064060" y="1508760"/>
              <a:chExt cx="1145249" cy="510540"/>
            </a:xfrm>
          </p:grpSpPr>
          <p:cxnSp>
            <p:nvCxnSpPr>
              <p:cNvPr id="18" name="Straight Arrow Connector 17">
                <a:extLst>
                  <a:ext uri="{FF2B5EF4-FFF2-40B4-BE49-F238E27FC236}">
                    <a16:creationId xmlns:a16="http://schemas.microsoft.com/office/drawing/2014/main" id="{4AB2633F-9373-4214-91DD-0F3033FBE56A}"/>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0171FE3A-5E9A-49B5-AA2A-F1D608681A6B}"/>
                      </a:ext>
                    </a:extLst>
                  </p:cNvPr>
                  <p:cNvSpPr txBox="1"/>
                  <p:nvPr/>
                </p:nvSpPr>
                <p:spPr>
                  <a:xfrm>
                    <a:off x="1064060" y="1508760"/>
                    <a:ext cx="11452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oMath>
                      </m:oMathPara>
                    </a14:m>
                    <a:endParaRPr lang="en-US" dirty="0"/>
                  </a:p>
                </p:txBody>
              </p:sp>
            </mc:Choice>
            <mc:Fallback xmlns="">
              <p:sp>
                <p:nvSpPr>
                  <p:cNvPr id="19" name="TextBox 18">
                    <a:extLst>
                      <a:ext uri="{FF2B5EF4-FFF2-40B4-BE49-F238E27FC236}">
                        <a16:creationId xmlns:a16="http://schemas.microsoft.com/office/drawing/2014/main" id="{0171FE3A-5E9A-49B5-AA2A-F1D608681A6B}"/>
                      </a:ext>
                    </a:extLst>
                  </p:cNvPr>
                  <p:cNvSpPr txBox="1">
                    <a:spLocks noRot="1" noChangeAspect="1" noMove="1" noResize="1" noEditPoints="1" noAdjustHandles="1" noChangeArrowheads="1" noChangeShapeType="1" noTextEdit="1"/>
                  </p:cNvSpPr>
                  <p:nvPr/>
                </p:nvSpPr>
                <p:spPr>
                  <a:xfrm>
                    <a:off x="1064060" y="1508760"/>
                    <a:ext cx="1145249" cy="369332"/>
                  </a:xfrm>
                  <a:prstGeom prst="rect">
                    <a:avLst/>
                  </a:prstGeom>
                  <a:blipFill>
                    <a:blip r:embed="rId6"/>
                    <a:stretch>
                      <a:fillRect b="-13333"/>
                    </a:stretch>
                  </a:blipFill>
                </p:spPr>
                <p:txBody>
                  <a:bodyPr/>
                  <a:lstStyle/>
                  <a:p>
                    <a:r>
                      <a:rPr lang="en-US">
                        <a:noFill/>
                      </a:rPr>
                      <a:t> </a:t>
                    </a:r>
                  </a:p>
                </p:txBody>
              </p:sp>
            </mc:Fallback>
          </mc:AlternateContent>
        </p:grpSp>
        <p:grpSp>
          <p:nvGrpSpPr>
            <p:cNvPr id="20" name="Group 19">
              <a:extLst>
                <a:ext uri="{FF2B5EF4-FFF2-40B4-BE49-F238E27FC236}">
                  <a16:creationId xmlns:a16="http://schemas.microsoft.com/office/drawing/2014/main" id="{AB07D544-CCC8-4DAB-A53C-0632123A4AFC}"/>
                </a:ext>
              </a:extLst>
            </p:cNvPr>
            <p:cNvGrpSpPr/>
            <p:nvPr/>
          </p:nvGrpSpPr>
          <p:grpSpPr>
            <a:xfrm>
              <a:off x="6335560" y="1508760"/>
              <a:ext cx="1149737" cy="510540"/>
              <a:chOff x="1064060" y="1508760"/>
              <a:chExt cx="1149737" cy="510540"/>
            </a:xfrm>
          </p:grpSpPr>
          <p:cxnSp>
            <p:nvCxnSpPr>
              <p:cNvPr id="21" name="Straight Arrow Connector 20">
                <a:extLst>
                  <a:ext uri="{FF2B5EF4-FFF2-40B4-BE49-F238E27FC236}">
                    <a16:creationId xmlns:a16="http://schemas.microsoft.com/office/drawing/2014/main" id="{00DC7590-0D5B-4B08-AB27-A8430E9E9A8D}"/>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80B72ED-3B11-4CA9-AC59-CCBB0665828C}"/>
                      </a:ext>
                    </a:extLst>
                  </p:cNvPr>
                  <p:cNvSpPr txBox="1"/>
                  <p:nvPr/>
                </p:nvSpPr>
                <p:spPr>
                  <a:xfrm>
                    <a:off x="1064060" y="1508760"/>
                    <a:ext cx="11497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6</m:t>
                              </m:r>
                            </m:sub>
                          </m:sSub>
                          <m:r>
                            <a:rPr lang="en-US" b="0" i="1" smtClean="0">
                              <a:latin typeface="Cambria Math" panose="02040503050406030204" pitchFamily="18" charset="0"/>
                            </a:rPr>
                            <m:t>)</m:t>
                          </m:r>
                        </m:oMath>
                      </m:oMathPara>
                    </a14:m>
                    <a:endParaRPr lang="en-US" dirty="0"/>
                  </a:p>
                </p:txBody>
              </p:sp>
            </mc:Choice>
            <mc:Fallback xmlns="">
              <p:sp>
                <p:nvSpPr>
                  <p:cNvPr id="22" name="TextBox 21">
                    <a:extLst>
                      <a:ext uri="{FF2B5EF4-FFF2-40B4-BE49-F238E27FC236}">
                        <a16:creationId xmlns:a16="http://schemas.microsoft.com/office/drawing/2014/main" id="{380B72ED-3B11-4CA9-AC59-CCBB0665828C}"/>
                      </a:ext>
                    </a:extLst>
                  </p:cNvPr>
                  <p:cNvSpPr txBox="1">
                    <a:spLocks noRot="1" noChangeAspect="1" noMove="1" noResize="1" noEditPoints="1" noAdjustHandles="1" noChangeArrowheads="1" noChangeShapeType="1" noTextEdit="1"/>
                  </p:cNvSpPr>
                  <p:nvPr/>
                </p:nvSpPr>
                <p:spPr>
                  <a:xfrm>
                    <a:off x="1064060" y="1508760"/>
                    <a:ext cx="1149737" cy="369332"/>
                  </a:xfrm>
                  <a:prstGeom prst="rect">
                    <a:avLst/>
                  </a:prstGeom>
                  <a:blipFill>
                    <a:blip r:embed="rId7"/>
                    <a:stretch>
                      <a:fillRect b="-13333"/>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67427413-FA3C-471F-BFBA-9B98CC02BCA2}"/>
                  </a:ext>
                </a:extLst>
              </p:cNvPr>
              <p:cNvSpPr txBox="1"/>
              <p:nvPr/>
            </p:nvSpPr>
            <p:spPr>
              <a:xfrm>
                <a:off x="291721" y="1834634"/>
                <a:ext cx="8156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oMath>
                  </m:oMathPara>
                </a14:m>
                <a:endParaRPr lang="en-US" dirty="0"/>
              </a:p>
            </p:txBody>
          </p:sp>
        </mc:Choice>
        <mc:Fallback xmlns="">
          <p:sp>
            <p:nvSpPr>
              <p:cNvPr id="24" name="TextBox 23">
                <a:extLst>
                  <a:ext uri="{FF2B5EF4-FFF2-40B4-BE49-F238E27FC236}">
                    <a16:creationId xmlns:a16="http://schemas.microsoft.com/office/drawing/2014/main" id="{67427413-FA3C-471F-BFBA-9B98CC02BCA2}"/>
                  </a:ext>
                </a:extLst>
              </p:cNvPr>
              <p:cNvSpPr txBox="1">
                <a:spLocks noRot="1" noChangeAspect="1" noMove="1" noResize="1" noEditPoints="1" noAdjustHandles="1" noChangeArrowheads="1" noChangeShapeType="1" noTextEdit="1"/>
              </p:cNvSpPr>
              <p:nvPr/>
            </p:nvSpPr>
            <p:spPr>
              <a:xfrm>
                <a:off x="291721" y="1834634"/>
                <a:ext cx="815673" cy="369332"/>
              </a:xfrm>
              <a:prstGeom prst="rect">
                <a:avLst/>
              </a:prstGeom>
              <a:blipFill>
                <a:blip r:embed="rId8"/>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Content Placeholder 2">
                <a:extLst>
                  <a:ext uri="{FF2B5EF4-FFF2-40B4-BE49-F238E27FC236}">
                    <a16:creationId xmlns:a16="http://schemas.microsoft.com/office/drawing/2014/main" id="{8AAB977F-0304-407B-957D-B2786AC9A8A9}"/>
                  </a:ext>
                </a:extLst>
              </p:cNvPr>
              <p:cNvSpPr txBox="1">
                <a:spLocks/>
              </p:cNvSpPr>
              <p:nvPr/>
            </p:nvSpPr>
            <p:spPr>
              <a:xfrm>
                <a:off x="628650" y="4816545"/>
                <a:ext cx="8187765" cy="15159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C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AG assertion </a:t>
                </a:r>
                <a:r>
                  <a:rPr lang="en-US" i="1" dirty="0">
                    <a:solidFill>
                      <a:srgbClr val="C00000"/>
                    </a:solidFill>
                  </a:rPr>
                  <a:t>not</a:t>
                </a:r>
                <a:r>
                  <a:rPr lang="en-US" dirty="0"/>
                  <a:t> similar in form to </a:t>
                </a:r>
                <a14:m>
                  <m:oMath xmlns:m="http://schemas.openxmlformats.org/officeDocument/2006/math">
                    <m:r>
                      <a:rPr lang="en-US" b="0" i="1" smtClean="0">
                        <a:latin typeface="Cambria Math" panose="02040503050406030204" pitchFamily="18" charset="0"/>
                      </a:rPr>
                      <m:t>𝜙</m:t>
                    </m:r>
                  </m:oMath>
                </a14:m>
                <a:r>
                  <a:rPr lang="en-US" dirty="0"/>
                  <a:t>. </a:t>
                </a:r>
              </a:p>
              <a:p>
                <a:pPr lvl="1"/>
                <a:r>
                  <a:rPr lang="en-US" dirty="0"/>
                  <a:t>Must generalize from few to many</a:t>
                </a:r>
              </a:p>
              <a:p>
                <a:pPr lvl="1"/>
                <a:r>
                  <a:rPr lang="en-US" dirty="0"/>
                  <a:t>Weak heuristic: AG should some quantifier structure</a:t>
                </a:r>
              </a:p>
              <a:p>
                <a:pPr lvl="2"/>
                <a:r>
                  <a:rPr lang="en-US" dirty="0"/>
                  <a:t>Number of possibilities is astronomical</a:t>
                </a:r>
              </a:p>
            </p:txBody>
          </p:sp>
        </mc:Choice>
        <mc:Fallback xmlns="">
          <p:sp>
            <p:nvSpPr>
              <p:cNvPr id="29" name="Content Placeholder 2">
                <a:extLst>
                  <a:ext uri="{FF2B5EF4-FFF2-40B4-BE49-F238E27FC236}">
                    <a16:creationId xmlns:a16="http://schemas.microsoft.com/office/drawing/2014/main" id="{8AAB977F-0304-407B-957D-B2786AC9A8A9}"/>
                  </a:ext>
                </a:extLst>
              </p:cNvPr>
              <p:cNvSpPr txBox="1">
                <a:spLocks noRot="1" noChangeAspect="1" noMove="1" noResize="1" noEditPoints="1" noAdjustHandles="1" noChangeArrowheads="1" noChangeShapeType="1" noTextEdit="1"/>
              </p:cNvSpPr>
              <p:nvPr/>
            </p:nvSpPr>
            <p:spPr>
              <a:xfrm>
                <a:off x="628650" y="4816545"/>
                <a:ext cx="8187765" cy="1515900"/>
              </a:xfrm>
              <a:prstGeom prst="rect">
                <a:avLst/>
              </a:prstGeom>
              <a:blipFill>
                <a:blip r:embed="rId9"/>
                <a:stretch>
                  <a:fillRect l="-1340" t="-8835" b="-3213"/>
                </a:stretch>
              </a:blipFill>
            </p:spPr>
            <p:txBody>
              <a:bodyPr/>
              <a:lstStyle/>
              <a:p>
                <a:r>
                  <a:rPr lang="en-US">
                    <a:noFill/>
                  </a:rPr>
                  <a:t> </a:t>
                </a:r>
              </a:p>
            </p:txBody>
          </p:sp>
        </mc:Fallback>
      </mc:AlternateContent>
      <p:grpSp>
        <p:nvGrpSpPr>
          <p:cNvPr id="30" name="Group 29">
            <a:extLst>
              <a:ext uri="{FF2B5EF4-FFF2-40B4-BE49-F238E27FC236}">
                <a16:creationId xmlns:a16="http://schemas.microsoft.com/office/drawing/2014/main" id="{58B1ED6C-7279-49E9-B0BB-3BEF5D8C8C6F}"/>
              </a:ext>
            </a:extLst>
          </p:cNvPr>
          <p:cNvGrpSpPr/>
          <p:nvPr/>
        </p:nvGrpSpPr>
        <p:grpSpPr>
          <a:xfrm>
            <a:off x="1111778" y="2327257"/>
            <a:ext cx="6426560" cy="510540"/>
            <a:chOff x="1064060" y="1508760"/>
            <a:chExt cx="6426560" cy="510540"/>
          </a:xfrm>
        </p:grpSpPr>
        <p:grpSp>
          <p:nvGrpSpPr>
            <p:cNvPr id="31" name="Group 30">
              <a:extLst>
                <a:ext uri="{FF2B5EF4-FFF2-40B4-BE49-F238E27FC236}">
                  <a16:creationId xmlns:a16="http://schemas.microsoft.com/office/drawing/2014/main" id="{3E262CDB-63A9-4309-A66C-1B722173FAB7}"/>
                </a:ext>
              </a:extLst>
            </p:cNvPr>
            <p:cNvGrpSpPr/>
            <p:nvPr/>
          </p:nvGrpSpPr>
          <p:grpSpPr>
            <a:xfrm>
              <a:off x="1064060" y="1508760"/>
              <a:ext cx="1149737" cy="510540"/>
              <a:chOff x="1064060" y="1508760"/>
              <a:chExt cx="1149737" cy="510540"/>
            </a:xfrm>
          </p:grpSpPr>
          <p:cxnSp>
            <p:nvCxnSpPr>
              <p:cNvPr id="47" name="Straight Arrow Connector 46">
                <a:extLst>
                  <a:ext uri="{FF2B5EF4-FFF2-40B4-BE49-F238E27FC236}">
                    <a16:creationId xmlns:a16="http://schemas.microsoft.com/office/drawing/2014/main" id="{FB503535-4C78-4706-B01C-EDAF542AB373}"/>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4DBDA9F8-17D8-4F5C-8814-4615DC113C1C}"/>
                      </a:ext>
                    </a:extLst>
                  </p:cNvPr>
                  <p:cNvSpPr txBox="1"/>
                  <p:nvPr/>
                </p:nvSpPr>
                <p:spPr>
                  <a:xfrm>
                    <a:off x="1064060" y="1508760"/>
                    <a:ext cx="11497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48" name="TextBox 47">
                    <a:extLst>
                      <a:ext uri="{FF2B5EF4-FFF2-40B4-BE49-F238E27FC236}">
                        <a16:creationId xmlns:a16="http://schemas.microsoft.com/office/drawing/2014/main" id="{4DBDA9F8-17D8-4F5C-8814-4615DC113C1C}"/>
                      </a:ext>
                    </a:extLst>
                  </p:cNvPr>
                  <p:cNvSpPr txBox="1">
                    <a:spLocks noRot="1" noChangeAspect="1" noMove="1" noResize="1" noEditPoints="1" noAdjustHandles="1" noChangeArrowheads="1" noChangeShapeType="1" noTextEdit="1"/>
                  </p:cNvSpPr>
                  <p:nvPr/>
                </p:nvSpPr>
                <p:spPr>
                  <a:xfrm>
                    <a:off x="1064060" y="1508760"/>
                    <a:ext cx="1149737" cy="369332"/>
                  </a:xfrm>
                  <a:prstGeom prst="rect">
                    <a:avLst/>
                  </a:prstGeom>
                  <a:blipFill>
                    <a:blip r:embed="rId10"/>
                    <a:stretch>
                      <a:fillRect b="-13333"/>
                    </a:stretch>
                  </a:blipFill>
                </p:spPr>
                <p:txBody>
                  <a:bodyPr/>
                  <a:lstStyle/>
                  <a:p>
                    <a:r>
                      <a:rPr lang="en-US">
                        <a:noFill/>
                      </a:rPr>
                      <a:t> </a:t>
                    </a:r>
                  </a:p>
                </p:txBody>
              </p:sp>
            </mc:Fallback>
          </mc:AlternateContent>
        </p:grpSp>
        <p:grpSp>
          <p:nvGrpSpPr>
            <p:cNvPr id="32" name="Group 31">
              <a:extLst>
                <a:ext uri="{FF2B5EF4-FFF2-40B4-BE49-F238E27FC236}">
                  <a16:creationId xmlns:a16="http://schemas.microsoft.com/office/drawing/2014/main" id="{3E4D15A2-D59A-423D-BF77-8ABB30E80DB9}"/>
                </a:ext>
              </a:extLst>
            </p:cNvPr>
            <p:cNvGrpSpPr/>
            <p:nvPr/>
          </p:nvGrpSpPr>
          <p:grpSpPr>
            <a:xfrm>
              <a:off x="2118360" y="1508760"/>
              <a:ext cx="1149737" cy="510540"/>
              <a:chOff x="1064060" y="1508760"/>
              <a:chExt cx="1149737" cy="510540"/>
            </a:xfrm>
          </p:grpSpPr>
          <p:cxnSp>
            <p:nvCxnSpPr>
              <p:cNvPr id="45" name="Straight Arrow Connector 44">
                <a:extLst>
                  <a:ext uri="{FF2B5EF4-FFF2-40B4-BE49-F238E27FC236}">
                    <a16:creationId xmlns:a16="http://schemas.microsoft.com/office/drawing/2014/main" id="{9B2EB63C-1D25-4027-A3E0-96EDE9194316}"/>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8432BAFF-5A18-421D-B2A9-0810D72F9C6F}"/>
                      </a:ext>
                    </a:extLst>
                  </p:cNvPr>
                  <p:cNvSpPr txBox="1"/>
                  <p:nvPr/>
                </p:nvSpPr>
                <p:spPr>
                  <a:xfrm>
                    <a:off x="1064060" y="1508760"/>
                    <a:ext cx="11497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p:txBody>
              </p:sp>
            </mc:Choice>
            <mc:Fallback xmlns="">
              <p:sp>
                <p:nvSpPr>
                  <p:cNvPr id="46" name="TextBox 45">
                    <a:extLst>
                      <a:ext uri="{FF2B5EF4-FFF2-40B4-BE49-F238E27FC236}">
                        <a16:creationId xmlns:a16="http://schemas.microsoft.com/office/drawing/2014/main" id="{8432BAFF-5A18-421D-B2A9-0810D72F9C6F}"/>
                      </a:ext>
                    </a:extLst>
                  </p:cNvPr>
                  <p:cNvSpPr txBox="1">
                    <a:spLocks noRot="1" noChangeAspect="1" noMove="1" noResize="1" noEditPoints="1" noAdjustHandles="1" noChangeArrowheads="1" noChangeShapeType="1" noTextEdit="1"/>
                  </p:cNvSpPr>
                  <p:nvPr/>
                </p:nvSpPr>
                <p:spPr>
                  <a:xfrm>
                    <a:off x="1064060" y="1508760"/>
                    <a:ext cx="1149737" cy="369332"/>
                  </a:xfrm>
                  <a:prstGeom prst="rect">
                    <a:avLst/>
                  </a:prstGeom>
                  <a:blipFill>
                    <a:blip r:embed="rId11"/>
                    <a:stretch>
                      <a:fillRect b="-13333"/>
                    </a:stretch>
                  </a:blipFill>
                </p:spPr>
                <p:txBody>
                  <a:bodyPr/>
                  <a:lstStyle/>
                  <a:p>
                    <a:r>
                      <a:rPr lang="en-US">
                        <a:noFill/>
                      </a:rPr>
                      <a:t> </a:t>
                    </a:r>
                  </a:p>
                </p:txBody>
              </p:sp>
            </mc:Fallback>
          </mc:AlternateContent>
        </p:grpSp>
        <p:grpSp>
          <p:nvGrpSpPr>
            <p:cNvPr id="33" name="Group 32">
              <a:extLst>
                <a:ext uri="{FF2B5EF4-FFF2-40B4-BE49-F238E27FC236}">
                  <a16:creationId xmlns:a16="http://schemas.microsoft.com/office/drawing/2014/main" id="{487AE418-2A32-4427-B025-DCC0AC95CE15}"/>
                </a:ext>
              </a:extLst>
            </p:cNvPr>
            <p:cNvGrpSpPr/>
            <p:nvPr/>
          </p:nvGrpSpPr>
          <p:grpSpPr>
            <a:xfrm>
              <a:off x="3172660" y="1508760"/>
              <a:ext cx="1155060" cy="510540"/>
              <a:chOff x="1064060" y="1508760"/>
              <a:chExt cx="1155060" cy="510540"/>
            </a:xfrm>
          </p:grpSpPr>
          <p:cxnSp>
            <p:nvCxnSpPr>
              <p:cNvPr id="43" name="Straight Arrow Connector 42">
                <a:extLst>
                  <a:ext uri="{FF2B5EF4-FFF2-40B4-BE49-F238E27FC236}">
                    <a16:creationId xmlns:a16="http://schemas.microsoft.com/office/drawing/2014/main" id="{C899C3FF-B30B-4007-8B56-0DC19783C6B1}"/>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47853D10-A755-4EA9-90B9-9008A741CD4D}"/>
                      </a:ext>
                    </a:extLst>
                  </p:cNvPr>
                  <p:cNvSpPr txBox="1"/>
                  <p:nvPr/>
                </p:nvSpPr>
                <p:spPr>
                  <a:xfrm>
                    <a:off x="1064060" y="1508760"/>
                    <a:ext cx="11550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oMath>
                      </m:oMathPara>
                    </a14:m>
                    <a:endParaRPr lang="en-US" dirty="0"/>
                  </a:p>
                </p:txBody>
              </p:sp>
            </mc:Choice>
            <mc:Fallback xmlns="">
              <p:sp>
                <p:nvSpPr>
                  <p:cNvPr id="44" name="TextBox 43">
                    <a:extLst>
                      <a:ext uri="{FF2B5EF4-FFF2-40B4-BE49-F238E27FC236}">
                        <a16:creationId xmlns:a16="http://schemas.microsoft.com/office/drawing/2014/main" id="{47853D10-A755-4EA9-90B9-9008A741CD4D}"/>
                      </a:ext>
                    </a:extLst>
                  </p:cNvPr>
                  <p:cNvSpPr txBox="1">
                    <a:spLocks noRot="1" noChangeAspect="1" noMove="1" noResize="1" noEditPoints="1" noAdjustHandles="1" noChangeArrowheads="1" noChangeShapeType="1" noTextEdit="1"/>
                  </p:cNvSpPr>
                  <p:nvPr/>
                </p:nvSpPr>
                <p:spPr>
                  <a:xfrm>
                    <a:off x="1064060" y="1508760"/>
                    <a:ext cx="1155060" cy="369332"/>
                  </a:xfrm>
                  <a:prstGeom prst="rect">
                    <a:avLst/>
                  </a:prstGeom>
                  <a:blipFill>
                    <a:blip r:embed="rId12"/>
                    <a:stretch>
                      <a:fillRect b="-13333"/>
                    </a:stretch>
                  </a:blipFill>
                </p:spPr>
                <p:txBody>
                  <a:bodyPr/>
                  <a:lstStyle/>
                  <a:p>
                    <a:r>
                      <a:rPr lang="en-US">
                        <a:noFill/>
                      </a:rPr>
                      <a:t> </a:t>
                    </a:r>
                  </a:p>
                </p:txBody>
              </p:sp>
            </mc:Fallback>
          </mc:AlternateContent>
        </p:grpSp>
        <p:grpSp>
          <p:nvGrpSpPr>
            <p:cNvPr id="34" name="Group 33">
              <a:extLst>
                <a:ext uri="{FF2B5EF4-FFF2-40B4-BE49-F238E27FC236}">
                  <a16:creationId xmlns:a16="http://schemas.microsoft.com/office/drawing/2014/main" id="{9F162131-12B8-454F-BDD8-8FDA8EB80133}"/>
                </a:ext>
              </a:extLst>
            </p:cNvPr>
            <p:cNvGrpSpPr/>
            <p:nvPr/>
          </p:nvGrpSpPr>
          <p:grpSpPr>
            <a:xfrm>
              <a:off x="4226960" y="1508760"/>
              <a:ext cx="1150571" cy="510540"/>
              <a:chOff x="1064060" y="1508760"/>
              <a:chExt cx="1150571" cy="510540"/>
            </a:xfrm>
          </p:grpSpPr>
          <p:cxnSp>
            <p:nvCxnSpPr>
              <p:cNvPr id="41" name="Straight Arrow Connector 40">
                <a:extLst>
                  <a:ext uri="{FF2B5EF4-FFF2-40B4-BE49-F238E27FC236}">
                    <a16:creationId xmlns:a16="http://schemas.microsoft.com/office/drawing/2014/main" id="{7B817EF6-13C8-439D-AD25-510C3E37BF60}"/>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092AC507-2A95-489A-8B60-15F7F0D48B6F}"/>
                      </a:ext>
                    </a:extLst>
                  </p:cNvPr>
                  <p:cNvSpPr txBox="1"/>
                  <p:nvPr/>
                </p:nvSpPr>
                <p:spPr>
                  <a:xfrm>
                    <a:off x="1064060" y="1508760"/>
                    <a:ext cx="115057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oMath>
                      </m:oMathPara>
                    </a14:m>
                    <a:endParaRPr lang="en-US" dirty="0"/>
                  </a:p>
                </p:txBody>
              </p:sp>
            </mc:Choice>
            <mc:Fallback xmlns="">
              <p:sp>
                <p:nvSpPr>
                  <p:cNvPr id="42" name="TextBox 41">
                    <a:extLst>
                      <a:ext uri="{FF2B5EF4-FFF2-40B4-BE49-F238E27FC236}">
                        <a16:creationId xmlns:a16="http://schemas.microsoft.com/office/drawing/2014/main" id="{092AC507-2A95-489A-8B60-15F7F0D48B6F}"/>
                      </a:ext>
                    </a:extLst>
                  </p:cNvPr>
                  <p:cNvSpPr txBox="1">
                    <a:spLocks noRot="1" noChangeAspect="1" noMove="1" noResize="1" noEditPoints="1" noAdjustHandles="1" noChangeArrowheads="1" noChangeShapeType="1" noTextEdit="1"/>
                  </p:cNvSpPr>
                  <p:nvPr/>
                </p:nvSpPr>
                <p:spPr>
                  <a:xfrm>
                    <a:off x="1064060" y="1508760"/>
                    <a:ext cx="1150571" cy="369332"/>
                  </a:xfrm>
                  <a:prstGeom prst="rect">
                    <a:avLst/>
                  </a:prstGeom>
                  <a:blipFill>
                    <a:blip r:embed="rId13"/>
                    <a:stretch>
                      <a:fillRect b="-13333"/>
                    </a:stretch>
                  </a:blipFill>
                </p:spPr>
                <p:txBody>
                  <a:bodyPr/>
                  <a:lstStyle/>
                  <a:p>
                    <a:r>
                      <a:rPr lang="en-US">
                        <a:noFill/>
                      </a:rPr>
                      <a:t> </a:t>
                    </a:r>
                  </a:p>
                </p:txBody>
              </p:sp>
            </mc:Fallback>
          </mc:AlternateContent>
        </p:grpSp>
        <p:grpSp>
          <p:nvGrpSpPr>
            <p:cNvPr id="35" name="Group 34">
              <a:extLst>
                <a:ext uri="{FF2B5EF4-FFF2-40B4-BE49-F238E27FC236}">
                  <a16:creationId xmlns:a16="http://schemas.microsoft.com/office/drawing/2014/main" id="{A2494C97-EB02-4823-AC84-C8FDBF7A701B}"/>
                </a:ext>
              </a:extLst>
            </p:cNvPr>
            <p:cNvGrpSpPr/>
            <p:nvPr/>
          </p:nvGrpSpPr>
          <p:grpSpPr>
            <a:xfrm>
              <a:off x="5281260" y="1508760"/>
              <a:ext cx="1150571" cy="510540"/>
              <a:chOff x="1064060" y="1508760"/>
              <a:chExt cx="1150571" cy="510540"/>
            </a:xfrm>
          </p:grpSpPr>
          <p:cxnSp>
            <p:nvCxnSpPr>
              <p:cNvPr id="39" name="Straight Arrow Connector 38">
                <a:extLst>
                  <a:ext uri="{FF2B5EF4-FFF2-40B4-BE49-F238E27FC236}">
                    <a16:creationId xmlns:a16="http://schemas.microsoft.com/office/drawing/2014/main" id="{BF8D05D0-B29B-4FDB-AF75-E03369C9CEA0}"/>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1C0474E2-E3BA-484D-BEF5-E3CB62069B97}"/>
                      </a:ext>
                    </a:extLst>
                  </p:cNvPr>
                  <p:cNvSpPr txBox="1"/>
                  <p:nvPr/>
                </p:nvSpPr>
                <p:spPr>
                  <a:xfrm>
                    <a:off x="1064060" y="1508760"/>
                    <a:ext cx="115057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oMath>
                      </m:oMathPara>
                    </a14:m>
                    <a:endParaRPr lang="en-US" dirty="0"/>
                  </a:p>
                </p:txBody>
              </p:sp>
            </mc:Choice>
            <mc:Fallback xmlns="">
              <p:sp>
                <p:nvSpPr>
                  <p:cNvPr id="40" name="TextBox 39">
                    <a:extLst>
                      <a:ext uri="{FF2B5EF4-FFF2-40B4-BE49-F238E27FC236}">
                        <a16:creationId xmlns:a16="http://schemas.microsoft.com/office/drawing/2014/main" id="{1C0474E2-E3BA-484D-BEF5-E3CB62069B97}"/>
                      </a:ext>
                    </a:extLst>
                  </p:cNvPr>
                  <p:cNvSpPr txBox="1">
                    <a:spLocks noRot="1" noChangeAspect="1" noMove="1" noResize="1" noEditPoints="1" noAdjustHandles="1" noChangeArrowheads="1" noChangeShapeType="1" noTextEdit="1"/>
                  </p:cNvSpPr>
                  <p:nvPr/>
                </p:nvSpPr>
                <p:spPr>
                  <a:xfrm>
                    <a:off x="1064060" y="1508760"/>
                    <a:ext cx="1150571" cy="369332"/>
                  </a:xfrm>
                  <a:prstGeom prst="rect">
                    <a:avLst/>
                  </a:prstGeom>
                  <a:blipFill>
                    <a:blip r:embed="rId14"/>
                    <a:stretch>
                      <a:fillRect b="-13333"/>
                    </a:stretch>
                  </a:blipFill>
                </p:spPr>
                <p:txBody>
                  <a:bodyPr/>
                  <a:lstStyle/>
                  <a:p>
                    <a:r>
                      <a:rPr lang="en-US">
                        <a:noFill/>
                      </a:rPr>
                      <a:t> </a:t>
                    </a:r>
                  </a:p>
                </p:txBody>
              </p:sp>
            </mc:Fallback>
          </mc:AlternateContent>
        </p:grpSp>
        <p:grpSp>
          <p:nvGrpSpPr>
            <p:cNvPr id="36" name="Group 35">
              <a:extLst>
                <a:ext uri="{FF2B5EF4-FFF2-40B4-BE49-F238E27FC236}">
                  <a16:creationId xmlns:a16="http://schemas.microsoft.com/office/drawing/2014/main" id="{A61886ED-3807-45A7-B5D6-116ED3F26211}"/>
                </a:ext>
              </a:extLst>
            </p:cNvPr>
            <p:cNvGrpSpPr/>
            <p:nvPr/>
          </p:nvGrpSpPr>
          <p:grpSpPr>
            <a:xfrm>
              <a:off x="6335560" y="1508760"/>
              <a:ext cx="1155060" cy="510540"/>
              <a:chOff x="1064060" y="1508760"/>
              <a:chExt cx="1155060" cy="510540"/>
            </a:xfrm>
          </p:grpSpPr>
          <p:cxnSp>
            <p:nvCxnSpPr>
              <p:cNvPr id="37" name="Straight Arrow Connector 36">
                <a:extLst>
                  <a:ext uri="{FF2B5EF4-FFF2-40B4-BE49-F238E27FC236}">
                    <a16:creationId xmlns:a16="http://schemas.microsoft.com/office/drawing/2014/main" id="{4580C319-3092-4B47-BB48-BA53097D133F}"/>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6B2E24DF-B2BE-4575-B0E3-5AB7F55A3063}"/>
                      </a:ext>
                    </a:extLst>
                  </p:cNvPr>
                  <p:cNvSpPr txBox="1"/>
                  <p:nvPr/>
                </p:nvSpPr>
                <p:spPr>
                  <a:xfrm>
                    <a:off x="1064060" y="1508760"/>
                    <a:ext cx="11550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6</m:t>
                              </m:r>
                            </m:sub>
                          </m:sSub>
                          <m:r>
                            <a:rPr lang="en-US" b="0" i="1" smtClean="0">
                              <a:latin typeface="Cambria Math" panose="02040503050406030204" pitchFamily="18" charset="0"/>
                            </a:rPr>
                            <m:t>)</m:t>
                          </m:r>
                        </m:oMath>
                      </m:oMathPara>
                    </a14:m>
                    <a:endParaRPr lang="en-US" dirty="0"/>
                  </a:p>
                </p:txBody>
              </p:sp>
            </mc:Choice>
            <mc:Fallback xmlns="">
              <p:sp>
                <p:nvSpPr>
                  <p:cNvPr id="38" name="TextBox 37">
                    <a:extLst>
                      <a:ext uri="{FF2B5EF4-FFF2-40B4-BE49-F238E27FC236}">
                        <a16:creationId xmlns:a16="http://schemas.microsoft.com/office/drawing/2014/main" id="{6B2E24DF-B2BE-4575-B0E3-5AB7F55A3063}"/>
                      </a:ext>
                    </a:extLst>
                  </p:cNvPr>
                  <p:cNvSpPr txBox="1">
                    <a:spLocks noRot="1" noChangeAspect="1" noMove="1" noResize="1" noEditPoints="1" noAdjustHandles="1" noChangeArrowheads="1" noChangeShapeType="1" noTextEdit="1"/>
                  </p:cNvSpPr>
                  <p:nvPr/>
                </p:nvSpPr>
                <p:spPr>
                  <a:xfrm>
                    <a:off x="1064060" y="1508760"/>
                    <a:ext cx="1155060" cy="369332"/>
                  </a:xfrm>
                  <a:prstGeom prst="rect">
                    <a:avLst/>
                  </a:prstGeom>
                  <a:blipFill>
                    <a:blip r:embed="rId15"/>
                    <a:stretch>
                      <a:fillRect b="-13333"/>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94EE974D-7FBC-4DE3-B33B-F42EBFAB3C8E}"/>
                  </a:ext>
                </a:extLst>
              </p:cNvPr>
              <p:cNvSpPr txBox="1"/>
              <p:nvPr/>
            </p:nvSpPr>
            <p:spPr>
              <a:xfrm>
                <a:off x="339439" y="2653131"/>
                <a:ext cx="820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oMath>
                  </m:oMathPara>
                </a14:m>
                <a:endParaRPr lang="en-US" dirty="0"/>
              </a:p>
            </p:txBody>
          </p:sp>
        </mc:Choice>
        <mc:Fallback xmlns="">
          <p:sp>
            <p:nvSpPr>
              <p:cNvPr id="49" name="TextBox 48">
                <a:extLst>
                  <a:ext uri="{FF2B5EF4-FFF2-40B4-BE49-F238E27FC236}">
                    <a16:creationId xmlns:a16="http://schemas.microsoft.com/office/drawing/2014/main" id="{94EE974D-7FBC-4DE3-B33B-F42EBFAB3C8E}"/>
                  </a:ext>
                </a:extLst>
              </p:cNvPr>
              <p:cNvSpPr txBox="1">
                <a:spLocks noRot="1" noChangeAspect="1" noMove="1" noResize="1" noEditPoints="1" noAdjustHandles="1" noChangeArrowheads="1" noChangeShapeType="1" noTextEdit="1"/>
              </p:cNvSpPr>
              <p:nvPr/>
            </p:nvSpPr>
            <p:spPr>
              <a:xfrm>
                <a:off x="339439" y="2653131"/>
                <a:ext cx="820994" cy="369332"/>
              </a:xfrm>
              <a:prstGeom prst="rect">
                <a:avLst/>
              </a:prstGeom>
              <a:blipFill>
                <a:blip r:embed="rId16"/>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8BEF5B1A-D8C5-493E-8D57-A338A796FB65}"/>
                  </a:ext>
                </a:extLst>
              </p:cNvPr>
              <p:cNvSpPr txBox="1"/>
              <p:nvPr/>
            </p:nvSpPr>
            <p:spPr>
              <a:xfrm>
                <a:off x="7460881" y="2653131"/>
                <a:ext cx="9774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𝜓</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6</m:t>
                          </m:r>
                        </m:sub>
                      </m:sSub>
                      <m:r>
                        <a:rPr lang="en-US" b="0" i="1" smtClean="0">
                          <a:latin typeface="Cambria Math" panose="02040503050406030204" pitchFamily="18" charset="0"/>
                        </a:rPr>
                        <m:t>)</m:t>
                      </m:r>
                    </m:oMath>
                  </m:oMathPara>
                </a14:m>
                <a:endParaRPr lang="en-US" dirty="0"/>
              </a:p>
            </p:txBody>
          </p:sp>
        </mc:Choice>
        <mc:Fallback xmlns="">
          <p:sp>
            <p:nvSpPr>
              <p:cNvPr id="50" name="TextBox 49">
                <a:extLst>
                  <a:ext uri="{FF2B5EF4-FFF2-40B4-BE49-F238E27FC236}">
                    <a16:creationId xmlns:a16="http://schemas.microsoft.com/office/drawing/2014/main" id="{8BEF5B1A-D8C5-493E-8D57-A338A796FB65}"/>
                  </a:ext>
                </a:extLst>
              </p:cNvPr>
              <p:cNvSpPr txBox="1">
                <a:spLocks noRot="1" noChangeAspect="1" noMove="1" noResize="1" noEditPoints="1" noAdjustHandles="1" noChangeArrowheads="1" noChangeShapeType="1" noTextEdit="1"/>
              </p:cNvSpPr>
              <p:nvPr/>
            </p:nvSpPr>
            <p:spPr>
              <a:xfrm>
                <a:off x="7460881" y="2653131"/>
                <a:ext cx="977447" cy="369332"/>
              </a:xfrm>
              <a:prstGeom prst="rect">
                <a:avLst/>
              </a:prstGeom>
              <a:blipFill>
                <a:blip r:embed="rId17"/>
                <a:stretch>
                  <a:fillRect b="-13115"/>
                </a:stretch>
              </a:blipFill>
            </p:spPr>
            <p:txBody>
              <a:bodyPr/>
              <a:lstStyle/>
              <a:p>
                <a:r>
                  <a:rPr lang="en-US">
                    <a:noFill/>
                  </a:rPr>
                  <a:t> </a:t>
                </a:r>
              </a:p>
            </p:txBody>
          </p:sp>
        </mc:Fallback>
      </mc:AlternateContent>
      <p:grpSp>
        <p:nvGrpSpPr>
          <p:cNvPr id="52" name="Group 51">
            <a:extLst>
              <a:ext uri="{FF2B5EF4-FFF2-40B4-BE49-F238E27FC236}">
                <a16:creationId xmlns:a16="http://schemas.microsoft.com/office/drawing/2014/main" id="{BD9F816E-6DAD-4993-8317-C3108F3A7122}"/>
              </a:ext>
            </a:extLst>
          </p:cNvPr>
          <p:cNvGrpSpPr/>
          <p:nvPr/>
        </p:nvGrpSpPr>
        <p:grpSpPr>
          <a:xfrm>
            <a:off x="1058737" y="3143166"/>
            <a:ext cx="6426560" cy="510540"/>
            <a:chOff x="1064060" y="1508760"/>
            <a:chExt cx="6426560" cy="510540"/>
          </a:xfrm>
        </p:grpSpPr>
        <p:grpSp>
          <p:nvGrpSpPr>
            <p:cNvPr id="53" name="Group 52">
              <a:extLst>
                <a:ext uri="{FF2B5EF4-FFF2-40B4-BE49-F238E27FC236}">
                  <a16:creationId xmlns:a16="http://schemas.microsoft.com/office/drawing/2014/main" id="{FDA86ED1-4B2E-4144-9585-A5E98C669A38}"/>
                </a:ext>
              </a:extLst>
            </p:cNvPr>
            <p:cNvGrpSpPr/>
            <p:nvPr/>
          </p:nvGrpSpPr>
          <p:grpSpPr>
            <a:xfrm>
              <a:off x="1064060" y="1508760"/>
              <a:ext cx="1149737" cy="510540"/>
              <a:chOff x="1064060" y="1508760"/>
              <a:chExt cx="1149737" cy="510540"/>
            </a:xfrm>
          </p:grpSpPr>
          <p:cxnSp>
            <p:nvCxnSpPr>
              <p:cNvPr id="69" name="Straight Arrow Connector 68">
                <a:extLst>
                  <a:ext uri="{FF2B5EF4-FFF2-40B4-BE49-F238E27FC236}">
                    <a16:creationId xmlns:a16="http://schemas.microsoft.com/office/drawing/2014/main" id="{749FFC57-859A-4FA0-8154-93B95A481DC0}"/>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0" name="TextBox 69">
                    <a:extLst>
                      <a:ext uri="{FF2B5EF4-FFF2-40B4-BE49-F238E27FC236}">
                        <a16:creationId xmlns:a16="http://schemas.microsoft.com/office/drawing/2014/main" id="{B707C9D1-A63F-48A2-A3E9-C0B3A6F55F6F}"/>
                      </a:ext>
                    </a:extLst>
                  </p:cNvPr>
                  <p:cNvSpPr txBox="1"/>
                  <p:nvPr/>
                </p:nvSpPr>
                <p:spPr>
                  <a:xfrm>
                    <a:off x="1064060" y="1508760"/>
                    <a:ext cx="11497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70" name="TextBox 69">
                    <a:extLst>
                      <a:ext uri="{FF2B5EF4-FFF2-40B4-BE49-F238E27FC236}">
                        <a16:creationId xmlns:a16="http://schemas.microsoft.com/office/drawing/2014/main" id="{B707C9D1-A63F-48A2-A3E9-C0B3A6F55F6F}"/>
                      </a:ext>
                    </a:extLst>
                  </p:cNvPr>
                  <p:cNvSpPr txBox="1">
                    <a:spLocks noRot="1" noChangeAspect="1" noMove="1" noResize="1" noEditPoints="1" noAdjustHandles="1" noChangeArrowheads="1" noChangeShapeType="1" noTextEdit="1"/>
                  </p:cNvSpPr>
                  <p:nvPr/>
                </p:nvSpPr>
                <p:spPr>
                  <a:xfrm>
                    <a:off x="1064060" y="1508760"/>
                    <a:ext cx="1149737" cy="369332"/>
                  </a:xfrm>
                  <a:prstGeom prst="rect">
                    <a:avLst/>
                  </a:prstGeom>
                  <a:blipFill>
                    <a:blip r:embed="rId18"/>
                    <a:stretch>
                      <a:fillRect b="-13333"/>
                    </a:stretch>
                  </a:blipFill>
                </p:spPr>
                <p:txBody>
                  <a:bodyPr/>
                  <a:lstStyle/>
                  <a:p>
                    <a:r>
                      <a:rPr lang="en-US">
                        <a:noFill/>
                      </a:rPr>
                      <a:t> </a:t>
                    </a:r>
                  </a:p>
                </p:txBody>
              </p:sp>
            </mc:Fallback>
          </mc:AlternateContent>
        </p:grpSp>
        <p:grpSp>
          <p:nvGrpSpPr>
            <p:cNvPr id="54" name="Group 53">
              <a:extLst>
                <a:ext uri="{FF2B5EF4-FFF2-40B4-BE49-F238E27FC236}">
                  <a16:creationId xmlns:a16="http://schemas.microsoft.com/office/drawing/2014/main" id="{92CD11CF-989C-493E-ACB9-EAAA6FDA2E11}"/>
                </a:ext>
              </a:extLst>
            </p:cNvPr>
            <p:cNvGrpSpPr/>
            <p:nvPr/>
          </p:nvGrpSpPr>
          <p:grpSpPr>
            <a:xfrm>
              <a:off x="2118360" y="1508760"/>
              <a:ext cx="1149737" cy="510540"/>
              <a:chOff x="1064060" y="1508760"/>
              <a:chExt cx="1149737" cy="510540"/>
            </a:xfrm>
          </p:grpSpPr>
          <p:cxnSp>
            <p:nvCxnSpPr>
              <p:cNvPr id="67" name="Straight Arrow Connector 66">
                <a:extLst>
                  <a:ext uri="{FF2B5EF4-FFF2-40B4-BE49-F238E27FC236}">
                    <a16:creationId xmlns:a16="http://schemas.microsoft.com/office/drawing/2014/main" id="{673B8EC8-2685-4815-80E9-04911022FDC6}"/>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TextBox 67">
                    <a:extLst>
                      <a:ext uri="{FF2B5EF4-FFF2-40B4-BE49-F238E27FC236}">
                        <a16:creationId xmlns:a16="http://schemas.microsoft.com/office/drawing/2014/main" id="{D2C882B4-B41D-4D52-A0BA-F5C153369C24}"/>
                      </a:ext>
                    </a:extLst>
                  </p:cNvPr>
                  <p:cNvSpPr txBox="1"/>
                  <p:nvPr/>
                </p:nvSpPr>
                <p:spPr>
                  <a:xfrm>
                    <a:off x="1064060" y="1508760"/>
                    <a:ext cx="11497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p:txBody>
              </p:sp>
            </mc:Choice>
            <mc:Fallback xmlns="">
              <p:sp>
                <p:nvSpPr>
                  <p:cNvPr id="68" name="TextBox 67">
                    <a:extLst>
                      <a:ext uri="{FF2B5EF4-FFF2-40B4-BE49-F238E27FC236}">
                        <a16:creationId xmlns:a16="http://schemas.microsoft.com/office/drawing/2014/main" id="{D2C882B4-B41D-4D52-A0BA-F5C153369C24}"/>
                      </a:ext>
                    </a:extLst>
                  </p:cNvPr>
                  <p:cNvSpPr txBox="1">
                    <a:spLocks noRot="1" noChangeAspect="1" noMove="1" noResize="1" noEditPoints="1" noAdjustHandles="1" noChangeArrowheads="1" noChangeShapeType="1" noTextEdit="1"/>
                  </p:cNvSpPr>
                  <p:nvPr/>
                </p:nvSpPr>
                <p:spPr>
                  <a:xfrm>
                    <a:off x="1064060" y="1508760"/>
                    <a:ext cx="1149737" cy="369332"/>
                  </a:xfrm>
                  <a:prstGeom prst="rect">
                    <a:avLst/>
                  </a:prstGeom>
                  <a:blipFill>
                    <a:blip r:embed="rId19"/>
                    <a:stretch>
                      <a:fillRect b="-13333"/>
                    </a:stretch>
                  </a:blipFill>
                </p:spPr>
                <p:txBody>
                  <a:bodyPr/>
                  <a:lstStyle/>
                  <a:p>
                    <a:r>
                      <a:rPr lang="en-US">
                        <a:noFill/>
                      </a:rPr>
                      <a:t> </a:t>
                    </a:r>
                  </a:p>
                </p:txBody>
              </p:sp>
            </mc:Fallback>
          </mc:AlternateContent>
        </p:grpSp>
        <p:grpSp>
          <p:nvGrpSpPr>
            <p:cNvPr id="55" name="Group 54">
              <a:extLst>
                <a:ext uri="{FF2B5EF4-FFF2-40B4-BE49-F238E27FC236}">
                  <a16:creationId xmlns:a16="http://schemas.microsoft.com/office/drawing/2014/main" id="{D4AF8DDF-62DE-41E8-A43E-BE4549427AEE}"/>
                </a:ext>
              </a:extLst>
            </p:cNvPr>
            <p:cNvGrpSpPr/>
            <p:nvPr/>
          </p:nvGrpSpPr>
          <p:grpSpPr>
            <a:xfrm>
              <a:off x="3172660" y="1508760"/>
              <a:ext cx="1155060" cy="510540"/>
              <a:chOff x="1064060" y="1508760"/>
              <a:chExt cx="1155060" cy="510540"/>
            </a:xfrm>
          </p:grpSpPr>
          <p:cxnSp>
            <p:nvCxnSpPr>
              <p:cNvPr id="65" name="Straight Arrow Connector 64">
                <a:extLst>
                  <a:ext uri="{FF2B5EF4-FFF2-40B4-BE49-F238E27FC236}">
                    <a16:creationId xmlns:a16="http://schemas.microsoft.com/office/drawing/2014/main" id="{5B0D2DBA-2124-4AA8-A693-4D41F981BADE}"/>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6D376A13-5894-4452-8AC1-A315A80DFD4C}"/>
                      </a:ext>
                    </a:extLst>
                  </p:cNvPr>
                  <p:cNvSpPr txBox="1"/>
                  <p:nvPr/>
                </p:nvSpPr>
                <p:spPr>
                  <a:xfrm>
                    <a:off x="1064060" y="1508760"/>
                    <a:ext cx="11550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oMath>
                      </m:oMathPara>
                    </a14:m>
                    <a:endParaRPr lang="en-US" dirty="0"/>
                  </a:p>
                </p:txBody>
              </p:sp>
            </mc:Choice>
            <mc:Fallback xmlns="">
              <p:sp>
                <p:nvSpPr>
                  <p:cNvPr id="66" name="TextBox 65">
                    <a:extLst>
                      <a:ext uri="{FF2B5EF4-FFF2-40B4-BE49-F238E27FC236}">
                        <a16:creationId xmlns:a16="http://schemas.microsoft.com/office/drawing/2014/main" id="{6D376A13-5894-4452-8AC1-A315A80DFD4C}"/>
                      </a:ext>
                    </a:extLst>
                  </p:cNvPr>
                  <p:cNvSpPr txBox="1">
                    <a:spLocks noRot="1" noChangeAspect="1" noMove="1" noResize="1" noEditPoints="1" noAdjustHandles="1" noChangeArrowheads="1" noChangeShapeType="1" noTextEdit="1"/>
                  </p:cNvSpPr>
                  <p:nvPr/>
                </p:nvSpPr>
                <p:spPr>
                  <a:xfrm>
                    <a:off x="1064060" y="1508760"/>
                    <a:ext cx="1155060" cy="369332"/>
                  </a:xfrm>
                  <a:prstGeom prst="rect">
                    <a:avLst/>
                  </a:prstGeom>
                  <a:blipFill>
                    <a:blip r:embed="rId20"/>
                    <a:stretch>
                      <a:fillRect b="-13333"/>
                    </a:stretch>
                  </a:blipFill>
                </p:spPr>
                <p:txBody>
                  <a:bodyPr/>
                  <a:lstStyle/>
                  <a:p>
                    <a:r>
                      <a:rPr lang="en-US">
                        <a:noFill/>
                      </a:rPr>
                      <a:t> </a:t>
                    </a:r>
                  </a:p>
                </p:txBody>
              </p:sp>
            </mc:Fallback>
          </mc:AlternateContent>
        </p:grpSp>
        <p:grpSp>
          <p:nvGrpSpPr>
            <p:cNvPr id="56" name="Group 55">
              <a:extLst>
                <a:ext uri="{FF2B5EF4-FFF2-40B4-BE49-F238E27FC236}">
                  <a16:creationId xmlns:a16="http://schemas.microsoft.com/office/drawing/2014/main" id="{2CD9B5D0-95E3-44A2-A632-4B603803F492}"/>
                </a:ext>
              </a:extLst>
            </p:cNvPr>
            <p:cNvGrpSpPr/>
            <p:nvPr/>
          </p:nvGrpSpPr>
          <p:grpSpPr>
            <a:xfrm>
              <a:off x="4226960" y="1508760"/>
              <a:ext cx="1150571" cy="510540"/>
              <a:chOff x="1064060" y="1508760"/>
              <a:chExt cx="1150571" cy="510540"/>
            </a:xfrm>
          </p:grpSpPr>
          <p:cxnSp>
            <p:nvCxnSpPr>
              <p:cNvPr id="63" name="Straight Arrow Connector 62">
                <a:extLst>
                  <a:ext uri="{FF2B5EF4-FFF2-40B4-BE49-F238E27FC236}">
                    <a16:creationId xmlns:a16="http://schemas.microsoft.com/office/drawing/2014/main" id="{BA87C5EF-0B98-4123-96DA-2AED1E2339B7}"/>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803B0CAD-DCB9-468F-A1D4-A6B32D0DA7B2}"/>
                      </a:ext>
                    </a:extLst>
                  </p:cNvPr>
                  <p:cNvSpPr txBox="1"/>
                  <p:nvPr/>
                </p:nvSpPr>
                <p:spPr>
                  <a:xfrm>
                    <a:off x="1064060" y="1508760"/>
                    <a:ext cx="115057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oMath>
                      </m:oMathPara>
                    </a14:m>
                    <a:endParaRPr lang="en-US" dirty="0"/>
                  </a:p>
                </p:txBody>
              </p:sp>
            </mc:Choice>
            <mc:Fallback xmlns="">
              <p:sp>
                <p:nvSpPr>
                  <p:cNvPr id="64" name="TextBox 63">
                    <a:extLst>
                      <a:ext uri="{FF2B5EF4-FFF2-40B4-BE49-F238E27FC236}">
                        <a16:creationId xmlns:a16="http://schemas.microsoft.com/office/drawing/2014/main" id="{803B0CAD-DCB9-468F-A1D4-A6B32D0DA7B2}"/>
                      </a:ext>
                    </a:extLst>
                  </p:cNvPr>
                  <p:cNvSpPr txBox="1">
                    <a:spLocks noRot="1" noChangeAspect="1" noMove="1" noResize="1" noEditPoints="1" noAdjustHandles="1" noChangeArrowheads="1" noChangeShapeType="1" noTextEdit="1"/>
                  </p:cNvSpPr>
                  <p:nvPr/>
                </p:nvSpPr>
                <p:spPr>
                  <a:xfrm>
                    <a:off x="1064060" y="1508760"/>
                    <a:ext cx="1150571" cy="369332"/>
                  </a:xfrm>
                  <a:prstGeom prst="rect">
                    <a:avLst/>
                  </a:prstGeom>
                  <a:blipFill>
                    <a:blip r:embed="rId21"/>
                    <a:stretch>
                      <a:fillRect b="-13333"/>
                    </a:stretch>
                  </a:blipFill>
                </p:spPr>
                <p:txBody>
                  <a:bodyPr/>
                  <a:lstStyle/>
                  <a:p>
                    <a:r>
                      <a:rPr lang="en-US">
                        <a:noFill/>
                      </a:rPr>
                      <a:t> </a:t>
                    </a:r>
                  </a:p>
                </p:txBody>
              </p:sp>
            </mc:Fallback>
          </mc:AlternateContent>
        </p:grpSp>
        <p:grpSp>
          <p:nvGrpSpPr>
            <p:cNvPr id="57" name="Group 56">
              <a:extLst>
                <a:ext uri="{FF2B5EF4-FFF2-40B4-BE49-F238E27FC236}">
                  <a16:creationId xmlns:a16="http://schemas.microsoft.com/office/drawing/2014/main" id="{31F7A50F-7B2C-4014-98BB-28B62A54C49E}"/>
                </a:ext>
              </a:extLst>
            </p:cNvPr>
            <p:cNvGrpSpPr/>
            <p:nvPr/>
          </p:nvGrpSpPr>
          <p:grpSpPr>
            <a:xfrm>
              <a:off x="5281260" y="1508760"/>
              <a:ext cx="1150571" cy="510540"/>
              <a:chOff x="1064060" y="1508760"/>
              <a:chExt cx="1150571" cy="510540"/>
            </a:xfrm>
          </p:grpSpPr>
          <p:cxnSp>
            <p:nvCxnSpPr>
              <p:cNvPr id="61" name="Straight Arrow Connector 60">
                <a:extLst>
                  <a:ext uri="{FF2B5EF4-FFF2-40B4-BE49-F238E27FC236}">
                    <a16:creationId xmlns:a16="http://schemas.microsoft.com/office/drawing/2014/main" id="{91E62974-60D0-4157-9C71-4E802A56362B}"/>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B23D5295-B2D8-4553-8911-5C5E5324B334}"/>
                      </a:ext>
                    </a:extLst>
                  </p:cNvPr>
                  <p:cNvSpPr txBox="1"/>
                  <p:nvPr/>
                </p:nvSpPr>
                <p:spPr>
                  <a:xfrm>
                    <a:off x="1064060" y="1508760"/>
                    <a:ext cx="115057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4</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oMath>
                      </m:oMathPara>
                    </a14:m>
                    <a:endParaRPr lang="en-US" dirty="0"/>
                  </a:p>
                </p:txBody>
              </p:sp>
            </mc:Choice>
            <mc:Fallback xmlns="">
              <p:sp>
                <p:nvSpPr>
                  <p:cNvPr id="62" name="TextBox 61">
                    <a:extLst>
                      <a:ext uri="{FF2B5EF4-FFF2-40B4-BE49-F238E27FC236}">
                        <a16:creationId xmlns:a16="http://schemas.microsoft.com/office/drawing/2014/main" id="{B23D5295-B2D8-4553-8911-5C5E5324B334}"/>
                      </a:ext>
                    </a:extLst>
                  </p:cNvPr>
                  <p:cNvSpPr txBox="1">
                    <a:spLocks noRot="1" noChangeAspect="1" noMove="1" noResize="1" noEditPoints="1" noAdjustHandles="1" noChangeArrowheads="1" noChangeShapeType="1" noTextEdit="1"/>
                  </p:cNvSpPr>
                  <p:nvPr/>
                </p:nvSpPr>
                <p:spPr>
                  <a:xfrm>
                    <a:off x="1064060" y="1508760"/>
                    <a:ext cx="1150571" cy="369332"/>
                  </a:xfrm>
                  <a:prstGeom prst="rect">
                    <a:avLst/>
                  </a:prstGeom>
                  <a:blipFill>
                    <a:blip r:embed="rId22"/>
                    <a:stretch>
                      <a:fillRect b="-13333"/>
                    </a:stretch>
                  </a:blipFill>
                </p:spPr>
                <p:txBody>
                  <a:bodyPr/>
                  <a:lstStyle/>
                  <a:p>
                    <a:r>
                      <a:rPr lang="en-US">
                        <a:noFill/>
                      </a:rPr>
                      <a:t> </a:t>
                    </a:r>
                  </a:p>
                </p:txBody>
              </p:sp>
            </mc:Fallback>
          </mc:AlternateContent>
        </p:grpSp>
        <p:grpSp>
          <p:nvGrpSpPr>
            <p:cNvPr id="58" name="Group 57">
              <a:extLst>
                <a:ext uri="{FF2B5EF4-FFF2-40B4-BE49-F238E27FC236}">
                  <a16:creationId xmlns:a16="http://schemas.microsoft.com/office/drawing/2014/main" id="{741D2950-11A5-4E36-AA2C-743DB19F85A4}"/>
                </a:ext>
              </a:extLst>
            </p:cNvPr>
            <p:cNvGrpSpPr/>
            <p:nvPr/>
          </p:nvGrpSpPr>
          <p:grpSpPr>
            <a:xfrm>
              <a:off x="6335560" y="1508760"/>
              <a:ext cx="1155060" cy="510540"/>
              <a:chOff x="1064060" y="1508760"/>
              <a:chExt cx="1155060" cy="510540"/>
            </a:xfrm>
          </p:grpSpPr>
          <p:cxnSp>
            <p:nvCxnSpPr>
              <p:cNvPr id="59" name="Straight Arrow Connector 58">
                <a:extLst>
                  <a:ext uri="{FF2B5EF4-FFF2-40B4-BE49-F238E27FC236}">
                    <a16:creationId xmlns:a16="http://schemas.microsoft.com/office/drawing/2014/main" id="{0D322109-F2B8-4BD8-A1B7-6E3FF46DC92A}"/>
                  </a:ext>
                </a:extLst>
              </p:cNvPr>
              <p:cNvCxnSpPr/>
              <p:nvPr/>
            </p:nvCxnSpPr>
            <p:spPr>
              <a:xfrm>
                <a:off x="1120140" y="2019300"/>
                <a:ext cx="96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68107617-7093-4DF8-A927-E22F1FF45F39}"/>
                      </a:ext>
                    </a:extLst>
                  </p:cNvPr>
                  <p:cNvSpPr txBox="1"/>
                  <p:nvPr/>
                </p:nvSpPr>
                <p:spPr>
                  <a:xfrm>
                    <a:off x="1064060" y="1508760"/>
                    <a:ext cx="11550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5</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6</m:t>
                              </m:r>
                            </m:sub>
                          </m:sSub>
                          <m:r>
                            <a:rPr lang="en-US" b="0" i="1" smtClean="0">
                              <a:latin typeface="Cambria Math" panose="02040503050406030204" pitchFamily="18" charset="0"/>
                            </a:rPr>
                            <m:t>)</m:t>
                          </m:r>
                        </m:oMath>
                      </m:oMathPara>
                    </a14:m>
                    <a:endParaRPr lang="en-US" dirty="0"/>
                  </a:p>
                </p:txBody>
              </p:sp>
            </mc:Choice>
            <mc:Fallback xmlns="">
              <p:sp>
                <p:nvSpPr>
                  <p:cNvPr id="60" name="TextBox 59">
                    <a:extLst>
                      <a:ext uri="{FF2B5EF4-FFF2-40B4-BE49-F238E27FC236}">
                        <a16:creationId xmlns:a16="http://schemas.microsoft.com/office/drawing/2014/main" id="{68107617-7093-4DF8-A927-E22F1FF45F39}"/>
                      </a:ext>
                    </a:extLst>
                  </p:cNvPr>
                  <p:cNvSpPr txBox="1">
                    <a:spLocks noRot="1" noChangeAspect="1" noMove="1" noResize="1" noEditPoints="1" noAdjustHandles="1" noChangeArrowheads="1" noChangeShapeType="1" noTextEdit="1"/>
                  </p:cNvSpPr>
                  <p:nvPr/>
                </p:nvSpPr>
                <p:spPr>
                  <a:xfrm>
                    <a:off x="1064060" y="1508760"/>
                    <a:ext cx="1155060" cy="369332"/>
                  </a:xfrm>
                  <a:prstGeom prst="rect">
                    <a:avLst/>
                  </a:prstGeom>
                  <a:blipFill>
                    <a:blip r:embed="rId23"/>
                    <a:stretch>
                      <a:fillRect b="-13333"/>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71" name="TextBox 70">
                <a:extLst>
                  <a:ext uri="{FF2B5EF4-FFF2-40B4-BE49-F238E27FC236}">
                    <a16:creationId xmlns:a16="http://schemas.microsoft.com/office/drawing/2014/main" id="{F412376C-7404-41CB-B816-6663684150C5}"/>
                  </a:ext>
                </a:extLst>
              </p:cNvPr>
              <p:cNvSpPr txBox="1"/>
              <p:nvPr/>
            </p:nvSpPr>
            <p:spPr>
              <a:xfrm>
                <a:off x="293823" y="3403856"/>
                <a:ext cx="820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3</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oMath>
                  </m:oMathPara>
                </a14:m>
                <a:endParaRPr lang="en-US" dirty="0"/>
              </a:p>
            </p:txBody>
          </p:sp>
        </mc:Choice>
        <mc:Fallback xmlns="">
          <p:sp>
            <p:nvSpPr>
              <p:cNvPr id="71" name="TextBox 70">
                <a:extLst>
                  <a:ext uri="{FF2B5EF4-FFF2-40B4-BE49-F238E27FC236}">
                    <a16:creationId xmlns:a16="http://schemas.microsoft.com/office/drawing/2014/main" id="{F412376C-7404-41CB-B816-6663684150C5}"/>
                  </a:ext>
                </a:extLst>
              </p:cNvPr>
              <p:cNvSpPr txBox="1">
                <a:spLocks noRot="1" noChangeAspect="1" noMove="1" noResize="1" noEditPoints="1" noAdjustHandles="1" noChangeArrowheads="1" noChangeShapeType="1" noTextEdit="1"/>
              </p:cNvSpPr>
              <p:nvPr/>
            </p:nvSpPr>
            <p:spPr>
              <a:xfrm>
                <a:off x="293823" y="3403856"/>
                <a:ext cx="820994" cy="369332"/>
              </a:xfrm>
              <a:prstGeom prst="rect">
                <a:avLst/>
              </a:prstGeom>
              <a:blipFill>
                <a:blip r:embed="rId24"/>
                <a:stretch>
                  <a:fillRect b="-13115"/>
                </a:stretch>
              </a:blipFill>
            </p:spPr>
            <p:txBody>
              <a:bodyPr/>
              <a:lstStyle/>
              <a:p>
                <a:r>
                  <a:rPr lang="en-US">
                    <a:noFill/>
                  </a:rPr>
                  <a:t> </a:t>
                </a:r>
              </a:p>
            </p:txBody>
          </p:sp>
        </mc:Fallback>
      </mc:AlternateContent>
      <p:cxnSp>
        <p:nvCxnSpPr>
          <p:cNvPr id="72" name="Straight Connector 71">
            <a:extLst>
              <a:ext uri="{FF2B5EF4-FFF2-40B4-BE49-F238E27FC236}">
                <a16:creationId xmlns:a16="http://schemas.microsoft.com/office/drawing/2014/main" id="{2EEB127E-704C-431B-9D68-6E9CCBB4CB14}"/>
              </a:ext>
            </a:extLst>
          </p:cNvPr>
          <p:cNvCxnSpPr>
            <a:cxnSpLocks/>
          </p:cNvCxnSpPr>
          <p:nvPr/>
        </p:nvCxnSpPr>
        <p:spPr>
          <a:xfrm flipH="1">
            <a:off x="4221637" y="1280160"/>
            <a:ext cx="28626" cy="288125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3" name="TextBox 72">
                <a:extLst>
                  <a:ext uri="{FF2B5EF4-FFF2-40B4-BE49-F238E27FC236}">
                    <a16:creationId xmlns:a16="http://schemas.microsoft.com/office/drawing/2014/main" id="{328340CD-A82D-4104-B143-B761B0F537C1}"/>
                  </a:ext>
                </a:extLst>
              </p:cNvPr>
              <p:cNvSpPr txBox="1"/>
              <p:nvPr/>
            </p:nvSpPr>
            <p:spPr>
              <a:xfrm>
                <a:off x="4220911" y="3852376"/>
                <a:ext cx="1446037" cy="369332"/>
              </a:xfrm>
              <a:prstGeom prst="rect">
                <a:avLst/>
              </a:prstGeom>
              <a:noFill/>
            </p:spPr>
            <p:txBody>
              <a:bodyPr wrap="square" rtlCol="0">
                <a:spAutoFit/>
              </a:bodyPr>
              <a:lstStyle/>
              <a:p>
                <a:r>
                  <a:rPr lang="en-US" dirty="0">
                    <a:solidFill>
                      <a:srgbClr val="C00000"/>
                    </a:solidFill>
                  </a:rPr>
                  <a:t>interpolant </a:t>
                </a:r>
                <a14:m>
                  <m:oMath xmlns:m="http://schemas.openxmlformats.org/officeDocument/2006/math">
                    <m:r>
                      <a:rPr lang="en-US" b="0" i="1" smtClean="0">
                        <a:solidFill>
                          <a:srgbClr val="C00000"/>
                        </a:solidFill>
                        <a:latin typeface="Cambria Math" panose="02040503050406030204" pitchFamily="18" charset="0"/>
                      </a:rPr>
                      <m:t>𝜙</m:t>
                    </m:r>
                  </m:oMath>
                </a14:m>
                <a:endParaRPr lang="en-US" dirty="0">
                  <a:solidFill>
                    <a:srgbClr val="C00000"/>
                  </a:solidFill>
                </a:endParaRPr>
              </a:p>
            </p:txBody>
          </p:sp>
        </mc:Choice>
        <mc:Fallback xmlns="">
          <p:sp>
            <p:nvSpPr>
              <p:cNvPr id="73" name="TextBox 72">
                <a:extLst>
                  <a:ext uri="{FF2B5EF4-FFF2-40B4-BE49-F238E27FC236}">
                    <a16:creationId xmlns:a16="http://schemas.microsoft.com/office/drawing/2014/main" id="{328340CD-A82D-4104-B143-B761B0F537C1}"/>
                  </a:ext>
                </a:extLst>
              </p:cNvPr>
              <p:cNvSpPr txBox="1">
                <a:spLocks noRot="1" noChangeAspect="1" noMove="1" noResize="1" noEditPoints="1" noAdjustHandles="1" noChangeArrowheads="1" noChangeShapeType="1" noTextEdit="1"/>
              </p:cNvSpPr>
              <p:nvPr/>
            </p:nvSpPr>
            <p:spPr>
              <a:xfrm>
                <a:off x="4220911" y="3852376"/>
                <a:ext cx="1446037" cy="369332"/>
              </a:xfrm>
              <a:prstGeom prst="rect">
                <a:avLst/>
              </a:prstGeom>
              <a:blipFill>
                <a:blip r:embed="rId25"/>
                <a:stretch>
                  <a:fillRect l="-3361" t="-9836" b="-24590"/>
                </a:stretch>
              </a:blipFill>
            </p:spPr>
            <p:txBody>
              <a:bodyPr/>
              <a:lstStyle/>
              <a:p>
                <a:r>
                  <a:rPr lang="en-US">
                    <a:noFill/>
                  </a:rPr>
                  <a:t> </a:t>
                </a:r>
              </a:p>
            </p:txBody>
          </p:sp>
        </mc:Fallback>
      </mc:AlternateContent>
    </p:spTree>
    <p:extLst>
      <p:ext uri="{BB962C8B-B14F-4D97-AF65-F5344CB8AC3E}">
        <p14:creationId xmlns:p14="http://schemas.microsoft.com/office/powerpoint/2010/main" val="249580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fade">
                                      <p:cBhvr>
                                        <p:cTn id="32" dur="500"/>
                                        <p:tgtEl>
                                          <p:spTgt spid="5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
                                        </p:tgtEl>
                                        <p:attrNameLst>
                                          <p:attrName>style.visibility</p:attrName>
                                        </p:attrNameLst>
                                      </p:cBhvr>
                                      <p:to>
                                        <p:strVal val="visible"/>
                                      </p:to>
                                    </p:set>
                                    <p:animEffect transition="in" filter="fade">
                                      <p:cBhvr>
                                        <p:cTn id="37" dur="500"/>
                                        <p:tgtEl>
                                          <p:spTgt spid="7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2"/>
                                        </p:tgtEl>
                                        <p:attrNameLst>
                                          <p:attrName>style.visibility</p:attrName>
                                        </p:attrNameLst>
                                      </p:cBhvr>
                                      <p:to>
                                        <p:strVal val="visible"/>
                                      </p:to>
                                    </p:set>
                                    <p:animEffect transition="in" filter="fade">
                                      <p:cBhvr>
                                        <p:cTn id="42" dur="500"/>
                                        <p:tgtEl>
                                          <p:spTgt spid="7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animEffect transition="in" filter="fade">
                                      <p:cBhvr>
                                        <p:cTn id="45" dur="500"/>
                                        <p:tgtEl>
                                          <p:spTgt spid="7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9">
                                            <p:txEl>
                                              <p:pRg st="0" end="0"/>
                                            </p:txEl>
                                          </p:spTgt>
                                        </p:tgtEl>
                                        <p:attrNameLst>
                                          <p:attrName>style.visibility</p:attrName>
                                        </p:attrNameLst>
                                      </p:cBhvr>
                                      <p:to>
                                        <p:strVal val="visible"/>
                                      </p:to>
                                    </p:set>
                                    <p:animEffect transition="in" filter="fade">
                                      <p:cBhvr>
                                        <p:cTn id="50" dur="500"/>
                                        <p:tgtEl>
                                          <p:spTgt spid="29">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9">
                                            <p:txEl>
                                              <p:pRg st="1" end="1"/>
                                            </p:txEl>
                                          </p:spTgt>
                                        </p:tgtEl>
                                        <p:attrNameLst>
                                          <p:attrName>style.visibility</p:attrName>
                                        </p:attrNameLst>
                                      </p:cBhvr>
                                      <p:to>
                                        <p:strVal val="visible"/>
                                      </p:to>
                                    </p:set>
                                    <p:animEffect transition="in" filter="fade">
                                      <p:cBhvr>
                                        <p:cTn id="55" dur="500"/>
                                        <p:tgtEl>
                                          <p:spTgt spid="29">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9">
                                            <p:txEl>
                                              <p:pRg st="2" end="2"/>
                                            </p:txEl>
                                          </p:spTgt>
                                        </p:tgtEl>
                                        <p:attrNameLst>
                                          <p:attrName>style.visibility</p:attrName>
                                        </p:attrNameLst>
                                      </p:cBhvr>
                                      <p:to>
                                        <p:strVal val="visible"/>
                                      </p:to>
                                    </p:set>
                                    <p:animEffect transition="in" filter="fade">
                                      <p:cBhvr>
                                        <p:cTn id="60" dur="500"/>
                                        <p:tgtEl>
                                          <p:spTgt spid="29">
                                            <p:txEl>
                                              <p:pRg st="2" end="2"/>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9">
                                            <p:txEl>
                                              <p:pRg st="3" end="3"/>
                                            </p:txEl>
                                          </p:spTgt>
                                        </p:tgtEl>
                                        <p:attrNameLst>
                                          <p:attrName>style.visibility</p:attrName>
                                        </p:attrNameLst>
                                      </p:cBhvr>
                                      <p:to>
                                        <p:strVal val="visible"/>
                                      </p:to>
                                    </p:set>
                                    <p:animEffect transition="in" filter="fade">
                                      <p:cBhvr>
                                        <p:cTn id="63" dur="500"/>
                                        <p:tgtEl>
                                          <p:spTgt spid="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9" grpId="0" build="p" bldLvl="2"/>
      <p:bldP spid="49" grpId="0"/>
      <p:bldP spid="50" grpId="0"/>
      <p:bldP spid="71" grpId="0"/>
      <p:bldP spid="7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D033-587B-42F1-B328-F745FE0D22AC}"/>
              </a:ext>
            </a:extLst>
          </p:cNvPr>
          <p:cNvSpPr>
            <a:spLocks noGrp="1"/>
          </p:cNvSpPr>
          <p:nvPr>
            <p:ph type="title"/>
          </p:nvPr>
        </p:nvSpPr>
        <p:spPr/>
        <p:txBody>
          <a:bodyPr/>
          <a:lstStyle/>
          <a:p>
            <a:r>
              <a:rPr lang="en-US" dirty="0"/>
              <a:t>What to do?</a:t>
            </a:r>
          </a:p>
        </p:txBody>
      </p:sp>
      <p:sp>
        <p:nvSpPr>
          <p:cNvPr id="3" name="Content Placeholder 2">
            <a:extLst>
              <a:ext uri="{FF2B5EF4-FFF2-40B4-BE49-F238E27FC236}">
                <a16:creationId xmlns:a16="http://schemas.microsoft.com/office/drawing/2014/main" id="{8125A871-EB0A-4C92-87FA-2C2C9A9CBE25}"/>
              </a:ext>
            </a:extLst>
          </p:cNvPr>
          <p:cNvSpPr>
            <a:spLocks noGrp="1"/>
          </p:cNvSpPr>
          <p:nvPr>
            <p:ph idx="1"/>
          </p:nvPr>
        </p:nvSpPr>
        <p:spPr>
          <a:xfrm>
            <a:off x="628650" y="1302327"/>
            <a:ext cx="7886700" cy="503613"/>
          </a:xfrm>
        </p:spPr>
        <p:txBody>
          <a:bodyPr/>
          <a:lstStyle/>
          <a:p>
            <a:r>
              <a:rPr lang="en-US" dirty="0"/>
              <a:t>This of AG automaton as a history variable</a:t>
            </a:r>
          </a:p>
        </p:txBody>
      </p:sp>
      <p:grpSp>
        <p:nvGrpSpPr>
          <p:cNvPr id="10" name="Group 9">
            <a:extLst>
              <a:ext uri="{FF2B5EF4-FFF2-40B4-BE49-F238E27FC236}">
                <a16:creationId xmlns:a16="http://schemas.microsoft.com/office/drawing/2014/main" id="{3E10B1BA-B072-4FC4-A4A2-98F4357B8BE3}"/>
              </a:ext>
            </a:extLst>
          </p:cNvPr>
          <p:cNvGrpSpPr/>
          <p:nvPr/>
        </p:nvGrpSpPr>
        <p:grpSpPr>
          <a:xfrm>
            <a:off x="3002585" y="2164080"/>
            <a:ext cx="1889150" cy="1143655"/>
            <a:chOff x="3002585" y="2164080"/>
            <a:chExt cx="1889150" cy="1143655"/>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055CD1F-F76F-4219-967F-90034D8A3A40}"/>
                    </a:ext>
                  </a:extLst>
                </p:cNvPr>
                <p:cNvSpPr txBox="1"/>
                <p:nvPr/>
              </p:nvSpPr>
              <p:spPr>
                <a:xfrm>
                  <a:off x="3002585" y="2560320"/>
                  <a:ext cx="63235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𝑀</m:t>
                            </m:r>
                          </m:e>
                          <m:sub>
                            <m:r>
                              <a:rPr lang="en-US" sz="2400" b="0" i="1" smtClean="0">
                                <a:latin typeface="Cambria Math" panose="02040503050406030204" pitchFamily="18" charset="0"/>
                              </a:rPr>
                              <m:t>1</m:t>
                            </m:r>
                          </m:sub>
                        </m:sSub>
                      </m:oMath>
                    </m:oMathPara>
                  </a14:m>
                  <a:endParaRPr lang="en-US" sz="2400" dirty="0"/>
                </a:p>
              </p:txBody>
            </p:sp>
          </mc:Choice>
          <mc:Fallback xmlns="">
            <p:sp>
              <p:nvSpPr>
                <p:cNvPr id="4" name="TextBox 3">
                  <a:extLst>
                    <a:ext uri="{FF2B5EF4-FFF2-40B4-BE49-F238E27FC236}">
                      <a16:creationId xmlns:a16="http://schemas.microsoft.com/office/drawing/2014/main" id="{A055CD1F-F76F-4219-967F-90034D8A3A40}"/>
                    </a:ext>
                  </a:extLst>
                </p:cNvPr>
                <p:cNvSpPr txBox="1">
                  <a:spLocks noRot="1" noChangeAspect="1" noMove="1" noResize="1" noEditPoints="1" noAdjustHandles="1" noChangeArrowheads="1" noChangeShapeType="1" noTextEdit="1"/>
                </p:cNvSpPr>
                <p:nvPr/>
              </p:nvSpPr>
              <p:spPr>
                <a:xfrm>
                  <a:off x="3002585" y="2560320"/>
                  <a:ext cx="632353" cy="461665"/>
                </a:xfrm>
                <a:prstGeom prst="rect">
                  <a:avLst/>
                </a:prstGeom>
                <a:blipFill>
                  <a:blip r:embed="rId2"/>
                  <a:stretch>
                    <a:fillRect/>
                  </a:stretch>
                </a:blipFill>
              </p:spPr>
              <p:txBody>
                <a:bodyPr/>
                <a:lstStyle/>
                <a:p>
                  <a:r>
                    <a:rPr lang="en-US">
                      <a:noFill/>
                    </a:rPr>
                    <a:t> </a:t>
                  </a:r>
                </a:p>
              </p:txBody>
            </p:sp>
          </mc:Fallback>
        </mc:AlternateContent>
        <p:cxnSp>
          <p:nvCxnSpPr>
            <p:cNvPr id="6" name="Straight Connector 5">
              <a:extLst>
                <a:ext uri="{FF2B5EF4-FFF2-40B4-BE49-F238E27FC236}">
                  <a16:creationId xmlns:a16="http://schemas.microsoft.com/office/drawing/2014/main" id="{FEF904BA-F60F-43F0-A1B3-C4EA801B1B49}"/>
                </a:ext>
              </a:extLst>
            </p:cNvPr>
            <p:cNvCxnSpPr>
              <a:cxnSpLocks/>
              <a:stCxn id="8" idx="0"/>
            </p:cNvCxnSpPr>
            <p:nvPr/>
          </p:nvCxnSpPr>
          <p:spPr>
            <a:xfrm flipV="1">
              <a:off x="3885275" y="2164080"/>
              <a:ext cx="8850" cy="68199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A66ED04-FA16-44D0-A93B-B280A91626FA}"/>
                    </a:ext>
                  </a:extLst>
                </p:cNvPr>
                <p:cNvSpPr txBox="1"/>
                <p:nvPr/>
              </p:nvSpPr>
              <p:spPr>
                <a:xfrm>
                  <a:off x="4252265" y="2560319"/>
                  <a:ext cx="63947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𝑀</m:t>
                            </m:r>
                          </m:e>
                          <m:sub>
                            <m:r>
                              <a:rPr lang="en-US" sz="2400" b="0" i="1" smtClean="0">
                                <a:latin typeface="Cambria Math" panose="02040503050406030204" pitchFamily="18" charset="0"/>
                              </a:rPr>
                              <m:t>2</m:t>
                            </m:r>
                          </m:sub>
                        </m:sSub>
                      </m:oMath>
                    </m:oMathPara>
                  </a14:m>
                  <a:endParaRPr lang="en-US" sz="2400" dirty="0"/>
                </a:p>
              </p:txBody>
            </p:sp>
          </mc:Choice>
          <mc:Fallback xmlns="">
            <p:sp>
              <p:nvSpPr>
                <p:cNvPr id="7" name="TextBox 6">
                  <a:extLst>
                    <a:ext uri="{FF2B5EF4-FFF2-40B4-BE49-F238E27FC236}">
                      <a16:creationId xmlns:a16="http://schemas.microsoft.com/office/drawing/2014/main" id="{1A66ED04-FA16-44D0-A93B-B280A91626FA}"/>
                    </a:ext>
                  </a:extLst>
                </p:cNvPr>
                <p:cNvSpPr txBox="1">
                  <a:spLocks noRot="1" noChangeAspect="1" noMove="1" noResize="1" noEditPoints="1" noAdjustHandles="1" noChangeArrowheads="1" noChangeShapeType="1" noTextEdit="1"/>
                </p:cNvSpPr>
                <p:nvPr/>
              </p:nvSpPr>
              <p:spPr>
                <a:xfrm>
                  <a:off x="4252265" y="2560319"/>
                  <a:ext cx="639470" cy="46166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660BEA8-202C-4BB3-BFA3-4FA60636AA67}"/>
                    </a:ext>
                  </a:extLst>
                </p:cNvPr>
                <p:cNvSpPr txBox="1"/>
                <p:nvPr/>
              </p:nvSpPr>
              <p:spPr>
                <a:xfrm>
                  <a:off x="3650178" y="2846070"/>
                  <a:ext cx="47019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C00000"/>
                            </a:solidFill>
                            <a:latin typeface="Cambria Math" panose="02040503050406030204" pitchFamily="18" charset="0"/>
                          </a:rPr>
                          <m:t>𝜙</m:t>
                        </m:r>
                      </m:oMath>
                    </m:oMathPara>
                  </a14:m>
                  <a:endParaRPr lang="en-US" sz="2400" dirty="0">
                    <a:solidFill>
                      <a:srgbClr val="C00000"/>
                    </a:solidFill>
                  </a:endParaRPr>
                </a:p>
              </p:txBody>
            </p:sp>
          </mc:Choice>
          <mc:Fallback xmlns="">
            <p:sp>
              <p:nvSpPr>
                <p:cNvPr id="8" name="TextBox 7">
                  <a:extLst>
                    <a:ext uri="{FF2B5EF4-FFF2-40B4-BE49-F238E27FC236}">
                      <a16:creationId xmlns:a16="http://schemas.microsoft.com/office/drawing/2014/main" id="{2660BEA8-202C-4BB3-BFA3-4FA60636AA67}"/>
                    </a:ext>
                  </a:extLst>
                </p:cNvPr>
                <p:cNvSpPr txBox="1">
                  <a:spLocks noRot="1" noChangeAspect="1" noMove="1" noResize="1" noEditPoints="1" noAdjustHandles="1" noChangeArrowheads="1" noChangeShapeType="1" noTextEdit="1"/>
                </p:cNvSpPr>
                <p:nvPr/>
              </p:nvSpPr>
              <p:spPr>
                <a:xfrm>
                  <a:off x="3650178" y="2846070"/>
                  <a:ext cx="470193" cy="461665"/>
                </a:xfrm>
                <a:prstGeom prst="rect">
                  <a:avLst/>
                </a:prstGeom>
                <a:blipFill>
                  <a:blip r:embed="rId4"/>
                  <a:stretch>
                    <a:fillRect l="-2597" r="-1299" b="-15789"/>
                  </a:stretch>
                </a:blipFill>
              </p:spPr>
              <p:txBody>
                <a:bodyPr/>
                <a:lstStyle/>
                <a:p>
                  <a:r>
                    <a:rPr lang="en-US">
                      <a:noFill/>
                    </a:rPr>
                    <a:t> </a:t>
                  </a:r>
                </a:p>
              </p:txBody>
            </p:sp>
          </mc:Fallback>
        </mc:AlternateContent>
      </p:grpSp>
      <p:grpSp>
        <p:nvGrpSpPr>
          <p:cNvPr id="13" name="Group 12">
            <a:extLst>
              <a:ext uri="{FF2B5EF4-FFF2-40B4-BE49-F238E27FC236}">
                <a16:creationId xmlns:a16="http://schemas.microsoft.com/office/drawing/2014/main" id="{FFA6DF66-0B65-4A9B-A088-B6777846290C}"/>
              </a:ext>
            </a:extLst>
          </p:cNvPr>
          <p:cNvGrpSpPr/>
          <p:nvPr/>
        </p:nvGrpSpPr>
        <p:grpSpPr>
          <a:xfrm>
            <a:off x="1809421" y="2324100"/>
            <a:ext cx="2433994" cy="1272540"/>
            <a:chOff x="1809421" y="2324100"/>
            <a:chExt cx="2433994" cy="1272540"/>
          </a:xfrm>
        </p:grpSpPr>
        <p:sp>
          <p:nvSpPr>
            <p:cNvPr id="11" name="Oval 10">
              <a:extLst>
                <a:ext uri="{FF2B5EF4-FFF2-40B4-BE49-F238E27FC236}">
                  <a16:creationId xmlns:a16="http://schemas.microsoft.com/office/drawing/2014/main" id="{410D4DE8-4172-4F7D-8858-05AA8F40BAF1}"/>
                </a:ext>
              </a:extLst>
            </p:cNvPr>
            <p:cNvSpPr/>
            <p:nvPr/>
          </p:nvSpPr>
          <p:spPr>
            <a:xfrm>
              <a:off x="1851660" y="2324100"/>
              <a:ext cx="2391755" cy="12725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D554F38-5045-41BB-9221-4097B9BCFE94}"/>
                    </a:ext>
                  </a:extLst>
                </p:cNvPr>
                <p:cNvSpPr txBox="1"/>
                <p:nvPr/>
              </p:nvSpPr>
              <p:spPr>
                <a:xfrm>
                  <a:off x="1809421" y="2662535"/>
                  <a:ext cx="851387"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002060"/>
                            </a:solidFill>
                            <a:latin typeface="Cambria Math" panose="02040503050406030204" pitchFamily="18" charset="0"/>
                          </a:rPr>
                          <m:t>𝐼𝑛</m:t>
                        </m:r>
                        <m:sSub>
                          <m:sSubPr>
                            <m:ctrlPr>
                              <a:rPr lang="en-US" sz="2400" b="0" i="1" smtClean="0">
                                <a:solidFill>
                                  <a:srgbClr val="002060"/>
                                </a:solidFill>
                                <a:latin typeface="Cambria Math" panose="02040503050406030204" pitchFamily="18" charset="0"/>
                              </a:rPr>
                            </m:ctrlPr>
                          </m:sSubPr>
                          <m:e>
                            <m:r>
                              <a:rPr lang="en-US" sz="2400" b="0" i="1" smtClean="0">
                                <a:solidFill>
                                  <a:srgbClr val="002060"/>
                                </a:solidFill>
                                <a:latin typeface="Cambria Math" panose="02040503050406030204" pitchFamily="18" charset="0"/>
                              </a:rPr>
                              <m:t>𝑣</m:t>
                            </m:r>
                          </m:e>
                          <m:sub>
                            <m:r>
                              <a:rPr lang="en-US" sz="2400" b="0" i="1" smtClean="0">
                                <a:solidFill>
                                  <a:srgbClr val="002060"/>
                                </a:solidFill>
                                <a:latin typeface="Cambria Math" panose="02040503050406030204" pitchFamily="18" charset="0"/>
                              </a:rPr>
                              <m:t>1</m:t>
                            </m:r>
                          </m:sub>
                        </m:sSub>
                      </m:oMath>
                    </m:oMathPara>
                  </a14:m>
                  <a:endParaRPr lang="en-US" sz="2400" dirty="0">
                    <a:solidFill>
                      <a:srgbClr val="002060"/>
                    </a:solidFill>
                  </a:endParaRPr>
                </a:p>
              </p:txBody>
            </p:sp>
          </mc:Choice>
          <mc:Fallback xmlns="">
            <p:sp>
              <p:nvSpPr>
                <p:cNvPr id="12" name="TextBox 11">
                  <a:extLst>
                    <a:ext uri="{FF2B5EF4-FFF2-40B4-BE49-F238E27FC236}">
                      <a16:creationId xmlns:a16="http://schemas.microsoft.com/office/drawing/2014/main" id="{3D554F38-5045-41BB-9221-4097B9BCFE94}"/>
                    </a:ext>
                  </a:extLst>
                </p:cNvPr>
                <p:cNvSpPr txBox="1">
                  <a:spLocks noRot="1" noChangeAspect="1" noMove="1" noResize="1" noEditPoints="1" noAdjustHandles="1" noChangeArrowheads="1" noChangeShapeType="1" noTextEdit="1"/>
                </p:cNvSpPr>
                <p:nvPr/>
              </p:nvSpPr>
              <p:spPr>
                <a:xfrm>
                  <a:off x="1809421" y="2662535"/>
                  <a:ext cx="851387" cy="461665"/>
                </a:xfrm>
                <a:prstGeom prst="rect">
                  <a:avLst/>
                </a:prstGeom>
                <a:blipFill>
                  <a:blip r:embed="rId5"/>
                  <a:stretch>
                    <a:fillRect/>
                  </a:stretch>
                </a:blipFill>
              </p:spPr>
              <p:txBody>
                <a:bodyPr/>
                <a:lstStyle/>
                <a:p>
                  <a:r>
                    <a:rPr lang="en-US">
                      <a:noFill/>
                    </a:rPr>
                    <a:t> </a:t>
                  </a:r>
                </a:p>
              </p:txBody>
            </p:sp>
          </mc:Fallback>
        </mc:AlternateContent>
      </p:grpSp>
      <p:grpSp>
        <p:nvGrpSpPr>
          <p:cNvPr id="14" name="Group 13">
            <a:extLst>
              <a:ext uri="{FF2B5EF4-FFF2-40B4-BE49-F238E27FC236}">
                <a16:creationId xmlns:a16="http://schemas.microsoft.com/office/drawing/2014/main" id="{F6FBDB9E-6B0B-47A9-BA07-5AF5E584244C}"/>
              </a:ext>
            </a:extLst>
          </p:cNvPr>
          <p:cNvGrpSpPr/>
          <p:nvPr/>
        </p:nvGrpSpPr>
        <p:grpSpPr>
          <a:xfrm>
            <a:off x="3589985" y="2394913"/>
            <a:ext cx="2391755" cy="1272540"/>
            <a:chOff x="289665" y="2509213"/>
            <a:chExt cx="2391755" cy="1272540"/>
          </a:xfrm>
        </p:grpSpPr>
        <p:sp>
          <p:nvSpPr>
            <p:cNvPr id="15" name="Oval 14">
              <a:extLst>
                <a:ext uri="{FF2B5EF4-FFF2-40B4-BE49-F238E27FC236}">
                  <a16:creationId xmlns:a16="http://schemas.microsoft.com/office/drawing/2014/main" id="{44FB773A-F329-47BF-9557-FF3EBCE344D3}"/>
                </a:ext>
              </a:extLst>
            </p:cNvPr>
            <p:cNvSpPr/>
            <p:nvPr/>
          </p:nvSpPr>
          <p:spPr>
            <a:xfrm>
              <a:off x="289665" y="2509213"/>
              <a:ext cx="2391755" cy="12725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68101328-289A-49E2-AD10-5D7481BD375D}"/>
                    </a:ext>
                  </a:extLst>
                </p:cNvPr>
                <p:cNvSpPr txBox="1"/>
                <p:nvPr/>
              </p:nvSpPr>
              <p:spPr>
                <a:xfrm>
                  <a:off x="1822915" y="2859732"/>
                  <a:ext cx="85850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002060"/>
                            </a:solidFill>
                            <a:latin typeface="Cambria Math" panose="02040503050406030204" pitchFamily="18" charset="0"/>
                          </a:rPr>
                          <m:t>𝐼𝑛</m:t>
                        </m:r>
                        <m:sSub>
                          <m:sSubPr>
                            <m:ctrlPr>
                              <a:rPr lang="en-US" sz="2400" b="0" i="1" smtClean="0">
                                <a:solidFill>
                                  <a:srgbClr val="002060"/>
                                </a:solidFill>
                                <a:latin typeface="Cambria Math" panose="02040503050406030204" pitchFamily="18" charset="0"/>
                              </a:rPr>
                            </m:ctrlPr>
                          </m:sSubPr>
                          <m:e>
                            <m:r>
                              <a:rPr lang="en-US" sz="2400" b="0" i="1" smtClean="0">
                                <a:solidFill>
                                  <a:srgbClr val="002060"/>
                                </a:solidFill>
                                <a:latin typeface="Cambria Math" panose="02040503050406030204" pitchFamily="18" charset="0"/>
                              </a:rPr>
                              <m:t>𝑣</m:t>
                            </m:r>
                          </m:e>
                          <m:sub>
                            <m:r>
                              <a:rPr lang="en-US" sz="2400" b="0" i="1" smtClean="0">
                                <a:solidFill>
                                  <a:srgbClr val="002060"/>
                                </a:solidFill>
                                <a:latin typeface="Cambria Math" panose="02040503050406030204" pitchFamily="18" charset="0"/>
                              </a:rPr>
                              <m:t>2</m:t>
                            </m:r>
                          </m:sub>
                        </m:sSub>
                      </m:oMath>
                    </m:oMathPara>
                  </a14:m>
                  <a:endParaRPr lang="en-US" sz="2400" dirty="0">
                    <a:solidFill>
                      <a:srgbClr val="002060"/>
                    </a:solidFill>
                  </a:endParaRPr>
                </a:p>
              </p:txBody>
            </p:sp>
          </mc:Choice>
          <mc:Fallback xmlns="">
            <p:sp>
              <p:nvSpPr>
                <p:cNvPr id="16" name="TextBox 15">
                  <a:extLst>
                    <a:ext uri="{FF2B5EF4-FFF2-40B4-BE49-F238E27FC236}">
                      <a16:creationId xmlns:a16="http://schemas.microsoft.com/office/drawing/2014/main" id="{68101328-289A-49E2-AD10-5D7481BD375D}"/>
                    </a:ext>
                  </a:extLst>
                </p:cNvPr>
                <p:cNvSpPr txBox="1">
                  <a:spLocks noRot="1" noChangeAspect="1" noMove="1" noResize="1" noEditPoints="1" noAdjustHandles="1" noChangeArrowheads="1" noChangeShapeType="1" noTextEdit="1"/>
                </p:cNvSpPr>
                <p:nvPr/>
              </p:nvSpPr>
              <p:spPr>
                <a:xfrm>
                  <a:off x="1822915" y="2859732"/>
                  <a:ext cx="858505" cy="461665"/>
                </a:xfrm>
                <a:prstGeom prst="rect">
                  <a:avLst/>
                </a:prstGeom>
                <a:blipFill>
                  <a:blip r:embed="rId6"/>
                  <a:stretch>
                    <a:fillRect b="-1316"/>
                  </a:stretch>
                </a:blipFill>
              </p:spPr>
              <p:txBody>
                <a:bodyPr/>
                <a:lstStyle/>
                <a:p>
                  <a:r>
                    <a:rPr lang="en-US">
                      <a:noFill/>
                    </a:rPr>
                    <a:t> </a:t>
                  </a:r>
                </a:p>
              </p:txBody>
            </p:sp>
          </mc:Fallback>
        </mc:AlternateContent>
      </p:grpSp>
      <p:sp>
        <p:nvSpPr>
          <p:cNvPr id="17" name="Content Placeholder 2">
            <a:extLst>
              <a:ext uri="{FF2B5EF4-FFF2-40B4-BE49-F238E27FC236}">
                <a16:creationId xmlns:a16="http://schemas.microsoft.com/office/drawing/2014/main" id="{A7026534-0537-4D56-8A6A-97E11E0712B1}"/>
              </a:ext>
            </a:extLst>
          </p:cNvPr>
          <p:cNvSpPr txBox="1">
            <a:spLocks/>
          </p:cNvSpPr>
          <p:nvPr/>
        </p:nvSpPr>
        <p:spPr>
          <a:xfrm>
            <a:off x="712470" y="3960938"/>
            <a:ext cx="7886700" cy="243986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C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History variable allows proof in simpler form</a:t>
            </a:r>
          </a:p>
          <a:p>
            <a:pPr lvl="1"/>
            <a:r>
              <a:rPr lang="en-US" dirty="0"/>
              <a:t>More localized, less rich logic, </a:t>
            </a:r>
            <a:r>
              <a:rPr lang="en-US" dirty="0" err="1"/>
              <a:t>etc</a:t>
            </a:r>
            <a:r>
              <a:rPr lang="en-US" dirty="0"/>
              <a:t>…</a:t>
            </a:r>
          </a:p>
          <a:p>
            <a:r>
              <a:rPr lang="en-US" dirty="0"/>
              <a:t>Relevance principle?</a:t>
            </a:r>
          </a:p>
          <a:p>
            <a:pPr lvl="1"/>
            <a:r>
              <a:rPr lang="en-US" dirty="0"/>
              <a:t>History variables useful in restricted cases may be generalized</a:t>
            </a:r>
          </a:p>
          <a:p>
            <a:r>
              <a:rPr lang="en-US" dirty="0"/>
              <a:t>No need for strict hierarchy</a:t>
            </a:r>
          </a:p>
          <a:p>
            <a:pPr lvl="1"/>
            <a:r>
              <a:rPr lang="en-US" dirty="0"/>
              <a:t>Sub-proofs may overlap structurally</a:t>
            </a:r>
          </a:p>
        </p:txBody>
      </p:sp>
    </p:spTree>
    <p:extLst>
      <p:ext uri="{BB962C8B-B14F-4D97-AF65-F5344CB8AC3E}">
        <p14:creationId xmlns:p14="http://schemas.microsoft.com/office/powerpoint/2010/main" val="24244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500"/>
                                        <p:tgtEl>
                                          <p:spTgt spid="17">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xEl>
                                              <p:pRg st="1" end="1"/>
                                            </p:txEl>
                                          </p:spTgt>
                                        </p:tgtEl>
                                        <p:attrNameLst>
                                          <p:attrName>style.visibility</p:attrName>
                                        </p:attrNameLst>
                                      </p:cBhvr>
                                      <p:to>
                                        <p:strVal val="visible"/>
                                      </p:to>
                                    </p:set>
                                    <p:animEffect transition="in" filter="fade">
                                      <p:cBhvr>
                                        <p:cTn id="30" dur="500"/>
                                        <p:tgtEl>
                                          <p:spTgt spid="1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7">
                                            <p:txEl>
                                              <p:pRg st="2" end="2"/>
                                            </p:txEl>
                                          </p:spTgt>
                                        </p:tgtEl>
                                        <p:attrNameLst>
                                          <p:attrName>style.visibility</p:attrName>
                                        </p:attrNameLst>
                                      </p:cBhvr>
                                      <p:to>
                                        <p:strVal val="visible"/>
                                      </p:to>
                                    </p:set>
                                    <p:animEffect transition="in" filter="fade">
                                      <p:cBhvr>
                                        <p:cTn id="35" dur="500"/>
                                        <p:tgtEl>
                                          <p:spTgt spid="17">
                                            <p:txEl>
                                              <p:pRg st="2" end="2"/>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
                                            <p:txEl>
                                              <p:pRg st="3" end="3"/>
                                            </p:txEl>
                                          </p:spTgt>
                                        </p:tgtEl>
                                        <p:attrNameLst>
                                          <p:attrName>style.visibility</p:attrName>
                                        </p:attrNameLst>
                                      </p:cBhvr>
                                      <p:to>
                                        <p:strVal val="visible"/>
                                      </p:to>
                                    </p:set>
                                    <p:animEffect transition="in" filter="fade">
                                      <p:cBhvr>
                                        <p:cTn id="38" dur="500"/>
                                        <p:tgtEl>
                                          <p:spTgt spid="17">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7">
                                            <p:txEl>
                                              <p:pRg st="4" end="4"/>
                                            </p:txEl>
                                          </p:spTgt>
                                        </p:tgtEl>
                                        <p:attrNameLst>
                                          <p:attrName>style.visibility</p:attrName>
                                        </p:attrNameLst>
                                      </p:cBhvr>
                                      <p:to>
                                        <p:strVal val="visible"/>
                                      </p:to>
                                    </p:set>
                                    <p:animEffect transition="in" filter="fade">
                                      <p:cBhvr>
                                        <p:cTn id="43" dur="500"/>
                                        <p:tgtEl>
                                          <p:spTgt spid="17">
                                            <p:txEl>
                                              <p:pRg st="4" end="4"/>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xEl>
                                              <p:pRg st="5" end="5"/>
                                            </p:txEl>
                                          </p:spTgt>
                                        </p:tgtEl>
                                        <p:attrNameLst>
                                          <p:attrName>style.visibility</p:attrName>
                                        </p:attrNameLst>
                                      </p:cBhvr>
                                      <p:to>
                                        <p:strVal val="visible"/>
                                      </p:to>
                                    </p:set>
                                    <p:animEffect transition="in" filter="fade">
                                      <p:cBhvr>
                                        <p:cTn id="46" dur="500"/>
                                        <p:tgtEl>
                                          <p:spTgt spid="1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295F-3A74-447E-80B6-E7E4C017A6A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38EFAEA-C67E-486C-B83D-C55966AF1D9D}"/>
              </a:ext>
            </a:extLst>
          </p:cNvPr>
          <p:cNvSpPr>
            <a:spLocks noGrp="1"/>
          </p:cNvSpPr>
          <p:nvPr>
            <p:ph idx="1"/>
          </p:nvPr>
        </p:nvSpPr>
        <p:spPr>
          <a:xfrm>
            <a:off x="628650" y="1302327"/>
            <a:ext cx="7886700" cy="2721033"/>
          </a:xfrm>
        </p:spPr>
        <p:txBody>
          <a:bodyPr/>
          <a:lstStyle/>
          <a:p>
            <a:r>
              <a:rPr lang="en-US" dirty="0"/>
              <a:t>Mutual non-interference principle</a:t>
            </a:r>
          </a:p>
          <a:p>
            <a:pPr lvl="1"/>
            <a:r>
              <a:rPr lang="en-US" dirty="0"/>
              <a:t>In proof, its application seems to depend strongly on its heuristic value in proof automation.</a:t>
            </a:r>
          </a:p>
          <a:p>
            <a:r>
              <a:rPr lang="en-US" dirty="0"/>
              <a:t>The compositional dream</a:t>
            </a:r>
          </a:p>
          <a:p>
            <a:pPr lvl="1"/>
            <a:r>
              <a:rPr lang="en-US" dirty="0" err="1"/>
              <a:t>Hierarchchical</a:t>
            </a:r>
            <a:r>
              <a:rPr lang="en-US" dirty="0"/>
              <a:t> proofs seem to be hard</a:t>
            </a:r>
          </a:p>
          <a:p>
            <a:pPr lvl="1"/>
            <a:r>
              <a:rPr lang="en-US" dirty="0"/>
              <a:t>Perhaps because we lack strong generalization heuristics</a:t>
            </a:r>
          </a:p>
        </p:txBody>
      </p:sp>
      <p:sp>
        <p:nvSpPr>
          <p:cNvPr id="4" name="TextBox 3">
            <a:extLst>
              <a:ext uri="{FF2B5EF4-FFF2-40B4-BE49-F238E27FC236}">
                <a16:creationId xmlns:a16="http://schemas.microsoft.com/office/drawing/2014/main" id="{B9157010-3A26-4EF7-897A-E0C11D462CD7}"/>
              </a:ext>
            </a:extLst>
          </p:cNvPr>
          <p:cNvSpPr txBox="1"/>
          <p:nvPr/>
        </p:nvSpPr>
        <p:spPr>
          <a:xfrm>
            <a:off x="887730" y="4396740"/>
            <a:ext cx="7627620" cy="923330"/>
          </a:xfrm>
          <a:prstGeom prst="rect">
            <a:avLst/>
          </a:prstGeom>
          <a:noFill/>
        </p:spPr>
        <p:txBody>
          <a:bodyPr wrap="square" rtlCol="0">
            <a:spAutoFit/>
          </a:bodyPr>
          <a:lstStyle/>
          <a:p>
            <a:r>
              <a:rPr lang="en-US" dirty="0"/>
              <a:t>Perhaps we should give up on the compositional dream, at least as a proof construction technique, and instead focus on heuristics for inferring history-dependent predicates.</a:t>
            </a:r>
          </a:p>
        </p:txBody>
      </p:sp>
    </p:spTree>
    <p:extLst>
      <p:ext uri="{BB962C8B-B14F-4D97-AF65-F5344CB8AC3E}">
        <p14:creationId xmlns:p14="http://schemas.microsoft.com/office/powerpoint/2010/main" val="153382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6971CF-23EB-4D99-84FE-00E4FEF63A78}"/>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What is QUIC?</a:t>
            </a:r>
          </a:p>
        </p:txBody>
      </p:sp>
      <p:sp>
        <p:nvSpPr>
          <p:cNvPr id="4" name="Rectangle 3">
            <a:extLst>
              <a:ext uri="{FF2B5EF4-FFF2-40B4-BE49-F238E27FC236}">
                <a16:creationId xmlns:a16="http://schemas.microsoft.com/office/drawing/2014/main" id="{64FDED77-221B-4BF9-A4A9-7D80819E4D87}"/>
              </a:ext>
            </a:extLst>
          </p:cNvPr>
          <p:cNvSpPr/>
          <p:nvPr/>
        </p:nvSpPr>
        <p:spPr>
          <a:xfrm>
            <a:off x="1200778" y="1598083"/>
            <a:ext cx="4572000" cy="3170099"/>
          </a:xfrm>
          <a:prstGeom prst="rect">
            <a:avLst/>
          </a:prstGeom>
        </p:spPr>
        <p:txBody>
          <a:bodyPr>
            <a:spAutoFit/>
          </a:bodyPr>
          <a:lstStyle/>
          <a:p>
            <a:r>
              <a:rPr lang="en-US" sz="2000" dirty="0"/>
              <a:t>Replacement for TLS/TCP stack</a:t>
            </a:r>
          </a:p>
          <a:p>
            <a:pPr lvl="1"/>
            <a:r>
              <a:rPr lang="en-US" sz="2000" dirty="0"/>
              <a:t>Introduce by Google in 2013</a:t>
            </a:r>
          </a:p>
          <a:p>
            <a:pPr lvl="1"/>
            <a:r>
              <a:rPr lang="en-US" sz="2000" dirty="0"/>
              <a:t>Implemented in user space using UDP</a:t>
            </a:r>
          </a:p>
          <a:p>
            <a:r>
              <a:rPr lang="en-US" sz="2000" dirty="0"/>
              <a:t>Goals</a:t>
            </a:r>
          </a:p>
          <a:p>
            <a:pPr lvl="1"/>
            <a:r>
              <a:rPr lang="en-US" sz="2000" dirty="0"/>
              <a:t>Reduce connection latency</a:t>
            </a:r>
          </a:p>
          <a:p>
            <a:pPr lvl="1"/>
            <a:r>
              <a:rPr lang="en-US" sz="2000" dirty="0"/>
              <a:t>Better congestion control</a:t>
            </a:r>
          </a:p>
          <a:p>
            <a:pPr lvl="1"/>
            <a:r>
              <a:rPr lang="en-US" sz="2000" dirty="0"/>
              <a:t>More responsive web applications</a:t>
            </a:r>
          </a:p>
          <a:p>
            <a:r>
              <a:rPr lang="en-US" sz="2000" dirty="0"/>
              <a:t>Standardization process</a:t>
            </a:r>
          </a:p>
          <a:p>
            <a:pPr lvl="1"/>
            <a:r>
              <a:rPr lang="en-US" sz="2000" dirty="0"/>
              <a:t>IETF working group, current draft = 20</a:t>
            </a:r>
          </a:p>
          <a:p>
            <a:pPr lvl="1"/>
            <a:r>
              <a:rPr lang="en-US" sz="2000" dirty="0"/>
              <a:t>Transport for HTTP/3</a:t>
            </a:r>
          </a:p>
        </p:txBody>
      </p:sp>
      <p:sp>
        <p:nvSpPr>
          <p:cNvPr id="5" name="TextBox 4">
            <a:extLst>
              <a:ext uri="{FF2B5EF4-FFF2-40B4-BE49-F238E27FC236}">
                <a16:creationId xmlns:a16="http://schemas.microsoft.com/office/drawing/2014/main" id="{D1F09CBF-E164-4D43-B080-D1E6D41C1928}"/>
              </a:ext>
            </a:extLst>
          </p:cNvPr>
          <p:cNvSpPr txBox="1"/>
          <p:nvPr/>
        </p:nvSpPr>
        <p:spPr>
          <a:xfrm>
            <a:off x="1467059" y="5305530"/>
            <a:ext cx="5942524" cy="369332"/>
          </a:xfrm>
          <a:prstGeom prst="rect">
            <a:avLst/>
          </a:prstGeom>
          <a:noFill/>
        </p:spPr>
        <p:txBody>
          <a:bodyPr wrap="none" rtlCol="0">
            <a:spAutoFit/>
          </a:bodyPr>
          <a:lstStyle/>
          <a:p>
            <a:r>
              <a:rPr lang="en-US" dirty="0"/>
              <a:t>QUIC will likely carry a large fraction of traffic on the Internet.</a:t>
            </a:r>
          </a:p>
        </p:txBody>
      </p:sp>
    </p:spTree>
    <p:extLst>
      <p:ext uri="{BB962C8B-B14F-4D97-AF65-F5344CB8AC3E}">
        <p14:creationId xmlns:p14="http://schemas.microsoft.com/office/powerpoint/2010/main" val="72205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500"/>
                                        <p:tgtEl>
                                          <p:spTgt spid="4">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fade">
                                      <p:cBhvr>
                                        <p:cTn id="38" dur="500"/>
                                        <p:tgtEl>
                                          <p:spTgt spid="4">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6971CF-23EB-4D99-84FE-00E4FEF63A78}"/>
              </a:ext>
            </a:extLst>
          </p:cNvPr>
          <p:cNvSpPr txBox="1"/>
          <p:nvPr/>
        </p:nvSpPr>
        <p:spPr>
          <a:xfrm>
            <a:off x="805817" y="645063"/>
            <a:ext cx="7743823" cy="646331"/>
          </a:xfrm>
          <a:prstGeom prst="rect">
            <a:avLst/>
          </a:prstGeom>
          <a:noFill/>
        </p:spPr>
        <p:txBody>
          <a:bodyPr wrap="square" rtlCol="0">
            <a:spAutoFit/>
          </a:bodyPr>
          <a:lstStyle/>
          <a:p>
            <a:r>
              <a:rPr lang="en-US" sz="3600" dirty="0">
                <a:solidFill>
                  <a:schemeClr val="accent5">
                    <a:lumMod val="75000"/>
                  </a:schemeClr>
                </a:solidFill>
              </a:rPr>
              <a:t>How is it structured?</a:t>
            </a:r>
          </a:p>
        </p:txBody>
      </p:sp>
      <p:sp>
        <p:nvSpPr>
          <p:cNvPr id="3" name="Rectangle 2">
            <a:extLst>
              <a:ext uri="{FF2B5EF4-FFF2-40B4-BE49-F238E27FC236}">
                <a16:creationId xmlns:a16="http://schemas.microsoft.com/office/drawing/2014/main" id="{DA7B424B-4735-4E02-9390-0E1A14B7FDAB}"/>
              </a:ext>
            </a:extLst>
          </p:cNvPr>
          <p:cNvSpPr/>
          <p:nvPr/>
        </p:nvSpPr>
        <p:spPr>
          <a:xfrm>
            <a:off x="478366" y="5071535"/>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UDP</a:t>
            </a:r>
          </a:p>
        </p:txBody>
      </p:sp>
      <p:grpSp>
        <p:nvGrpSpPr>
          <p:cNvPr id="4" name="Group 3">
            <a:extLst>
              <a:ext uri="{FF2B5EF4-FFF2-40B4-BE49-F238E27FC236}">
                <a16:creationId xmlns:a16="http://schemas.microsoft.com/office/drawing/2014/main" id="{656C02BF-0289-47AC-81D0-9706339559B0}"/>
              </a:ext>
            </a:extLst>
          </p:cNvPr>
          <p:cNvGrpSpPr/>
          <p:nvPr/>
        </p:nvGrpSpPr>
        <p:grpSpPr>
          <a:xfrm>
            <a:off x="957815" y="5621868"/>
            <a:ext cx="4007016" cy="369332"/>
            <a:chOff x="1021316" y="4453467"/>
            <a:chExt cx="4007016" cy="369332"/>
          </a:xfrm>
        </p:grpSpPr>
        <p:sp>
          <p:nvSpPr>
            <p:cNvPr id="5" name="TextBox 4">
              <a:extLst>
                <a:ext uri="{FF2B5EF4-FFF2-40B4-BE49-F238E27FC236}">
                  <a16:creationId xmlns:a16="http://schemas.microsoft.com/office/drawing/2014/main" id="{CBDDA895-E297-443A-ADC2-9495F665D350}"/>
                </a:ext>
              </a:extLst>
            </p:cNvPr>
            <p:cNvSpPr txBox="1"/>
            <p:nvPr/>
          </p:nvSpPr>
          <p:spPr>
            <a:xfrm>
              <a:off x="1021316" y="4453467"/>
              <a:ext cx="725968" cy="369332"/>
            </a:xfrm>
            <a:prstGeom prst="rect">
              <a:avLst/>
            </a:prstGeom>
            <a:noFill/>
          </p:spPr>
          <p:txBody>
            <a:bodyPr wrap="none" rtlCol="0">
              <a:spAutoFit/>
            </a:bodyPr>
            <a:lstStyle/>
            <a:p>
              <a:r>
                <a:rPr lang="en-US" dirty="0"/>
                <a:t>Client</a:t>
              </a:r>
            </a:p>
          </p:txBody>
        </p:sp>
        <p:sp>
          <p:nvSpPr>
            <p:cNvPr id="6" name="TextBox 5">
              <a:extLst>
                <a:ext uri="{FF2B5EF4-FFF2-40B4-BE49-F238E27FC236}">
                  <a16:creationId xmlns:a16="http://schemas.microsoft.com/office/drawing/2014/main" id="{8F493022-0DB6-48D8-9891-05CD278282CD}"/>
                </a:ext>
              </a:extLst>
            </p:cNvPr>
            <p:cNvSpPr txBox="1"/>
            <p:nvPr/>
          </p:nvSpPr>
          <p:spPr>
            <a:xfrm>
              <a:off x="4242668" y="4453467"/>
              <a:ext cx="785664" cy="369332"/>
            </a:xfrm>
            <a:prstGeom prst="rect">
              <a:avLst/>
            </a:prstGeom>
            <a:noFill/>
          </p:spPr>
          <p:txBody>
            <a:bodyPr wrap="none" rtlCol="0">
              <a:spAutoFit/>
            </a:bodyPr>
            <a:lstStyle/>
            <a:p>
              <a:r>
                <a:rPr lang="en-US" dirty="0"/>
                <a:t>Server</a:t>
              </a:r>
            </a:p>
          </p:txBody>
        </p:sp>
      </p:grpSp>
      <p:sp>
        <p:nvSpPr>
          <p:cNvPr id="7" name="Rectangle 6">
            <a:extLst>
              <a:ext uri="{FF2B5EF4-FFF2-40B4-BE49-F238E27FC236}">
                <a16:creationId xmlns:a16="http://schemas.microsoft.com/office/drawing/2014/main" id="{1CA6E196-39B0-4208-9B24-62B939ABADBA}"/>
              </a:ext>
            </a:extLst>
          </p:cNvPr>
          <p:cNvSpPr/>
          <p:nvPr/>
        </p:nvSpPr>
        <p:spPr>
          <a:xfrm>
            <a:off x="3729566" y="5071535"/>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UDP</a:t>
            </a:r>
          </a:p>
        </p:txBody>
      </p:sp>
      <p:cxnSp>
        <p:nvCxnSpPr>
          <p:cNvPr id="8" name="Straight Arrow Connector 7">
            <a:extLst>
              <a:ext uri="{FF2B5EF4-FFF2-40B4-BE49-F238E27FC236}">
                <a16:creationId xmlns:a16="http://schemas.microsoft.com/office/drawing/2014/main" id="{89423D1B-12B8-43A9-9B1A-25FBC07E0116}"/>
              </a:ext>
            </a:extLst>
          </p:cNvPr>
          <p:cNvCxnSpPr>
            <a:stCxn id="3" idx="3"/>
            <a:endCxn id="7" idx="1"/>
          </p:cNvCxnSpPr>
          <p:nvPr/>
        </p:nvCxnSpPr>
        <p:spPr>
          <a:xfrm>
            <a:off x="2163233" y="5240869"/>
            <a:ext cx="1566333"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E5335D-D576-4E6D-9BAD-987C741EDFF8}"/>
              </a:ext>
            </a:extLst>
          </p:cNvPr>
          <p:cNvSpPr/>
          <p:nvPr/>
        </p:nvSpPr>
        <p:spPr>
          <a:xfrm>
            <a:off x="478366" y="4428067"/>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Protection</a:t>
            </a:r>
          </a:p>
        </p:txBody>
      </p:sp>
      <p:sp>
        <p:nvSpPr>
          <p:cNvPr id="10" name="Rectangle 9">
            <a:extLst>
              <a:ext uri="{FF2B5EF4-FFF2-40B4-BE49-F238E27FC236}">
                <a16:creationId xmlns:a16="http://schemas.microsoft.com/office/drawing/2014/main" id="{B82F4540-546A-4716-A7DB-23542FF9D05B}"/>
              </a:ext>
            </a:extLst>
          </p:cNvPr>
          <p:cNvSpPr/>
          <p:nvPr/>
        </p:nvSpPr>
        <p:spPr>
          <a:xfrm>
            <a:off x="3729566" y="4428067"/>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Protection</a:t>
            </a:r>
          </a:p>
        </p:txBody>
      </p:sp>
      <p:cxnSp>
        <p:nvCxnSpPr>
          <p:cNvPr id="11" name="Straight Arrow Connector 10">
            <a:extLst>
              <a:ext uri="{FF2B5EF4-FFF2-40B4-BE49-F238E27FC236}">
                <a16:creationId xmlns:a16="http://schemas.microsoft.com/office/drawing/2014/main" id="{9FFA97EB-9EE2-4628-92E0-AEFF56C32E61}"/>
              </a:ext>
            </a:extLst>
          </p:cNvPr>
          <p:cNvCxnSpPr>
            <a:stCxn id="9" idx="3"/>
            <a:endCxn id="10" idx="1"/>
          </p:cNvCxnSpPr>
          <p:nvPr/>
        </p:nvCxnSpPr>
        <p:spPr>
          <a:xfrm>
            <a:off x="2163233" y="4597401"/>
            <a:ext cx="1566333" cy="0"/>
          </a:xfrm>
          <a:prstGeom prst="straightConnector1">
            <a:avLst/>
          </a:prstGeom>
          <a:ln>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839F65F1-1A9F-4F27-8D34-F00B03C7422A}"/>
              </a:ext>
            </a:extLst>
          </p:cNvPr>
          <p:cNvSpPr/>
          <p:nvPr/>
        </p:nvSpPr>
        <p:spPr>
          <a:xfrm>
            <a:off x="478366" y="3784599"/>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Packet</a:t>
            </a:r>
          </a:p>
        </p:txBody>
      </p:sp>
      <p:sp>
        <p:nvSpPr>
          <p:cNvPr id="13" name="Rectangle 12">
            <a:extLst>
              <a:ext uri="{FF2B5EF4-FFF2-40B4-BE49-F238E27FC236}">
                <a16:creationId xmlns:a16="http://schemas.microsoft.com/office/drawing/2014/main" id="{0C824BC1-895F-4960-A2FD-0887EE950DE1}"/>
              </a:ext>
            </a:extLst>
          </p:cNvPr>
          <p:cNvSpPr/>
          <p:nvPr/>
        </p:nvSpPr>
        <p:spPr>
          <a:xfrm>
            <a:off x="3729566" y="3784599"/>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Packet</a:t>
            </a:r>
          </a:p>
        </p:txBody>
      </p:sp>
      <p:cxnSp>
        <p:nvCxnSpPr>
          <p:cNvPr id="14" name="Straight Arrow Connector 13">
            <a:extLst>
              <a:ext uri="{FF2B5EF4-FFF2-40B4-BE49-F238E27FC236}">
                <a16:creationId xmlns:a16="http://schemas.microsoft.com/office/drawing/2014/main" id="{F283C8FA-C8FB-44DC-9C9B-728CAF162EB7}"/>
              </a:ext>
            </a:extLst>
          </p:cNvPr>
          <p:cNvCxnSpPr>
            <a:stCxn id="12" idx="3"/>
            <a:endCxn id="13" idx="1"/>
          </p:cNvCxnSpPr>
          <p:nvPr/>
        </p:nvCxnSpPr>
        <p:spPr>
          <a:xfrm>
            <a:off x="2163233" y="3953933"/>
            <a:ext cx="1566333" cy="0"/>
          </a:xfrm>
          <a:prstGeom prst="straightConnector1">
            <a:avLst/>
          </a:prstGeom>
          <a:ln>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C93E274C-0F2B-490A-AF2F-C57B93A74C45}"/>
              </a:ext>
            </a:extLst>
          </p:cNvPr>
          <p:cNvSpPr/>
          <p:nvPr/>
        </p:nvSpPr>
        <p:spPr>
          <a:xfrm>
            <a:off x="478366" y="3152510"/>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Frame</a:t>
            </a:r>
          </a:p>
        </p:txBody>
      </p:sp>
      <p:sp>
        <p:nvSpPr>
          <p:cNvPr id="16" name="Rectangle 15">
            <a:extLst>
              <a:ext uri="{FF2B5EF4-FFF2-40B4-BE49-F238E27FC236}">
                <a16:creationId xmlns:a16="http://schemas.microsoft.com/office/drawing/2014/main" id="{BB81CA03-CDCA-4F43-A61F-CFEDB0F5544D}"/>
              </a:ext>
            </a:extLst>
          </p:cNvPr>
          <p:cNvSpPr/>
          <p:nvPr/>
        </p:nvSpPr>
        <p:spPr>
          <a:xfrm>
            <a:off x="3729566" y="3152510"/>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Frame</a:t>
            </a:r>
          </a:p>
        </p:txBody>
      </p:sp>
      <p:cxnSp>
        <p:nvCxnSpPr>
          <p:cNvPr id="17" name="Straight Arrow Connector 16">
            <a:extLst>
              <a:ext uri="{FF2B5EF4-FFF2-40B4-BE49-F238E27FC236}">
                <a16:creationId xmlns:a16="http://schemas.microsoft.com/office/drawing/2014/main" id="{9139C788-E320-42D4-9040-7D7845AE7552}"/>
              </a:ext>
            </a:extLst>
          </p:cNvPr>
          <p:cNvCxnSpPr>
            <a:stCxn id="15" idx="3"/>
            <a:endCxn id="16" idx="1"/>
          </p:cNvCxnSpPr>
          <p:nvPr/>
        </p:nvCxnSpPr>
        <p:spPr>
          <a:xfrm>
            <a:off x="2163233" y="3321844"/>
            <a:ext cx="1566333" cy="0"/>
          </a:xfrm>
          <a:prstGeom prst="straightConnector1">
            <a:avLst/>
          </a:prstGeom>
          <a:ln>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5EEC958A-23AF-4C1F-9745-70DED24CAD29}"/>
              </a:ext>
            </a:extLst>
          </p:cNvPr>
          <p:cNvSpPr/>
          <p:nvPr/>
        </p:nvSpPr>
        <p:spPr>
          <a:xfrm>
            <a:off x="478366" y="2551377"/>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TLS</a:t>
            </a:r>
          </a:p>
        </p:txBody>
      </p:sp>
      <p:sp>
        <p:nvSpPr>
          <p:cNvPr id="19" name="Rectangle 18">
            <a:extLst>
              <a:ext uri="{FF2B5EF4-FFF2-40B4-BE49-F238E27FC236}">
                <a16:creationId xmlns:a16="http://schemas.microsoft.com/office/drawing/2014/main" id="{F987F650-10E5-411C-AF5E-F992D8F4C3DE}"/>
              </a:ext>
            </a:extLst>
          </p:cNvPr>
          <p:cNvSpPr/>
          <p:nvPr/>
        </p:nvSpPr>
        <p:spPr>
          <a:xfrm>
            <a:off x="3729566" y="2551377"/>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TLS</a:t>
            </a:r>
          </a:p>
        </p:txBody>
      </p:sp>
      <p:cxnSp>
        <p:nvCxnSpPr>
          <p:cNvPr id="20" name="Straight Arrow Connector 19">
            <a:extLst>
              <a:ext uri="{FF2B5EF4-FFF2-40B4-BE49-F238E27FC236}">
                <a16:creationId xmlns:a16="http://schemas.microsoft.com/office/drawing/2014/main" id="{BE38654F-8380-4482-A26B-80B548C47CBE}"/>
              </a:ext>
            </a:extLst>
          </p:cNvPr>
          <p:cNvCxnSpPr>
            <a:stCxn id="18" idx="3"/>
            <a:endCxn id="19" idx="1"/>
          </p:cNvCxnSpPr>
          <p:nvPr/>
        </p:nvCxnSpPr>
        <p:spPr>
          <a:xfrm>
            <a:off x="2163233" y="2720711"/>
            <a:ext cx="1566333" cy="0"/>
          </a:xfrm>
          <a:prstGeom prst="straightConnector1">
            <a:avLst/>
          </a:prstGeom>
          <a:ln>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C3711D1-3813-48D6-9E10-122061A80A68}"/>
              </a:ext>
            </a:extLst>
          </p:cNvPr>
          <p:cNvSpPr/>
          <p:nvPr/>
        </p:nvSpPr>
        <p:spPr>
          <a:xfrm>
            <a:off x="478366" y="1919289"/>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22" name="Rectangle 21">
            <a:extLst>
              <a:ext uri="{FF2B5EF4-FFF2-40B4-BE49-F238E27FC236}">
                <a16:creationId xmlns:a16="http://schemas.microsoft.com/office/drawing/2014/main" id="{F8ACC9B2-A0C1-4D64-8396-807896F914FD}"/>
              </a:ext>
            </a:extLst>
          </p:cNvPr>
          <p:cNvSpPr/>
          <p:nvPr/>
        </p:nvSpPr>
        <p:spPr>
          <a:xfrm>
            <a:off x="3729566" y="1919289"/>
            <a:ext cx="1684867" cy="33866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cxnSp>
        <p:nvCxnSpPr>
          <p:cNvPr id="23" name="Straight Arrow Connector 22">
            <a:extLst>
              <a:ext uri="{FF2B5EF4-FFF2-40B4-BE49-F238E27FC236}">
                <a16:creationId xmlns:a16="http://schemas.microsoft.com/office/drawing/2014/main" id="{0476FDA0-5A1D-4574-AF54-C6BB393BD8A1}"/>
              </a:ext>
            </a:extLst>
          </p:cNvPr>
          <p:cNvCxnSpPr>
            <a:stCxn id="21" idx="3"/>
            <a:endCxn id="22" idx="1"/>
          </p:cNvCxnSpPr>
          <p:nvPr/>
        </p:nvCxnSpPr>
        <p:spPr>
          <a:xfrm>
            <a:off x="2163233" y="2088623"/>
            <a:ext cx="1566333" cy="0"/>
          </a:xfrm>
          <a:prstGeom prst="straightConnector1">
            <a:avLst/>
          </a:prstGeom>
          <a:ln>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7BE40182-004F-4E44-B2AC-48967AB0EF44}"/>
              </a:ext>
            </a:extLst>
          </p:cNvPr>
          <p:cNvGrpSpPr/>
          <p:nvPr/>
        </p:nvGrpSpPr>
        <p:grpSpPr>
          <a:xfrm>
            <a:off x="628650" y="2257956"/>
            <a:ext cx="237067" cy="2813579"/>
            <a:chOff x="628650" y="2257956"/>
            <a:chExt cx="237067" cy="2813579"/>
          </a:xfrm>
        </p:grpSpPr>
        <p:cxnSp>
          <p:nvCxnSpPr>
            <p:cNvPr id="25" name="Straight Arrow Connector 24">
              <a:extLst>
                <a:ext uri="{FF2B5EF4-FFF2-40B4-BE49-F238E27FC236}">
                  <a16:creationId xmlns:a16="http://schemas.microsoft.com/office/drawing/2014/main" id="{1C0EA398-483E-4840-857D-73C96F6D1FE0}"/>
                </a:ext>
              </a:extLst>
            </p:cNvPr>
            <p:cNvCxnSpPr/>
            <p:nvPr/>
          </p:nvCxnSpPr>
          <p:spPr>
            <a:xfrm>
              <a:off x="628650" y="2257956"/>
              <a:ext cx="0" cy="8945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A06D985-C352-4E1D-B46C-476762CC6E84}"/>
                </a:ext>
              </a:extLst>
            </p:cNvPr>
            <p:cNvCxnSpPr>
              <a:cxnSpLocks/>
            </p:cNvCxnSpPr>
            <p:nvPr/>
          </p:nvCxnSpPr>
          <p:spPr>
            <a:xfrm>
              <a:off x="865717" y="2874567"/>
              <a:ext cx="0" cy="2779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72DFE22-0E62-48E4-8CE1-AB7CB3E4EFB9}"/>
                </a:ext>
              </a:extLst>
            </p:cNvPr>
            <p:cNvCxnSpPr>
              <a:cxnSpLocks/>
            </p:cNvCxnSpPr>
            <p:nvPr/>
          </p:nvCxnSpPr>
          <p:spPr>
            <a:xfrm>
              <a:off x="628650" y="3506656"/>
              <a:ext cx="0" cy="2779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58155A3-46EF-4D67-AF8D-B1F6E05F210E}"/>
                </a:ext>
              </a:extLst>
            </p:cNvPr>
            <p:cNvCxnSpPr>
              <a:cxnSpLocks/>
            </p:cNvCxnSpPr>
            <p:nvPr/>
          </p:nvCxnSpPr>
          <p:spPr>
            <a:xfrm>
              <a:off x="639233" y="4150124"/>
              <a:ext cx="0" cy="2779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57050C4-3932-40EC-A4AA-ACB713583574}"/>
                </a:ext>
              </a:extLst>
            </p:cNvPr>
            <p:cNvCxnSpPr>
              <a:cxnSpLocks/>
            </p:cNvCxnSpPr>
            <p:nvPr/>
          </p:nvCxnSpPr>
          <p:spPr>
            <a:xfrm>
              <a:off x="649816" y="4793592"/>
              <a:ext cx="0" cy="2779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3A6E011F-ABDD-4D16-949D-9D68B12BBFC8}"/>
              </a:ext>
            </a:extLst>
          </p:cNvPr>
          <p:cNvGrpSpPr/>
          <p:nvPr/>
        </p:nvGrpSpPr>
        <p:grpSpPr>
          <a:xfrm>
            <a:off x="3848100" y="2257956"/>
            <a:ext cx="237067" cy="2813579"/>
            <a:chOff x="628650" y="2257956"/>
            <a:chExt cx="237067" cy="2813579"/>
          </a:xfrm>
        </p:grpSpPr>
        <p:cxnSp>
          <p:nvCxnSpPr>
            <p:cNvPr id="31" name="Straight Arrow Connector 30">
              <a:extLst>
                <a:ext uri="{FF2B5EF4-FFF2-40B4-BE49-F238E27FC236}">
                  <a16:creationId xmlns:a16="http://schemas.microsoft.com/office/drawing/2014/main" id="{24E97D5A-EF4E-414E-901E-8DDE74914E97}"/>
                </a:ext>
              </a:extLst>
            </p:cNvPr>
            <p:cNvCxnSpPr/>
            <p:nvPr/>
          </p:nvCxnSpPr>
          <p:spPr>
            <a:xfrm>
              <a:off x="628650" y="2257956"/>
              <a:ext cx="0" cy="8945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EF49B3D-5D8B-465B-ACA1-AC64BE01AC16}"/>
                </a:ext>
              </a:extLst>
            </p:cNvPr>
            <p:cNvCxnSpPr>
              <a:cxnSpLocks/>
            </p:cNvCxnSpPr>
            <p:nvPr/>
          </p:nvCxnSpPr>
          <p:spPr>
            <a:xfrm>
              <a:off x="865717" y="2874567"/>
              <a:ext cx="0" cy="2779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77443C7-561C-432C-9AF0-31834A6F3951}"/>
                </a:ext>
              </a:extLst>
            </p:cNvPr>
            <p:cNvCxnSpPr>
              <a:cxnSpLocks/>
            </p:cNvCxnSpPr>
            <p:nvPr/>
          </p:nvCxnSpPr>
          <p:spPr>
            <a:xfrm>
              <a:off x="628650" y="3506656"/>
              <a:ext cx="0" cy="2779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B266098-5778-4E54-B60D-1DA495FE3E89}"/>
                </a:ext>
              </a:extLst>
            </p:cNvPr>
            <p:cNvCxnSpPr>
              <a:cxnSpLocks/>
            </p:cNvCxnSpPr>
            <p:nvPr/>
          </p:nvCxnSpPr>
          <p:spPr>
            <a:xfrm>
              <a:off x="639233" y="4150124"/>
              <a:ext cx="0" cy="2779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8EDE69CD-B60C-43A8-86C8-3450FC69D2C4}"/>
                </a:ext>
              </a:extLst>
            </p:cNvPr>
            <p:cNvCxnSpPr>
              <a:cxnSpLocks/>
            </p:cNvCxnSpPr>
            <p:nvPr/>
          </p:nvCxnSpPr>
          <p:spPr>
            <a:xfrm>
              <a:off x="649816" y="4793592"/>
              <a:ext cx="0" cy="2779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35EC734C-0E80-46B6-96E3-5A97A153BE07}"/>
              </a:ext>
            </a:extLst>
          </p:cNvPr>
          <p:cNvGrpSpPr/>
          <p:nvPr/>
        </p:nvGrpSpPr>
        <p:grpSpPr>
          <a:xfrm>
            <a:off x="5054600" y="2874568"/>
            <a:ext cx="228600" cy="1553500"/>
            <a:chOff x="5054600" y="2874568"/>
            <a:chExt cx="228600" cy="1553500"/>
          </a:xfrm>
        </p:grpSpPr>
        <p:cxnSp>
          <p:nvCxnSpPr>
            <p:cNvPr id="37" name="Straight Arrow Connector 36">
              <a:extLst>
                <a:ext uri="{FF2B5EF4-FFF2-40B4-BE49-F238E27FC236}">
                  <a16:creationId xmlns:a16="http://schemas.microsoft.com/office/drawing/2014/main" id="{75DE6F62-6B13-4E64-8EF2-FA842035A98B}"/>
                </a:ext>
              </a:extLst>
            </p:cNvPr>
            <p:cNvCxnSpPr/>
            <p:nvPr/>
          </p:nvCxnSpPr>
          <p:spPr>
            <a:xfrm flipV="1">
              <a:off x="5283200" y="2890044"/>
              <a:ext cx="0" cy="15380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0335141A-F00A-40A7-B8C9-273FE3090620}"/>
                </a:ext>
              </a:extLst>
            </p:cNvPr>
            <p:cNvCxnSpPr>
              <a:cxnSpLocks/>
            </p:cNvCxnSpPr>
            <p:nvPr/>
          </p:nvCxnSpPr>
          <p:spPr>
            <a:xfrm flipV="1">
              <a:off x="5054600" y="2874568"/>
              <a:ext cx="0" cy="2779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7EEF4328-55B1-477E-95C2-2BDADF97163B}"/>
                </a:ext>
              </a:extLst>
            </p:cNvPr>
            <p:cNvCxnSpPr>
              <a:cxnSpLocks/>
            </p:cNvCxnSpPr>
            <p:nvPr/>
          </p:nvCxnSpPr>
          <p:spPr>
            <a:xfrm flipV="1">
              <a:off x="5173134" y="2890044"/>
              <a:ext cx="0" cy="8945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0E21916B-A49A-44C1-9642-AEA46B6C3E23}"/>
                </a:ext>
              </a:extLst>
            </p:cNvPr>
            <p:cNvCxnSpPr>
              <a:cxnSpLocks/>
            </p:cNvCxnSpPr>
            <p:nvPr/>
          </p:nvCxnSpPr>
          <p:spPr>
            <a:xfrm flipV="1">
              <a:off x="5173042" y="4123266"/>
              <a:ext cx="92" cy="3048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77BC3FED-FF85-42AD-9585-805D5A5E97B6}"/>
              </a:ext>
            </a:extLst>
          </p:cNvPr>
          <p:cNvGrpSpPr/>
          <p:nvPr/>
        </p:nvGrpSpPr>
        <p:grpSpPr>
          <a:xfrm>
            <a:off x="1735667" y="2874568"/>
            <a:ext cx="228600" cy="1553500"/>
            <a:chOff x="5054600" y="2874568"/>
            <a:chExt cx="228600" cy="1553500"/>
          </a:xfrm>
        </p:grpSpPr>
        <p:cxnSp>
          <p:nvCxnSpPr>
            <p:cNvPr id="41" name="Straight Arrow Connector 40">
              <a:extLst>
                <a:ext uri="{FF2B5EF4-FFF2-40B4-BE49-F238E27FC236}">
                  <a16:creationId xmlns:a16="http://schemas.microsoft.com/office/drawing/2014/main" id="{E5E58F4D-61C8-4248-8413-11E91B89C72B}"/>
                </a:ext>
              </a:extLst>
            </p:cNvPr>
            <p:cNvCxnSpPr/>
            <p:nvPr/>
          </p:nvCxnSpPr>
          <p:spPr>
            <a:xfrm flipV="1">
              <a:off x="5283200" y="2890044"/>
              <a:ext cx="0" cy="15380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2C1DF112-02B9-415C-A0B5-B83D5CF2CA27}"/>
                </a:ext>
              </a:extLst>
            </p:cNvPr>
            <p:cNvCxnSpPr>
              <a:cxnSpLocks/>
            </p:cNvCxnSpPr>
            <p:nvPr/>
          </p:nvCxnSpPr>
          <p:spPr>
            <a:xfrm flipV="1">
              <a:off x="5054600" y="2874568"/>
              <a:ext cx="0" cy="2779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DCDF625-FAEA-4D8F-8E89-6707E1980FB9}"/>
                </a:ext>
              </a:extLst>
            </p:cNvPr>
            <p:cNvCxnSpPr>
              <a:cxnSpLocks/>
            </p:cNvCxnSpPr>
            <p:nvPr/>
          </p:nvCxnSpPr>
          <p:spPr>
            <a:xfrm flipV="1">
              <a:off x="5173134" y="2890044"/>
              <a:ext cx="0" cy="8945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D8A6E67-8DAF-4E1B-95FA-E629D6FB899B}"/>
                </a:ext>
              </a:extLst>
            </p:cNvPr>
            <p:cNvCxnSpPr>
              <a:cxnSpLocks/>
            </p:cNvCxnSpPr>
            <p:nvPr/>
          </p:nvCxnSpPr>
          <p:spPr>
            <a:xfrm flipV="1">
              <a:off x="5173134" y="4150124"/>
              <a:ext cx="0" cy="277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4" name="TextBox 43">
            <a:extLst>
              <a:ext uri="{FF2B5EF4-FFF2-40B4-BE49-F238E27FC236}">
                <a16:creationId xmlns:a16="http://schemas.microsoft.com/office/drawing/2014/main" id="{F3A5E168-00E4-43B6-B5A6-3D8512AC31AF}"/>
              </a:ext>
            </a:extLst>
          </p:cNvPr>
          <p:cNvSpPr txBox="1"/>
          <p:nvPr/>
        </p:nvSpPr>
        <p:spPr>
          <a:xfrm>
            <a:off x="6146800" y="3242733"/>
            <a:ext cx="2256368" cy="646331"/>
          </a:xfrm>
          <a:prstGeom prst="rect">
            <a:avLst/>
          </a:prstGeom>
          <a:noFill/>
        </p:spPr>
        <p:txBody>
          <a:bodyPr wrap="square" rtlCol="0">
            <a:spAutoFit/>
          </a:bodyPr>
          <a:lstStyle/>
          <a:p>
            <a:r>
              <a:rPr lang="en-US" dirty="0"/>
              <a:t>Protocol is not cleanly layered!</a:t>
            </a:r>
          </a:p>
        </p:txBody>
      </p:sp>
    </p:spTree>
    <p:extLst>
      <p:ext uri="{BB962C8B-B14F-4D97-AF65-F5344CB8AC3E}">
        <p14:creationId xmlns:p14="http://schemas.microsoft.com/office/powerpoint/2010/main" val="161441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par>
                                <p:cTn id="38" presetID="10" presetClass="entr" presetSubtype="0"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par>
                                <p:cTn id="49" presetID="10" presetClass="entr" presetSubtype="0"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500"/>
                                        <p:tgtEl>
                                          <p:spTgt spid="19"/>
                                        </p:tgtEl>
                                      </p:cBhvr>
                                    </p:animEffect>
                                  </p:childTnLst>
                                </p:cTn>
                              </p:par>
                              <p:par>
                                <p:cTn id="60" presetID="10" presetClass="entr" presetSubtype="0" fill="hold"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500"/>
                                        <p:tgtEl>
                                          <p:spTgt spid="21"/>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500"/>
                                        <p:tgtEl>
                                          <p:spTgt spid="22"/>
                                        </p:tgtEl>
                                      </p:cBhvr>
                                    </p:animEffect>
                                  </p:childTnLst>
                                </p:cTn>
                              </p:par>
                              <p:par>
                                <p:cTn id="71" presetID="10" presetClass="entr" presetSubtype="0" fill="hold" nodeType="with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5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fade">
                                      <p:cBhvr>
                                        <p:cTn id="78" dur="500"/>
                                        <p:tgtEl>
                                          <p:spTgt spid="30"/>
                                        </p:tgtEl>
                                      </p:cBhvr>
                                    </p:animEffect>
                                  </p:childTnLst>
                                </p:cTn>
                              </p:par>
                              <p:par>
                                <p:cTn id="79" presetID="10" presetClass="entr" presetSubtype="0" fill="hold"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500"/>
                                        <p:tgtEl>
                                          <p:spTgt spid="24"/>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fade">
                                      <p:cBhvr>
                                        <p:cTn id="86" dur="500"/>
                                        <p:tgtEl>
                                          <p:spTgt spid="40"/>
                                        </p:tgtEl>
                                      </p:cBhvr>
                                    </p:animEffect>
                                  </p:childTnLst>
                                </p:cTn>
                              </p:par>
                              <p:par>
                                <p:cTn id="87" presetID="10" presetClass="entr" presetSubtype="0" fill="hold" nodeType="with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fade">
                                      <p:cBhvr>
                                        <p:cTn id="89" dur="500"/>
                                        <p:tgtEl>
                                          <p:spTgt spid="36"/>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fade">
                                      <p:cBhvr>
                                        <p:cTn id="9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9" grpId="0" animBg="1"/>
      <p:bldP spid="10" grpId="0" animBg="1"/>
      <p:bldP spid="12" grpId="0" animBg="1"/>
      <p:bldP spid="13" grpId="0" animBg="1"/>
      <p:bldP spid="15" grpId="0" animBg="1"/>
      <p:bldP spid="16" grpId="0" animBg="1"/>
      <p:bldP spid="18" grpId="0" animBg="1"/>
      <p:bldP spid="19" grpId="0" animBg="1"/>
      <p:bldP spid="21" grpId="0" animBg="1"/>
      <p:bldP spid="22" grpId="0" animBg="1"/>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6971CF-23EB-4D99-84FE-00E4FEF63A78}"/>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How does it work?</a:t>
            </a:r>
          </a:p>
        </p:txBody>
      </p:sp>
      <p:grpSp>
        <p:nvGrpSpPr>
          <p:cNvPr id="17" name="Group 16">
            <a:extLst>
              <a:ext uri="{FF2B5EF4-FFF2-40B4-BE49-F238E27FC236}">
                <a16:creationId xmlns:a16="http://schemas.microsoft.com/office/drawing/2014/main" id="{2786A9D8-FFBB-4FFD-B2C6-6B13EE3DAE46}"/>
              </a:ext>
            </a:extLst>
          </p:cNvPr>
          <p:cNvGrpSpPr/>
          <p:nvPr/>
        </p:nvGrpSpPr>
        <p:grpSpPr>
          <a:xfrm>
            <a:off x="1714500" y="1501140"/>
            <a:ext cx="871072" cy="3462746"/>
            <a:chOff x="1714500" y="1501140"/>
            <a:chExt cx="871072" cy="3462746"/>
          </a:xfrm>
        </p:grpSpPr>
        <p:sp>
          <p:nvSpPr>
            <p:cNvPr id="3" name="TextBox 2">
              <a:extLst>
                <a:ext uri="{FF2B5EF4-FFF2-40B4-BE49-F238E27FC236}">
                  <a16:creationId xmlns:a16="http://schemas.microsoft.com/office/drawing/2014/main" id="{39F36D11-D713-40A6-9283-F03480394D81}"/>
                </a:ext>
              </a:extLst>
            </p:cNvPr>
            <p:cNvSpPr txBox="1"/>
            <p:nvPr/>
          </p:nvSpPr>
          <p:spPr>
            <a:xfrm>
              <a:off x="1714500" y="1501140"/>
              <a:ext cx="871072" cy="461665"/>
            </a:xfrm>
            <a:prstGeom prst="rect">
              <a:avLst/>
            </a:prstGeom>
            <a:noFill/>
          </p:spPr>
          <p:txBody>
            <a:bodyPr wrap="none" rtlCol="0">
              <a:spAutoFit/>
            </a:bodyPr>
            <a:lstStyle/>
            <a:p>
              <a:r>
                <a:rPr lang="en-US" sz="2400" dirty="0"/>
                <a:t>client</a:t>
              </a:r>
            </a:p>
          </p:txBody>
        </p:sp>
        <p:cxnSp>
          <p:nvCxnSpPr>
            <p:cNvPr id="15" name="Straight Connector 14">
              <a:extLst>
                <a:ext uri="{FF2B5EF4-FFF2-40B4-BE49-F238E27FC236}">
                  <a16:creationId xmlns:a16="http://schemas.microsoft.com/office/drawing/2014/main" id="{D831C3B9-2139-4033-B951-D3280F330093}"/>
                </a:ext>
              </a:extLst>
            </p:cNvPr>
            <p:cNvCxnSpPr>
              <a:cxnSpLocks/>
              <a:stCxn id="3" idx="2"/>
            </p:cNvCxnSpPr>
            <p:nvPr/>
          </p:nvCxnSpPr>
          <p:spPr>
            <a:xfrm flipH="1">
              <a:off x="2148664" y="1962805"/>
              <a:ext cx="1372" cy="300108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99E83C15-AC7D-47D9-9F1F-7FA686DC7C6C}"/>
              </a:ext>
            </a:extLst>
          </p:cNvPr>
          <p:cNvGrpSpPr/>
          <p:nvPr/>
        </p:nvGrpSpPr>
        <p:grpSpPr>
          <a:xfrm>
            <a:off x="5591627" y="1501140"/>
            <a:ext cx="966803" cy="3462746"/>
            <a:chOff x="5591627" y="1501140"/>
            <a:chExt cx="966803" cy="3462746"/>
          </a:xfrm>
        </p:grpSpPr>
        <p:sp>
          <p:nvSpPr>
            <p:cNvPr id="4" name="TextBox 3">
              <a:extLst>
                <a:ext uri="{FF2B5EF4-FFF2-40B4-BE49-F238E27FC236}">
                  <a16:creationId xmlns:a16="http://schemas.microsoft.com/office/drawing/2014/main" id="{7B5705A0-167D-4441-910E-3B7CD5FFC5AC}"/>
                </a:ext>
              </a:extLst>
            </p:cNvPr>
            <p:cNvSpPr txBox="1"/>
            <p:nvPr/>
          </p:nvSpPr>
          <p:spPr>
            <a:xfrm>
              <a:off x="5591627" y="1501140"/>
              <a:ext cx="966803" cy="461665"/>
            </a:xfrm>
            <a:prstGeom prst="rect">
              <a:avLst/>
            </a:prstGeom>
            <a:noFill/>
          </p:spPr>
          <p:txBody>
            <a:bodyPr wrap="none" rtlCol="0">
              <a:spAutoFit/>
            </a:bodyPr>
            <a:lstStyle/>
            <a:p>
              <a:r>
                <a:rPr lang="en-US" sz="2400" dirty="0"/>
                <a:t>server</a:t>
              </a:r>
            </a:p>
          </p:txBody>
        </p:sp>
        <p:cxnSp>
          <p:nvCxnSpPr>
            <p:cNvPr id="16" name="Straight Connector 15">
              <a:extLst>
                <a:ext uri="{FF2B5EF4-FFF2-40B4-BE49-F238E27FC236}">
                  <a16:creationId xmlns:a16="http://schemas.microsoft.com/office/drawing/2014/main" id="{F40EFF5C-CF2B-44C2-A300-A5D43E9C1A5C}"/>
                </a:ext>
              </a:extLst>
            </p:cNvPr>
            <p:cNvCxnSpPr>
              <a:cxnSpLocks/>
            </p:cNvCxnSpPr>
            <p:nvPr/>
          </p:nvCxnSpPr>
          <p:spPr>
            <a:xfrm flipH="1">
              <a:off x="6059612" y="1962805"/>
              <a:ext cx="1372" cy="300108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30F3D991-365F-46EA-BE07-E9A3F801F965}"/>
              </a:ext>
            </a:extLst>
          </p:cNvPr>
          <p:cNvGrpSpPr/>
          <p:nvPr/>
        </p:nvGrpSpPr>
        <p:grpSpPr>
          <a:xfrm>
            <a:off x="2150036" y="1840468"/>
            <a:ext cx="3910948" cy="369332"/>
            <a:chOff x="2150036" y="1840468"/>
            <a:chExt cx="3910948" cy="369332"/>
          </a:xfrm>
        </p:grpSpPr>
        <p:cxnSp>
          <p:nvCxnSpPr>
            <p:cNvPr id="20" name="Straight Arrow Connector 19">
              <a:extLst>
                <a:ext uri="{FF2B5EF4-FFF2-40B4-BE49-F238E27FC236}">
                  <a16:creationId xmlns:a16="http://schemas.microsoft.com/office/drawing/2014/main" id="{C507DDB0-FC9D-46C8-ADCC-647CD03CD4E1}"/>
                </a:ext>
              </a:extLst>
            </p:cNvPr>
            <p:cNvCxnSpPr/>
            <p:nvPr/>
          </p:nvCxnSpPr>
          <p:spPr>
            <a:xfrm>
              <a:off x="2150036" y="2209800"/>
              <a:ext cx="3910948"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881D4A4-C082-40C0-8710-41C1E45F8B31}"/>
                </a:ext>
              </a:extLst>
            </p:cNvPr>
            <p:cNvSpPr txBox="1"/>
            <p:nvPr/>
          </p:nvSpPr>
          <p:spPr>
            <a:xfrm>
              <a:off x="3128993" y="1840468"/>
              <a:ext cx="2298771" cy="369332"/>
            </a:xfrm>
            <a:prstGeom prst="rect">
              <a:avLst/>
            </a:prstGeom>
            <a:noFill/>
          </p:spPr>
          <p:txBody>
            <a:bodyPr wrap="none" rtlCol="0">
              <a:spAutoFit/>
            </a:bodyPr>
            <a:lstStyle/>
            <a:p>
              <a:r>
                <a:rPr lang="en-US" dirty="0"/>
                <a:t>0: CRYPTO: client hello</a:t>
              </a:r>
            </a:p>
          </p:txBody>
        </p:sp>
      </p:grpSp>
      <p:grpSp>
        <p:nvGrpSpPr>
          <p:cNvPr id="23" name="Group 22">
            <a:extLst>
              <a:ext uri="{FF2B5EF4-FFF2-40B4-BE49-F238E27FC236}">
                <a16:creationId xmlns:a16="http://schemas.microsoft.com/office/drawing/2014/main" id="{67516AD8-CCD9-473E-A6C5-45BDF44F6BA6}"/>
              </a:ext>
            </a:extLst>
          </p:cNvPr>
          <p:cNvGrpSpPr/>
          <p:nvPr/>
        </p:nvGrpSpPr>
        <p:grpSpPr>
          <a:xfrm>
            <a:off x="2164080" y="2318545"/>
            <a:ext cx="3910948" cy="369332"/>
            <a:chOff x="2150036" y="1840468"/>
            <a:chExt cx="3910948" cy="369332"/>
          </a:xfrm>
        </p:grpSpPr>
        <p:cxnSp>
          <p:nvCxnSpPr>
            <p:cNvPr id="24" name="Straight Arrow Connector 23">
              <a:extLst>
                <a:ext uri="{FF2B5EF4-FFF2-40B4-BE49-F238E27FC236}">
                  <a16:creationId xmlns:a16="http://schemas.microsoft.com/office/drawing/2014/main" id="{D1C84C81-6812-4F82-A41B-0203B2704B11}"/>
                </a:ext>
              </a:extLst>
            </p:cNvPr>
            <p:cNvCxnSpPr/>
            <p:nvPr/>
          </p:nvCxnSpPr>
          <p:spPr>
            <a:xfrm>
              <a:off x="2150036" y="2209800"/>
              <a:ext cx="3910948" cy="0"/>
            </a:xfrm>
            <a:prstGeom prst="straightConnector1">
              <a:avLst/>
            </a:prstGeom>
            <a:ln>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5DDA8B19-9807-41DA-9B67-A82FC95909C5}"/>
                </a:ext>
              </a:extLst>
            </p:cNvPr>
            <p:cNvSpPr txBox="1"/>
            <p:nvPr/>
          </p:nvSpPr>
          <p:spPr>
            <a:xfrm>
              <a:off x="2769213" y="1840468"/>
              <a:ext cx="3019481" cy="369332"/>
            </a:xfrm>
            <a:prstGeom prst="rect">
              <a:avLst/>
            </a:prstGeom>
            <a:noFill/>
          </p:spPr>
          <p:txBody>
            <a:bodyPr wrap="none" rtlCol="0">
              <a:spAutoFit/>
            </a:bodyPr>
            <a:lstStyle/>
            <a:p>
              <a:r>
                <a:rPr lang="en-US" dirty="0"/>
                <a:t>0: CRYPTO: server hello, ACK 0</a:t>
              </a:r>
            </a:p>
          </p:txBody>
        </p:sp>
      </p:grpSp>
      <p:grpSp>
        <p:nvGrpSpPr>
          <p:cNvPr id="27" name="Group 26">
            <a:extLst>
              <a:ext uri="{FF2B5EF4-FFF2-40B4-BE49-F238E27FC236}">
                <a16:creationId xmlns:a16="http://schemas.microsoft.com/office/drawing/2014/main" id="{5251D73D-1A68-4952-B733-B41FBE84FEB2}"/>
              </a:ext>
            </a:extLst>
          </p:cNvPr>
          <p:cNvGrpSpPr/>
          <p:nvPr/>
        </p:nvGrpSpPr>
        <p:grpSpPr>
          <a:xfrm>
            <a:off x="2164080" y="2715999"/>
            <a:ext cx="3910948" cy="369332"/>
            <a:chOff x="2150036" y="1840468"/>
            <a:chExt cx="3910948" cy="369332"/>
          </a:xfrm>
        </p:grpSpPr>
        <p:cxnSp>
          <p:nvCxnSpPr>
            <p:cNvPr id="28" name="Straight Arrow Connector 27">
              <a:extLst>
                <a:ext uri="{FF2B5EF4-FFF2-40B4-BE49-F238E27FC236}">
                  <a16:creationId xmlns:a16="http://schemas.microsoft.com/office/drawing/2014/main" id="{66395E9E-8395-4389-816D-02DA48C1BF60}"/>
                </a:ext>
              </a:extLst>
            </p:cNvPr>
            <p:cNvCxnSpPr/>
            <p:nvPr/>
          </p:nvCxnSpPr>
          <p:spPr>
            <a:xfrm>
              <a:off x="2150036" y="2209800"/>
              <a:ext cx="3910948" cy="0"/>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EBF18B3-BDBA-43B7-A4A4-4F3BB8491A12}"/>
                </a:ext>
              </a:extLst>
            </p:cNvPr>
            <p:cNvSpPr txBox="1"/>
            <p:nvPr/>
          </p:nvSpPr>
          <p:spPr>
            <a:xfrm>
              <a:off x="2769213" y="1840468"/>
              <a:ext cx="2430665" cy="369332"/>
            </a:xfrm>
            <a:prstGeom prst="rect">
              <a:avLst/>
            </a:prstGeom>
            <a:noFill/>
          </p:spPr>
          <p:txBody>
            <a:bodyPr wrap="none" rtlCol="0">
              <a:spAutoFit/>
            </a:bodyPr>
            <a:lstStyle/>
            <a:p>
              <a:r>
                <a:rPr lang="en-US" dirty="0"/>
                <a:t>1: CRYPTO: finish, ACK 0</a:t>
              </a:r>
            </a:p>
          </p:txBody>
        </p:sp>
      </p:grpSp>
      <p:sp>
        <p:nvSpPr>
          <p:cNvPr id="30" name="TextBox 29">
            <a:extLst>
              <a:ext uri="{FF2B5EF4-FFF2-40B4-BE49-F238E27FC236}">
                <a16:creationId xmlns:a16="http://schemas.microsoft.com/office/drawing/2014/main" id="{76B7BA34-20D3-4B38-BB4A-E638E29FAC15}"/>
              </a:ext>
            </a:extLst>
          </p:cNvPr>
          <p:cNvSpPr txBox="1"/>
          <p:nvPr/>
        </p:nvSpPr>
        <p:spPr>
          <a:xfrm>
            <a:off x="6189785" y="2941345"/>
            <a:ext cx="2744213" cy="369332"/>
          </a:xfrm>
          <a:prstGeom prst="rect">
            <a:avLst/>
          </a:prstGeom>
          <a:noFill/>
        </p:spPr>
        <p:txBody>
          <a:bodyPr wrap="none" rtlCol="0">
            <a:spAutoFit/>
          </a:bodyPr>
          <a:lstStyle/>
          <a:p>
            <a:r>
              <a:rPr lang="en-US" dirty="0">
                <a:solidFill>
                  <a:schemeClr val="accent6">
                    <a:lumMod val="75000"/>
                  </a:schemeClr>
                </a:solidFill>
              </a:rPr>
              <a:t>authenticated, session keys</a:t>
            </a:r>
          </a:p>
        </p:txBody>
      </p:sp>
      <p:grpSp>
        <p:nvGrpSpPr>
          <p:cNvPr id="31" name="Group 30">
            <a:extLst>
              <a:ext uri="{FF2B5EF4-FFF2-40B4-BE49-F238E27FC236}">
                <a16:creationId xmlns:a16="http://schemas.microsoft.com/office/drawing/2014/main" id="{4D1CA470-0881-4102-BBBB-DBA7DC7C81EE}"/>
              </a:ext>
            </a:extLst>
          </p:cNvPr>
          <p:cNvGrpSpPr/>
          <p:nvPr/>
        </p:nvGrpSpPr>
        <p:grpSpPr>
          <a:xfrm>
            <a:off x="2148664" y="3165953"/>
            <a:ext cx="3910948" cy="369332"/>
            <a:chOff x="2150036" y="1840468"/>
            <a:chExt cx="3910948" cy="369332"/>
          </a:xfrm>
        </p:grpSpPr>
        <p:cxnSp>
          <p:nvCxnSpPr>
            <p:cNvPr id="32" name="Straight Arrow Connector 31">
              <a:extLst>
                <a:ext uri="{FF2B5EF4-FFF2-40B4-BE49-F238E27FC236}">
                  <a16:creationId xmlns:a16="http://schemas.microsoft.com/office/drawing/2014/main" id="{BF282B67-6F7C-43B1-8457-E2E9F4B0A3B6}"/>
                </a:ext>
              </a:extLst>
            </p:cNvPr>
            <p:cNvCxnSpPr/>
            <p:nvPr/>
          </p:nvCxnSpPr>
          <p:spPr>
            <a:xfrm>
              <a:off x="2150036" y="2209800"/>
              <a:ext cx="3910948" cy="0"/>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643694B-0BFA-4B5A-9F12-C714DFC93ABD}"/>
                </a:ext>
              </a:extLst>
            </p:cNvPr>
            <p:cNvSpPr txBox="1"/>
            <p:nvPr/>
          </p:nvSpPr>
          <p:spPr>
            <a:xfrm>
              <a:off x="2769213" y="1840468"/>
              <a:ext cx="3014671" cy="369332"/>
            </a:xfrm>
            <a:prstGeom prst="rect">
              <a:avLst/>
            </a:prstGeom>
            <a:noFill/>
          </p:spPr>
          <p:txBody>
            <a:bodyPr wrap="none" rtlCol="0">
              <a:spAutoFit/>
            </a:bodyPr>
            <a:lstStyle/>
            <a:p>
              <a:r>
                <a:rPr lang="en-US" dirty="0"/>
                <a:t>2: STREAM: “GET /index.html”</a:t>
              </a:r>
            </a:p>
          </p:txBody>
        </p:sp>
      </p:grpSp>
      <p:grpSp>
        <p:nvGrpSpPr>
          <p:cNvPr id="34" name="Group 33">
            <a:extLst>
              <a:ext uri="{FF2B5EF4-FFF2-40B4-BE49-F238E27FC236}">
                <a16:creationId xmlns:a16="http://schemas.microsoft.com/office/drawing/2014/main" id="{31C62495-7176-4A57-914D-1E13EE46A572}"/>
              </a:ext>
            </a:extLst>
          </p:cNvPr>
          <p:cNvGrpSpPr/>
          <p:nvPr/>
        </p:nvGrpSpPr>
        <p:grpSpPr>
          <a:xfrm>
            <a:off x="2148664" y="3631355"/>
            <a:ext cx="3910948" cy="369332"/>
            <a:chOff x="2150036" y="1840468"/>
            <a:chExt cx="3910948" cy="369332"/>
          </a:xfrm>
        </p:grpSpPr>
        <p:cxnSp>
          <p:nvCxnSpPr>
            <p:cNvPr id="35" name="Straight Arrow Connector 34">
              <a:extLst>
                <a:ext uri="{FF2B5EF4-FFF2-40B4-BE49-F238E27FC236}">
                  <a16:creationId xmlns:a16="http://schemas.microsoft.com/office/drawing/2014/main" id="{83C7EA1A-468A-48CC-AFD2-7439E8749B98}"/>
                </a:ext>
              </a:extLst>
            </p:cNvPr>
            <p:cNvCxnSpPr/>
            <p:nvPr/>
          </p:nvCxnSpPr>
          <p:spPr>
            <a:xfrm>
              <a:off x="2150036" y="2209800"/>
              <a:ext cx="3910948" cy="0"/>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AF12BD93-EE6D-46CD-8BF6-FA75C6A6819A}"/>
                </a:ext>
              </a:extLst>
            </p:cNvPr>
            <p:cNvSpPr txBox="1"/>
            <p:nvPr/>
          </p:nvSpPr>
          <p:spPr>
            <a:xfrm>
              <a:off x="2769213" y="1840468"/>
              <a:ext cx="3014671" cy="369332"/>
            </a:xfrm>
            <a:prstGeom prst="rect">
              <a:avLst/>
            </a:prstGeom>
            <a:noFill/>
          </p:spPr>
          <p:txBody>
            <a:bodyPr wrap="none" rtlCol="0">
              <a:spAutoFit/>
            </a:bodyPr>
            <a:lstStyle/>
            <a:p>
              <a:r>
                <a:rPr lang="en-US" dirty="0"/>
                <a:t>3: STREAM: “GET /index.html”</a:t>
              </a:r>
            </a:p>
          </p:txBody>
        </p:sp>
      </p:grpSp>
      <p:sp>
        <p:nvSpPr>
          <p:cNvPr id="37" name="TextBox 36">
            <a:extLst>
              <a:ext uri="{FF2B5EF4-FFF2-40B4-BE49-F238E27FC236}">
                <a16:creationId xmlns:a16="http://schemas.microsoft.com/office/drawing/2014/main" id="{8E9D0829-2130-4AB4-B5A9-0159576319E0}"/>
              </a:ext>
            </a:extLst>
          </p:cNvPr>
          <p:cNvSpPr txBox="1"/>
          <p:nvPr/>
        </p:nvSpPr>
        <p:spPr>
          <a:xfrm>
            <a:off x="6138036" y="3778340"/>
            <a:ext cx="1563890" cy="369332"/>
          </a:xfrm>
          <a:prstGeom prst="rect">
            <a:avLst/>
          </a:prstGeom>
          <a:noFill/>
        </p:spPr>
        <p:txBody>
          <a:bodyPr wrap="none" rtlCol="0">
            <a:spAutoFit/>
          </a:bodyPr>
          <a:lstStyle/>
          <a:p>
            <a:r>
              <a:rPr lang="en-US" dirty="0">
                <a:solidFill>
                  <a:schemeClr val="accent6">
                    <a:lumMod val="75000"/>
                  </a:schemeClr>
                </a:solidFill>
              </a:rPr>
              <a:t>retransmission</a:t>
            </a:r>
          </a:p>
        </p:txBody>
      </p:sp>
      <p:grpSp>
        <p:nvGrpSpPr>
          <p:cNvPr id="38" name="Group 37">
            <a:extLst>
              <a:ext uri="{FF2B5EF4-FFF2-40B4-BE49-F238E27FC236}">
                <a16:creationId xmlns:a16="http://schemas.microsoft.com/office/drawing/2014/main" id="{FB1CC32A-C8BB-4C8A-88E8-CCD209E0FEE3}"/>
              </a:ext>
            </a:extLst>
          </p:cNvPr>
          <p:cNvGrpSpPr/>
          <p:nvPr/>
        </p:nvGrpSpPr>
        <p:grpSpPr>
          <a:xfrm>
            <a:off x="2154624" y="4044329"/>
            <a:ext cx="3910948" cy="369332"/>
            <a:chOff x="2150036" y="1840468"/>
            <a:chExt cx="3910948" cy="369332"/>
          </a:xfrm>
        </p:grpSpPr>
        <p:cxnSp>
          <p:nvCxnSpPr>
            <p:cNvPr id="39" name="Straight Arrow Connector 38">
              <a:extLst>
                <a:ext uri="{FF2B5EF4-FFF2-40B4-BE49-F238E27FC236}">
                  <a16:creationId xmlns:a16="http://schemas.microsoft.com/office/drawing/2014/main" id="{C1ED7D17-FB2E-4DFF-921E-D01186F75559}"/>
                </a:ext>
              </a:extLst>
            </p:cNvPr>
            <p:cNvCxnSpPr/>
            <p:nvPr/>
          </p:nvCxnSpPr>
          <p:spPr>
            <a:xfrm>
              <a:off x="2150036" y="2209800"/>
              <a:ext cx="3910948" cy="0"/>
            </a:xfrm>
            <a:prstGeom prst="straightConnector1">
              <a:avLst/>
            </a:prstGeom>
            <a:ln>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94CEBEC7-6F6F-4716-93E7-E1F93FFFE8A2}"/>
                </a:ext>
              </a:extLst>
            </p:cNvPr>
            <p:cNvSpPr txBox="1"/>
            <p:nvPr/>
          </p:nvSpPr>
          <p:spPr>
            <a:xfrm>
              <a:off x="2769213" y="1840468"/>
              <a:ext cx="2962927" cy="369332"/>
            </a:xfrm>
            <a:prstGeom prst="rect">
              <a:avLst/>
            </a:prstGeom>
            <a:noFill/>
          </p:spPr>
          <p:txBody>
            <a:bodyPr wrap="none" rtlCol="0">
              <a:spAutoFit/>
            </a:bodyPr>
            <a:lstStyle/>
            <a:p>
              <a:r>
                <a:rPr lang="en-US" dirty="0"/>
                <a:t>2: STREAM: “&lt;html&gt;…”, ACK 3</a:t>
              </a:r>
            </a:p>
          </p:txBody>
        </p:sp>
      </p:grpSp>
      <p:grpSp>
        <p:nvGrpSpPr>
          <p:cNvPr id="41" name="Group 40">
            <a:extLst>
              <a:ext uri="{FF2B5EF4-FFF2-40B4-BE49-F238E27FC236}">
                <a16:creationId xmlns:a16="http://schemas.microsoft.com/office/drawing/2014/main" id="{6242B4E2-4C77-427C-A286-B0DF565B272F}"/>
              </a:ext>
            </a:extLst>
          </p:cNvPr>
          <p:cNvGrpSpPr/>
          <p:nvPr/>
        </p:nvGrpSpPr>
        <p:grpSpPr>
          <a:xfrm>
            <a:off x="2149739" y="4420018"/>
            <a:ext cx="3910948" cy="369332"/>
            <a:chOff x="2150036" y="1840468"/>
            <a:chExt cx="3910948" cy="369332"/>
          </a:xfrm>
        </p:grpSpPr>
        <p:cxnSp>
          <p:nvCxnSpPr>
            <p:cNvPr id="42" name="Straight Arrow Connector 41">
              <a:extLst>
                <a:ext uri="{FF2B5EF4-FFF2-40B4-BE49-F238E27FC236}">
                  <a16:creationId xmlns:a16="http://schemas.microsoft.com/office/drawing/2014/main" id="{195C9C04-6095-4272-B546-149B7185C05B}"/>
                </a:ext>
              </a:extLst>
            </p:cNvPr>
            <p:cNvCxnSpPr/>
            <p:nvPr/>
          </p:nvCxnSpPr>
          <p:spPr>
            <a:xfrm>
              <a:off x="2150036" y="2209800"/>
              <a:ext cx="3910948" cy="0"/>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F0547202-4B06-471D-A2A8-5B635CF6524E}"/>
                </a:ext>
              </a:extLst>
            </p:cNvPr>
            <p:cNvSpPr txBox="1"/>
            <p:nvPr/>
          </p:nvSpPr>
          <p:spPr>
            <a:xfrm>
              <a:off x="2769213" y="1840468"/>
              <a:ext cx="2396169" cy="369332"/>
            </a:xfrm>
            <a:prstGeom prst="rect">
              <a:avLst/>
            </a:prstGeom>
            <a:noFill/>
          </p:spPr>
          <p:txBody>
            <a:bodyPr wrap="none" rtlCol="0">
              <a:spAutoFit/>
            </a:bodyPr>
            <a:lstStyle/>
            <a:p>
              <a:r>
                <a:rPr lang="en-US" dirty="0"/>
                <a:t>4: CONNECTION_CLOSE</a:t>
              </a:r>
            </a:p>
          </p:txBody>
        </p:sp>
      </p:grpSp>
      <p:sp>
        <p:nvSpPr>
          <p:cNvPr id="46" name="TextBox 45">
            <a:extLst>
              <a:ext uri="{FF2B5EF4-FFF2-40B4-BE49-F238E27FC236}">
                <a16:creationId xmlns:a16="http://schemas.microsoft.com/office/drawing/2014/main" id="{E6191AB4-6D6E-40CB-A5E6-31DCE88B0598}"/>
              </a:ext>
            </a:extLst>
          </p:cNvPr>
          <p:cNvSpPr txBox="1"/>
          <p:nvPr/>
        </p:nvSpPr>
        <p:spPr>
          <a:xfrm>
            <a:off x="805817" y="5356860"/>
            <a:ext cx="7652151" cy="923330"/>
          </a:xfrm>
          <a:prstGeom prst="rect">
            <a:avLst/>
          </a:prstGeom>
          <a:noFill/>
        </p:spPr>
        <p:txBody>
          <a:bodyPr wrap="square" rtlCol="0">
            <a:spAutoFit/>
          </a:bodyPr>
          <a:lstStyle/>
          <a:p>
            <a:r>
              <a:rPr lang="en-US" dirty="0"/>
              <a:t>Functions: Multiple streams, retransmission, flow and congestion control, version negotiation, migration, path validation, connection ID management, pre-shared keys, etc. Describes in 224 pages of RFC.</a:t>
            </a:r>
          </a:p>
        </p:txBody>
      </p:sp>
    </p:spTree>
    <p:extLst>
      <p:ext uri="{BB962C8B-B14F-4D97-AF65-F5344CB8AC3E}">
        <p14:creationId xmlns:p14="http://schemas.microsoft.com/office/powerpoint/2010/main" val="214501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500"/>
                                        <p:tgtEl>
                                          <p:spTgt spid="3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fade">
                                      <p:cBhvr>
                                        <p:cTn id="48" dur="500"/>
                                        <p:tgtEl>
                                          <p:spTgt spid="3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fade">
                                      <p:cBhvr>
                                        <p:cTn id="53" dur="500"/>
                                        <p:tgtEl>
                                          <p:spTgt spid="4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7" grpId="0"/>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458C93-EFE6-4CD4-9DDF-1850C5B247FB}"/>
              </a:ext>
            </a:extLst>
          </p:cNvPr>
          <p:cNvSpPr txBox="1"/>
          <p:nvPr/>
        </p:nvSpPr>
        <p:spPr>
          <a:xfrm>
            <a:off x="805817" y="660303"/>
            <a:ext cx="7743823" cy="646331"/>
          </a:xfrm>
          <a:prstGeom prst="rect">
            <a:avLst/>
          </a:prstGeom>
          <a:noFill/>
        </p:spPr>
        <p:txBody>
          <a:bodyPr wrap="square" rtlCol="0">
            <a:spAutoFit/>
          </a:bodyPr>
          <a:lstStyle/>
          <a:p>
            <a:r>
              <a:rPr lang="en-US" sz="3600" dirty="0">
                <a:solidFill>
                  <a:schemeClr val="accent5">
                    <a:lumMod val="75000"/>
                  </a:schemeClr>
                </a:solidFill>
              </a:rPr>
              <a:t>The QUIC working </a:t>
            </a:r>
            <a:r>
              <a:rPr lang="en-US" sz="3600" dirty="0" err="1">
                <a:solidFill>
                  <a:schemeClr val="accent5">
                    <a:lumMod val="75000"/>
                  </a:schemeClr>
                </a:solidFill>
              </a:rPr>
              <a:t>goup</a:t>
            </a:r>
            <a:r>
              <a:rPr lang="en-US" sz="3600" dirty="0">
                <a:solidFill>
                  <a:schemeClr val="accent5">
                    <a:lumMod val="75000"/>
                  </a:schemeClr>
                </a:solidFill>
              </a:rPr>
              <a:t> process</a:t>
            </a:r>
          </a:p>
        </p:txBody>
      </p:sp>
      <p:sp>
        <p:nvSpPr>
          <p:cNvPr id="5" name="TextBox 4">
            <a:extLst>
              <a:ext uri="{FF2B5EF4-FFF2-40B4-BE49-F238E27FC236}">
                <a16:creationId xmlns:a16="http://schemas.microsoft.com/office/drawing/2014/main" id="{F4310DFD-7C02-4F66-8E5F-CA1FF5C00138}"/>
              </a:ext>
            </a:extLst>
          </p:cNvPr>
          <p:cNvSpPr txBox="1"/>
          <p:nvPr/>
        </p:nvSpPr>
        <p:spPr>
          <a:xfrm>
            <a:off x="1311942" y="1951342"/>
            <a:ext cx="7131018" cy="954107"/>
          </a:xfrm>
          <a:prstGeom prst="rect">
            <a:avLst/>
          </a:prstGeom>
          <a:noFill/>
        </p:spPr>
        <p:txBody>
          <a:bodyPr wrap="square" rtlCol="0">
            <a:spAutoFit/>
          </a:bodyPr>
          <a:lstStyle/>
          <a:p>
            <a:r>
              <a:rPr lang="en-US" sz="2800" dirty="0"/>
              <a:t>RFC: English-language standard document describing how to implement QUIC</a:t>
            </a:r>
          </a:p>
        </p:txBody>
      </p:sp>
      <p:sp>
        <p:nvSpPr>
          <p:cNvPr id="6" name="TextBox 5">
            <a:extLst>
              <a:ext uri="{FF2B5EF4-FFF2-40B4-BE49-F238E27FC236}">
                <a16:creationId xmlns:a16="http://schemas.microsoft.com/office/drawing/2014/main" id="{A42C8AB5-8577-4EB7-BF22-BD0415021FD5}"/>
              </a:ext>
            </a:extLst>
          </p:cNvPr>
          <p:cNvSpPr txBox="1"/>
          <p:nvPr/>
        </p:nvSpPr>
        <p:spPr>
          <a:xfrm>
            <a:off x="1311942" y="3681082"/>
            <a:ext cx="7131018" cy="954107"/>
          </a:xfrm>
          <a:prstGeom prst="rect">
            <a:avLst/>
          </a:prstGeom>
          <a:noFill/>
        </p:spPr>
        <p:txBody>
          <a:bodyPr wrap="square" rtlCol="0">
            <a:spAutoFit/>
          </a:bodyPr>
          <a:lstStyle/>
          <a:p>
            <a:r>
              <a:rPr lang="en-US" sz="2800" dirty="0"/>
              <a:t>Implementations: Each member implements and tests for performance, interoperability.</a:t>
            </a:r>
          </a:p>
        </p:txBody>
      </p:sp>
    </p:spTree>
    <p:extLst>
      <p:ext uri="{BB962C8B-B14F-4D97-AF65-F5344CB8AC3E}">
        <p14:creationId xmlns:p14="http://schemas.microsoft.com/office/powerpoint/2010/main" val="276766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16378</TotalTime>
  <Words>3704</Words>
  <Application>Microsoft Office PowerPoint</Application>
  <PresentationFormat>On-screen Show (4:3)</PresentationFormat>
  <Paragraphs>522</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Calibri Light</vt:lpstr>
      <vt:lpstr>Cambria Math</vt:lpstr>
      <vt:lpstr>Office Theme</vt:lpstr>
      <vt:lpstr>What is the use of a specification?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Compositional verification</vt:lpstr>
      <vt:lpstr>The compositional dream</vt:lpstr>
      <vt:lpstr>Add concurrency to the mix</vt:lpstr>
      <vt:lpstr>An important distinction</vt:lpstr>
      <vt:lpstr>Compositional rules</vt:lpstr>
      <vt:lpstr>Liveness and composition</vt:lpstr>
      <vt:lpstr>Liveness and composition</vt:lpstr>
      <vt:lpstr>Add model checking to the mix</vt:lpstr>
      <vt:lpstr>Does this solve the AG problem?</vt:lpstr>
      <vt:lpstr>Automatic inference</vt:lpstr>
      <vt:lpstr>Learning a separator</vt:lpstr>
      <vt:lpstr>Heuristics</vt:lpstr>
      <vt:lpstr>Circular compositional reasoning</vt:lpstr>
      <vt:lpstr>Automated circular AG</vt:lpstr>
      <vt:lpstr>Why is this useful?</vt:lpstr>
      <vt:lpstr>Scaling up</vt:lpstr>
      <vt:lpstr>AG proofs as interpolants</vt:lpstr>
      <vt:lpstr>Invariants from interpolants</vt:lpstr>
      <vt:lpstr>AG from interpolants</vt:lpstr>
      <vt:lpstr>Parameterized systems</vt:lpstr>
      <vt:lpstr>What to do?</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hard is compositional proof?</dc:title>
  <dc:creator>Kenneth McMillan</dc:creator>
  <cp:lastModifiedBy>Kenneth McMillan</cp:lastModifiedBy>
  <cp:revision>119</cp:revision>
  <dcterms:created xsi:type="dcterms:W3CDTF">2019-06-30T20:40:00Z</dcterms:created>
  <dcterms:modified xsi:type="dcterms:W3CDTF">2019-07-12T05:40:59Z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kenmcmil@microsoft.com</vt:lpwstr>
  </property>
  <property fmtid="{D5CDD505-2E9C-101B-9397-08002B2CF9AE}" pid="5" name="MSIP_Label_f42aa342-8706-4288-bd11-ebb85995028c_SetDate">
    <vt:lpwstr>2019-06-30T20:58:44.5598392Z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a48e64b5-543c-42cc-95c5-f0a38b5b803d</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