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9" r:id="rId6"/>
    <p:sldId id="264" r:id="rId7"/>
    <p:sldId id="265" r:id="rId8"/>
    <p:sldId id="266" r:id="rId9"/>
    <p:sldId id="260" r:id="rId10"/>
    <p:sldId id="267" r:id="rId11"/>
    <p:sldId id="262" r:id="rId12"/>
    <p:sldId id="263" r:id="rId13"/>
    <p:sldId id="268" r:id="rId14"/>
    <p:sldId id="261" r:id="rId15"/>
    <p:sldId id="274" r:id="rId16"/>
    <p:sldId id="278" r:id="rId17"/>
    <p:sldId id="270" r:id="rId18"/>
    <p:sldId id="271" r:id="rId19"/>
    <p:sldId id="272" r:id="rId20"/>
    <p:sldId id="273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7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190546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01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6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9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9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9954-3148-47D0-B6D3-658F6E3CC936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C7B7-79D6-4352-95F5-F9C8F637B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60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61.png"/><Relationship Id="rId21" Type="http://schemas.openxmlformats.org/officeDocument/2006/relationships/image" Target="../media/image89.png"/><Relationship Id="rId7" Type="http://schemas.openxmlformats.org/officeDocument/2006/relationships/image" Target="../media/image6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5" Type="http://schemas.openxmlformats.org/officeDocument/2006/relationships/image" Target="../media/image93.png"/><Relationship Id="rId2" Type="http://schemas.openxmlformats.org/officeDocument/2006/relationships/image" Target="../media/image60.png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79.png"/><Relationship Id="rId24" Type="http://schemas.openxmlformats.org/officeDocument/2006/relationships/image" Target="../media/image92.png"/><Relationship Id="rId5" Type="http://schemas.openxmlformats.org/officeDocument/2006/relationships/image" Target="../media/image63.png"/><Relationship Id="rId15" Type="http://schemas.openxmlformats.org/officeDocument/2006/relationships/image" Target="../media/image83.png"/><Relationship Id="rId23" Type="http://schemas.openxmlformats.org/officeDocument/2006/relationships/image" Target="../media/image91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6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9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50EB1-1D2B-419C-B2A4-5D1F9ED91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hard is compositional proof?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A5F84-7252-4E23-80FD-6444BB8E3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 McMillan</a:t>
            </a:r>
          </a:p>
          <a:p>
            <a:r>
              <a:rPr lang="en-US" dirty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2853342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67CE-973E-4FDE-B1B9-D7FE1612D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solve the AG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FEEF7-01C5-4682-8B12-EF1765EBC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4707"/>
            <a:ext cx="7886700" cy="602673"/>
          </a:xfrm>
        </p:spPr>
        <p:txBody>
          <a:bodyPr/>
          <a:lstStyle/>
          <a:p>
            <a:r>
              <a:rPr lang="en-US" dirty="0"/>
              <a:t>Sort of. We can reason like this in principle: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2382BC-2625-4C7E-9591-B3C0FE99D42F}"/>
                  </a:ext>
                </a:extLst>
              </p:cNvPr>
              <p:cNvSpPr txBox="1"/>
              <p:nvPr/>
            </p:nvSpPr>
            <p:spPr>
              <a:xfrm>
                <a:off x="3147060" y="2392680"/>
                <a:ext cx="37803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2382BC-2625-4C7E-9591-B3C0FE99D4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392680"/>
                <a:ext cx="378039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B964A2-8AB7-4087-AD26-C91BFC23FB82}"/>
                  </a:ext>
                </a:extLst>
              </p:cNvPr>
              <p:cNvSpPr txBox="1"/>
              <p:nvPr/>
            </p:nvSpPr>
            <p:spPr>
              <a:xfrm>
                <a:off x="2283080" y="2880419"/>
                <a:ext cx="36433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⟨□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B964A2-8AB7-4087-AD26-C91BFC23F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080" y="2880419"/>
                <a:ext cx="364337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0F0A76-28BB-4193-B70B-510215A7E92B}"/>
              </a:ext>
            </a:extLst>
          </p:cNvPr>
          <p:cNvCxnSpPr/>
          <p:nvPr/>
        </p:nvCxnSpPr>
        <p:spPr>
          <a:xfrm>
            <a:off x="3009900" y="3446740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232016-A249-413B-9FF4-3425C0F82AAA}"/>
                  </a:ext>
                </a:extLst>
              </p:cNvPr>
              <p:cNvSpPr txBox="1"/>
              <p:nvPr/>
            </p:nvSpPr>
            <p:spPr>
              <a:xfrm>
                <a:off x="2667674" y="3512137"/>
                <a:ext cx="3557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⟨□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232016-A249-413B-9FF4-3425C0F82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674" y="3512137"/>
                <a:ext cx="355719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E183362-0AB0-4A61-8DAC-DA707A84E9C1}"/>
              </a:ext>
            </a:extLst>
          </p:cNvPr>
          <p:cNvSpPr txBox="1"/>
          <p:nvPr/>
        </p:nvSpPr>
        <p:spPr>
          <a:xfrm>
            <a:off x="849630" y="4629835"/>
            <a:ext cx="744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temporal reasoning is complex, but handled automatically.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3AF8D5-5157-4C28-A8F3-5378F0B14116}"/>
              </a:ext>
            </a:extLst>
          </p:cNvPr>
          <p:cNvSpPr txBox="1"/>
          <p:nvPr/>
        </p:nvSpPr>
        <p:spPr>
          <a:xfrm>
            <a:off x="849630" y="5286643"/>
            <a:ext cx="744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solves the proof problem (up to a point) but not the social problem.</a:t>
            </a:r>
          </a:p>
          <a:p>
            <a:r>
              <a:rPr lang="en-US" dirty="0">
                <a:solidFill>
                  <a:srgbClr val="C00000"/>
                </a:solidFill>
              </a:rPr>
              <a:t>At least if we have a human clever enough to produce the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293629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B48A-4DF6-4639-9296-B63654B1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8FA6-EB2F-4FFB-AE94-014518D29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1067480"/>
          </a:xfrm>
        </p:spPr>
        <p:txBody>
          <a:bodyPr/>
          <a:lstStyle/>
          <a:p>
            <a:r>
              <a:rPr lang="en-US" dirty="0" err="1"/>
              <a:t>Cobleigh</a:t>
            </a:r>
            <a:r>
              <a:rPr lang="en-US" dirty="0"/>
              <a:t>, </a:t>
            </a:r>
            <a:r>
              <a:rPr lang="en-US" dirty="0" err="1"/>
              <a:t>Giannakopoulou</a:t>
            </a:r>
            <a:r>
              <a:rPr lang="en-US" dirty="0"/>
              <a:t>, Pasareanu (2003)</a:t>
            </a:r>
          </a:p>
          <a:p>
            <a:pPr lvl="1"/>
            <a:r>
              <a:rPr lang="en-US" dirty="0"/>
              <a:t>View intermediate specification as FSM learning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E6D5A1-D6E5-43EE-B63B-57FD309C2A1C}"/>
                  </a:ext>
                </a:extLst>
              </p:cNvPr>
              <p:cNvSpPr txBox="1"/>
              <p:nvPr/>
            </p:nvSpPr>
            <p:spPr>
              <a:xfrm>
                <a:off x="3302502" y="2492335"/>
                <a:ext cx="20290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E6D5A1-D6E5-43EE-B63B-57FD309C2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502" y="2492335"/>
                <a:ext cx="2029081" cy="461665"/>
              </a:xfrm>
              <a:prstGeom prst="rect">
                <a:avLst/>
              </a:prstGeom>
              <a:blipFill>
                <a:blip r:embed="rId2"/>
                <a:stretch>
                  <a:fillRect r="-30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1DB65E-675E-46F9-A57A-AA8C97C027F6}"/>
                  </a:ext>
                </a:extLst>
              </p:cNvPr>
              <p:cNvSpPr txBox="1"/>
              <p:nvPr/>
            </p:nvSpPr>
            <p:spPr>
              <a:xfrm>
                <a:off x="3677540" y="2954000"/>
                <a:ext cx="16540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1DB65E-675E-46F9-A57A-AA8C97C02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540" y="2954000"/>
                <a:ext cx="1654043" cy="461665"/>
              </a:xfrm>
              <a:prstGeom prst="rect">
                <a:avLst/>
              </a:prstGeom>
              <a:blipFill>
                <a:blip r:embed="rId3"/>
                <a:stretch>
                  <a:fillRect r="-368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E4AB69-423C-424E-9F28-9B70561BFE10}"/>
              </a:ext>
            </a:extLst>
          </p:cNvPr>
          <p:cNvCxnSpPr/>
          <p:nvPr/>
        </p:nvCxnSpPr>
        <p:spPr>
          <a:xfrm>
            <a:off x="2976115" y="3429000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7971C5-154B-47C4-ACC8-1D0E7E57764F}"/>
                  </a:ext>
                </a:extLst>
              </p:cNvPr>
              <p:cNvSpPr txBox="1"/>
              <p:nvPr/>
            </p:nvSpPr>
            <p:spPr>
              <a:xfrm>
                <a:off x="2958689" y="3447409"/>
                <a:ext cx="27328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7971C5-154B-47C4-ACC8-1D0E7E577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689" y="3447409"/>
                <a:ext cx="2732863" cy="461665"/>
              </a:xfrm>
              <a:prstGeom prst="rect">
                <a:avLst/>
              </a:prstGeom>
              <a:blipFill>
                <a:blip r:embed="rId4"/>
                <a:stretch>
                  <a:fillRect r="-223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CDD4A7-9EBB-4E3B-91ED-ABB26E8F9077}"/>
              </a:ext>
            </a:extLst>
          </p:cNvPr>
          <p:cNvCxnSpPr>
            <a:endCxn id="4" idx="3"/>
          </p:cNvCxnSpPr>
          <p:nvPr/>
        </p:nvCxnSpPr>
        <p:spPr>
          <a:xfrm flipH="1">
            <a:off x="5331583" y="2723167"/>
            <a:ext cx="6958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CA337E2-018C-408F-8E78-8A4FF3C926ED}"/>
              </a:ext>
            </a:extLst>
          </p:cNvPr>
          <p:cNvSpPr txBox="1"/>
          <p:nvPr/>
        </p:nvSpPr>
        <p:spPr>
          <a:xfrm>
            <a:off x="6126480" y="2530071"/>
            <a:ext cx="55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251689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463F-1C1A-4E31-B8AC-53EEF0EC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7056"/>
          </a:xfrm>
        </p:spPr>
        <p:txBody>
          <a:bodyPr/>
          <a:lstStyle/>
          <a:p>
            <a:r>
              <a:rPr lang="en-US" dirty="0"/>
              <a:t>Learning a separator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F8BB181-AFB9-432B-89B8-E6C5207CE445}"/>
              </a:ext>
            </a:extLst>
          </p:cNvPr>
          <p:cNvGrpSpPr/>
          <p:nvPr/>
        </p:nvGrpSpPr>
        <p:grpSpPr>
          <a:xfrm>
            <a:off x="982713" y="1583174"/>
            <a:ext cx="2438025" cy="1468398"/>
            <a:chOff x="982713" y="1583174"/>
            <a:chExt cx="2438025" cy="146839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6C3E8AA-ABCC-4E0A-AC03-3849D32C43FA}"/>
                </a:ext>
              </a:extLst>
            </p:cNvPr>
            <p:cNvSpPr txBox="1"/>
            <p:nvPr/>
          </p:nvSpPr>
          <p:spPr>
            <a:xfrm>
              <a:off x="2080260" y="17678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C6F70C6-431B-4655-B510-E5E2A98019FE}"/>
                </a:ext>
              </a:extLst>
            </p:cNvPr>
            <p:cNvSpPr txBox="1"/>
            <p:nvPr/>
          </p:nvSpPr>
          <p:spPr>
            <a:xfrm>
              <a:off x="2547834" y="1583174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04C1FAB-7255-46B8-ADB0-1BA2FED5E033}"/>
                </a:ext>
              </a:extLst>
            </p:cNvPr>
            <p:cNvSpPr txBox="1"/>
            <p:nvPr/>
          </p:nvSpPr>
          <p:spPr>
            <a:xfrm>
              <a:off x="2385060" y="20726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E54759F-1AB8-400F-90EE-635972AF1E3A}"/>
                </a:ext>
              </a:extLst>
            </p:cNvPr>
            <p:cNvSpPr txBox="1"/>
            <p:nvPr/>
          </p:nvSpPr>
          <p:spPr>
            <a:xfrm>
              <a:off x="3136686" y="200001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6755CA-35DD-4DFF-BA54-1C16A0E9C10A}"/>
                </a:ext>
              </a:extLst>
            </p:cNvPr>
            <p:cNvSpPr txBox="1"/>
            <p:nvPr/>
          </p:nvSpPr>
          <p:spPr>
            <a:xfrm>
              <a:off x="2689860" y="2377440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63A27F-072E-4BA9-A292-46E0BF621FDE}"/>
                </a:ext>
              </a:extLst>
            </p:cNvPr>
            <p:cNvSpPr txBox="1"/>
            <p:nvPr/>
          </p:nvSpPr>
          <p:spPr>
            <a:xfrm>
              <a:off x="2035182" y="259437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E82A1D-8E48-44EB-BC87-71093D7021ED}"/>
                </a:ext>
              </a:extLst>
            </p:cNvPr>
            <p:cNvSpPr txBox="1"/>
            <p:nvPr/>
          </p:nvSpPr>
          <p:spPr>
            <a:xfrm>
              <a:off x="2994660" y="26822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990E34A-C74E-4262-9D1E-9277500C9053}"/>
                    </a:ext>
                  </a:extLst>
                </p:cNvPr>
                <p:cNvSpPr txBox="1"/>
                <p:nvPr/>
              </p:nvSpPr>
              <p:spPr>
                <a:xfrm>
                  <a:off x="982713" y="1953845"/>
                  <a:ext cx="632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990E34A-C74E-4262-9D1E-9277500C90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713" y="1953845"/>
                  <a:ext cx="632353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EA03AF-A6B8-4137-90DA-1C3224338F56}"/>
              </a:ext>
            </a:extLst>
          </p:cNvPr>
          <p:cNvGrpSpPr/>
          <p:nvPr/>
        </p:nvGrpSpPr>
        <p:grpSpPr>
          <a:xfrm>
            <a:off x="4418753" y="1556219"/>
            <a:ext cx="2597659" cy="1880494"/>
            <a:chOff x="4418753" y="1556219"/>
            <a:chExt cx="2597659" cy="188049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83D3AE-955F-4487-B21D-EBEDEE293EF1}"/>
                </a:ext>
              </a:extLst>
            </p:cNvPr>
            <p:cNvSpPr txBox="1"/>
            <p:nvPr/>
          </p:nvSpPr>
          <p:spPr>
            <a:xfrm>
              <a:off x="4983480" y="18288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2739E9A-1DD7-43E1-936E-D68D696980C7}"/>
                </a:ext>
              </a:extLst>
            </p:cNvPr>
            <p:cNvSpPr txBox="1"/>
            <p:nvPr/>
          </p:nvSpPr>
          <p:spPr>
            <a:xfrm>
              <a:off x="5289974" y="257329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C74B6AA-50F8-4271-B86A-7F43568809BD}"/>
                </a:ext>
              </a:extLst>
            </p:cNvPr>
            <p:cNvSpPr txBox="1"/>
            <p:nvPr/>
          </p:nvSpPr>
          <p:spPr>
            <a:xfrm>
              <a:off x="5886659" y="21402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D9F9FA-EC73-4172-952B-1369BB085BD8}"/>
                </a:ext>
              </a:extLst>
            </p:cNvPr>
            <p:cNvSpPr txBox="1"/>
            <p:nvPr/>
          </p:nvSpPr>
          <p:spPr>
            <a:xfrm>
              <a:off x="5596468" y="15562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E1BC46-F19B-41C0-8978-2DF7149C5582}"/>
                </a:ext>
              </a:extLst>
            </p:cNvPr>
            <p:cNvSpPr txBox="1"/>
            <p:nvPr/>
          </p:nvSpPr>
          <p:spPr>
            <a:xfrm>
              <a:off x="4418753" y="24419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57ACD-5D34-4504-924C-0F5F1353FAF4}"/>
                </a:ext>
              </a:extLst>
            </p:cNvPr>
            <p:cNvSpPr txBox="1"/>
            <p:nvPr/>
          </p:nvSpPr>
          <p:spPr>
            <a:xfrm>
              <a:off x="4799111" y="306738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37F84A4-B9F8-469C-9E52-EB1846B598D6}"/>
                    </a:ext>
                  </a:extLst>
                </p:cNvPr>
                <p:cNvSpPr txBox="1"/>
                <p:nvPr/>
              </p:nvSpPr>
              <p:spPr>
                <a:xfrm>
                  <a:off x="6451386" y="2124879"/>
                  <a:ext cx="5650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37F84A4-B9F8-469C-9E52-EB1846B598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1386" y="2124879"/>
                  <a:ext cx="565026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9DC7184-68F0-4A08-BD30-182A32EA5203}"/>
                  </a:ext>
                </a:extLst>
              </p:cNvPr>
              <p:cNvSpPr txBox="1"/>
              <p:nvPr/>
            </p:nvSpPr>
            <p:spPr>
              <a:xfrm>
                <a:off x="4983480" y="2234921"/>
                <a:ext cx="806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9DC7184-68F0-4A08-BD30-182A32EA52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480" y="2234921"/>
                <a:ext cx="806823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5D8CCEA-4C4D-43CB-8E86-879F8897F3B0}"/>
              </a:ext>
            </a:extLst>
          </p:cNvPr>
          <p:cNvCxnSpPr/>
          <p:nvPr/>
        </p:nvCxnSpPr>
        <p:spPr>
          <a:xfrm flipH="1">
            <a:off x="3136686" y="1470660"/>
            <a:ext cx="1588561" cy="22098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77F1512-078F-424B-B29A-F15B57D2FCBD}"/>
                  </a:ext>
                </a:extLst>
              </p:cNvPr>
              <p:cNvSpPr txBox="1"/>
              <p:nvPr/>
            </p:nvSpPr>
            <p:spPr>
              <a:xfrm>
                <a:off x="2049780" y="3215733"/>
                <a:ext cx="630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⊨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77F1512-078F-424B-B29A-F15B57D2F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780" y="3215733"/>
                <a:ext cx="630429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5318C6-C296-4A05-B49B-1444F645F9EC}"/>
                  </a:ext>
                </a:extLst>
              </p:cNvPr>
              <p:cNvSpPr txBox="1"/>
              <p:nvPr/>
            </p:nvSpPr>
            <p:spPr>
              <a:xfrm>
                <a:off x="3615751" y="3215733"/>
                <a:ext cx="803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5318C6-C296-4A05-B49B-1444F645F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751" y="3215733"/>
                <a:ext cx="803553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E2DD889C-0B64-4793-8A7B-5C7584EC7FC1}"/>
              </a:ext>
            </a:extLst>
          </p:cNvPr>
          <p:cNvGrpSpPr/>
          <p:nvPr/>
        </p:nvGrpSpPr>
        <p:grpSpPr>
          <a:xfrm>
            <a:off x="1805940" y="4191000"/>
            <a:ext cx="3944356" cy="756745"/>
            <a:chOff x="1805940" y="4191000"/>
            <a:chExt cx="3944356" cy="75674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4858476-CF59-4D23-8558-1196522069CE}"/>
                </a:ext>
              </a:extLst>
            </p:cNvPr>
            <p:cNvSpPr txBox="1"/>
            <p:nvPr/>
          </p:nvSpPr>
          <p:spPr>
            <a:xfrm>
              <a:off x="1805940" y="4191000"/>
              <a:ext cx="2258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Try to verify premises: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4B584C0-3E36-4237-8B05-F0B5D8429821}"/>
                    </a:ext>
                  </a:extLst>
                </p:cNvPr>
                <p:cNvSpPr txBox="1"/>
                <p:nvPr/>
              </p:nvSpPr>
              <p:spPr>
                <a:xfrm>
                  <a:off x="4014024" y="4209258"/>
                  <a:ext cx="17244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𝑡𝑟𝑢𝑒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⟨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4B584C0-3E36-4237-8B05-F0B5D84298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4024" y="4209258"/>
                  <a:ext cx="1724446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E045D47-EA86-4242-ABF2-61430A7B2107}"/>
                    </a:ext>
                  </a:extLst>
                </p:cNvPr>
                <p:cNvSpPr txBox="1"/>
                <p:nvPr/>
              </p:nvSpPr>
              <p:spPr>
                <a:xfrm>
                  <a:off x="4337537" y="4547635"/>
                  <a:ext cx="14127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⟨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E045D47-EA86-4242-ABF2-61430A7B21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7537" y="4547635"/>
                  <a:ext cx="1412759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78B73EE-31E7-4746-9327-DCB4235CC3D4}"/>
              </a:ext>
            </a:extLst>
          </p:cNvPr>
          <p:cNvSpPr txBox="1"/>
          <p:nvPr/>
        </p:nvSpPr>
        <p:spPr>
          <a:xfrm>
            <a:off x="4041775" y="16611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098BB64-7704-4F7F-AEE2-512A55F5AB1C}"/>
              </a:ext>
            </a:extLst>
          </p:cNvPr>
          <p:cNvCxnSpPr/>
          <p:nvPr/>
        </p:nvCxnSpPr>
        <p:spPr>
          <a:xfrm flipH="1">
            <a:off x="3136686" y="1363980"/>
            <a:ext cx="696174" cy="2221085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72B7EFB-89F1-493C-AC76-C986BA92310B}"/>
              </a:ext>
            </a:extLst>
          </p:cNvPr>
          <p:cNvSpPr txBox="1"/>
          <p:nvPr/>
        </p:nvSpPr>
        <p:spPr>
          <a:xfrm>
            <a:off x="766500" y="5309354"/>
            <a:ext cx="763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CEGAR-style relaxation,  similar in principle to invariant generation methods, but learning a temporal property.</a:t>
            </a:r>
          </a:p>
        </p:txBody>
      </p:sp>
    </p:spTree>
    <p:extLst>
      <p:ext uri="{BB962C8B-B14F-4D97-AF65-F5344CB8AC3E}">
        <p14:creationId xmlns:p14="http://schemas.microsoft.com/office/powerpoint/2010/main" val="1017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9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AB7A-BCAC-4F29-BBF0-0CB78DD8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04074-E389-430F-823F-5E901C2C0E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302327"/>
                <a:ext cx="7886700" cy="247719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CGP: </a:t>
                </a:r>
                <a:r>
                  <a:rPr lang="en-US" dirty="0" err="1"/>
                  <a:t>Angluin’s</a:t>
                </a:r>
                <a:r>
                  <a:rPr lang="en-US" dirty="0"/>
                  <a:t> algorithm (fast, but sub-optimal)</a:t>
                </a:r>
              </a:p>
              <a:p>
                <a:pPr lvl="1"/>
                <a:r>
                  <a:rPr lang="en-US" dirty="0"/>
                  <a:t>Samples are linear in number of states, but number of states can be as large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Gupta/McMillan: SAT (slow, but optimal)</a:t>
                </a:r>
              </a:p>
              <a:p>
                <a:pPr lvl="1"/>
                <a:r>
                  <a:rPr lang="en-US" dirty="0"/>
                  <a:t>Minimal-state separator is NP-complete.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F04074-E389-430F-823F-5E901C2C0E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302327"/>
                <a:ext cx="7886700" cy="2477193"/>
              </a:xfrm>
              <a:blipFill>
                <a:blip r:embed="rId2"/>
                <a:stretch>
                  <a:fillRect l="-1391" t="-4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9BB45C0-729B-4A73-9F59-1E4965606E0A}"/>
              </a:ext>
            </a:extLst>
          </p:cNvPr>
          <p:cNvSpPr txBox="1"/>
          <p:nvPr/>
        </p:nvSpPr>
        <p:spPr>
          <a:xfrm>
            <a:off x="815341" y="4183380"/>
            <a:ext cx="735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Either way, the method depends on existence of a small (in terms of states) separator. This is not an Occam’s razor criterion, since the automaton itself is not generalized.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BE5054-666A-4088-AF65-A5376A094AF6}"/>
              </a:ext>
            </a:extLst>
          </p:cNvPr>
          <p:cNvSpPr txBox="1"/>
          <p:nvPr/>
        </p:nvSpPr>
        <p:spPr>
          <a:xfrm>
            <a:off x="929640" y="544068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Notice the complexity of the AG assertion now matters again, since we must infer this assertion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41156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8FA1-1E9E-4AAB-B4BF-CE765D41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compositional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5835-682D-44DA-9CEA-C493921E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697056"/>
          </a:xfrm>
        </p:spPr>
        <p:txBody>
          <a:bodyPr/>
          <a:lstStyle/>
          <a:p>
            <a:r>
              <a:rPr lang="en-US" dirty="0"/>
              <a:t>McMillan (1999):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4F497C-5B09-4EFF-8073-6FAD9E82A87B}"/>
                  </a:ext>
                </a:extLst>
              </p:cNvPr>
              <p:cNvSpPr txBox="1"/>
              <p:nvPr/>
            </p:nvSpPr>
            <p:spPr>
              <a:xfrm>
                <a:off x="3829777" y="1999383"/>
                <a:ext cx="1789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4F497C-5B09-4EFF-8073-6FAD9E82A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777" y="1999383"/>
                <a:ext cx="178952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8BB276-170D-4B0D-9024-38B401F969C3}"/>
                  </a:ext>
                </a:extLst>
              </p:cNvPr>
              <p:cNvSpPr txBox="1"/>
              <p:nvPr/>
            </p:nvSpPr>
            <p:spPr>
              <a:xfrm>
                <a:off x="3829777" y="2434829"/>
                <a:ext cx="17895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D8BB276-170D-4B0D-9024-38B401F96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777" y="2434829"/>
                <a:ext cx="17895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75B656-7D8E-4495-859D-CBF225FA74A6}"/>
              </a:ext>
            </a:extLst>
          </p:cNvPr>
          <p:cNvCxnSpPr/>
          <p:nvPr/>
        </p:nvCxnSpPr>
        <p:spPr>
          <a:xfrm>
            <a:off x="3627120" y="2948940"/>
            <a:ext cx="217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D60254-4AFC-49E1-AD12-F9A736050072}"/>
                  </a:ext>
                </a:extLst>
              </p:cNvPr>
              <p:cNvSpPr txBox="1"/>
              <p:nvPr/>
            </p:nvSpPr>
            <p:spPr>
              <a:xfrm>
                <a:off x="3829777" y="3036714"/>
                <a:ext cx="19879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□(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D60254-4AFC-49E1-AD12-F9A736050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777" y="3036714"/>
                <a:ext cx="19879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2B7267-A25E-432F-B883-EA767A76A089}"/>
                  </a:ext>
                </a:extLst>
              </p:cNvPr>
              <p:cNvSpPr txBox="1"/>
              <p:nvPr/>
            </p:nvSpPr>
            <p:spPr>
              <a:xfrm>
                <a:off x="2941320" y="1994828"/>
                <a:ext cx="10107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2B7267-A25E-432F-B883-EA767A76A0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320" y="1994828"/>
                <a:ext cx="101079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168E288-BC2B-4308-A3D7-734D2A0F3A15}"/>
                  </a:ext>
                </a:extLst>
              </p:cNvPr>
              <p:cNvSpPr txBox="1"/>
              <p:nvPr/>
            </p:nvSpPr>
            <p:spPr>
              <a:xfrm>
                <a:off x="2941320" y="2425502"/>
                <a:ext cx="10190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168E288-BC2B-4308-A3D7-734D2A0F3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320" y="2425502"/>
                <a:ext cx="101906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399DD9F-7D9E-454A-934A-510E1EEAC308}"/>
              </a:ext>
            </a:extLst>
          </p:cNvPr>
          <p:cNvSpPr txBox="1"/>
          <p:nvPr/>
        </p:nvSpPr>
        <p:spPr>
          <a:xfrm>
            <a:off x="1030112" y="2344876"/>
            <a:ext cx="1807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 localizations!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A4938C3-D26B-4B95-9D09-BD78D2051D30}"/>
              </a:ext>
            </a:extLst>
          </p:cNvPr>
          <p:cNvSpPr txBox="1">
            <a:spLocks/>
          </p:cNvSpPr>
          <p:nvPr/>
        </p:nvSpPr>
        <p:spPr>
          <a:xfrm>
            <a:off x="628650" y="3995951"/>
            <a:ext cx="7886700" cy="1688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Eliminates the tree-like derivation</a:t>
            </a:r>
          </a:p>
          <a:p>
            <a:r>
              <a:rPr lang="en-US" dirty="0"/>
              <a:t>Allows liveness in a simple way</a:t>
            </a:r>
          </a:p>
          <a:p>
            <a:r>
              <a:rPr lang="en-US" dirty="0"/>
              <a:t>Specs always relative to an auxiliary model</a:t>
            </a:r>
          </a:p>
        </p:txBody>
      </p:sp>
    </p:spTree>
    <p:extLst>
      <p:ext uri="{BB962C8B-B14F-4D97-AF65-F5344CB8AC3E}">
        <p14:creationId xmlns:p14="http://schemas.microsoft.com/office/powerpoint/2010/main" val="15600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10" grpId="0"/>
      <p:bldP spid="11" grpId="0"/>
      <p:bldP spid="12" grpId="0"/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E0D9-9CF5-4709-B102-9D7FAD68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circular 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5368-FD48-448D-8015-F7E5BC76C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26473"/>
          </a:xfrm>
        </p:spPr>
        <p:txBody>
          <a:bodyPr/>
          <a:lstStyle/>
          <a:p>
            <a:r>
              <a:rPr lang="en-US" dirty="0"/>
              <a:t>Abd Elkader, </a:t>
            </a:r>
            <a:r>
              <a:rPr lang="en-US" dirty="0" err="1"/>
              <a:t>Grumberg</a:t>
            </a:r>
            <a:r>
              <a:rPr lang="en-US" dirty="0"/>
              <a:t>, Pasareanu, Shoham (2015)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A25A6B-178E-4F61-A1B1-6FAE5CE9CEDD}"/>
              </a:ext>
            </a:extLst>
          </p:cNvPr>
          <p:cNvGrpSpPr/>
          <p:nvPr/>
        </p:nvGrpSpPr>
        <p:grpSpPr>
          <a:xfrm>
            <a:off x="1135960" y="2288138"/>
            <a:ext cx="2438025" cy="1468398"/>
            <a:chOff x="982713" y="1583174"/>
            <a:chExt cx="2438025" cy="146839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F721A8F-28EB-4992-9E1B-167BB4678F7D}"/>
                </a:ext>
              </a:extLst>
            </p:cNvPr>
            <p:cNvSpPr txBox="1"/>
            <p:nvPr/>
          </p:nvSpPr>
          <p:spPr>
            <a:xfrm>
              <a:off x="2080260" y="17678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86D020-C105-4CE2-B4C8-2A822A328D99}"/>
                </a:ext>
              </a:extLst>
            </p:cNvPr>
            <p:cNvSpPr txBox="1"/>
            <p:nvPr/>
          </p:nvSpPr>
          <p:spPr>
            <a:xfrm>
              <a:off x="2547834" y="1583174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A41396-1665-4777-AB43-3AA543D3C330}"/>
                </a:ext>
              </a:extLst>
            </p:cNvPr>
            <p:cNvSpPr txBox="1"/>
            <p:nvPr/>
          </p:nvSpPr>
          <p:spPr>
            <a:xfrm>
              <a:off x="2385060" y="20726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DBF3313-21B7-4814-93C5-EDCCDACBA2C5}"/>
                </a:ext>
              </a:extLst>
            </p:cNvPr>
            <p:cNvSpPr txBox="1"/>
            <p:nvPr/>
          </p:nvSpPr>
          <p:spPr>
            <a:xfrm>
              <a:off x="3136686" y="200001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4BD8F33-01D6-4A6B-8D24-271ECAB2081F}"/>
                </a:ext>
              </a:extLst>
            </p:cNvPr>
            <p:cNvSpPr txBox="1"/>
            <p:nvPr/>
          </p:nvSpPr>
          <p:spPr>
            <a:xfrm>
              <a:off x="2689860" y="2377440"/>
              <a:ext cx="284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14E696-3594-4292-9176-F5902CC3972F}"/>
                </a:ext>
              </a:extLst>
            </p:cNvPr>
            <p:cNvSpPr txBox="1"/>
            <p:nvPr/>
          </p:nvSpPr>
          <p:spPr>
            <a:xfrm>
              <a:off x="2035182" y="259437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35AAB80-8B9D-4528-8CCE-422F2D86A40B}"/>
                </a:ext>
              </a:extLst>
            </p:cNvPr>
            <p:cNvSpPr txBox="1"/>
            <p:nvPr/>
          </p:nvSpPr>
          <p:spPr>
            <a:xfrm>
              <a:off x="2994660" y="268224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C1FF4DE-0867-42E3-B015-FF3C9CDAEA58}"/>
                    </a:ext>
                  </a:extLst>
                </p:cNvPr>
                <p:cNvSpPr txBox="1"/>
                <p:nvPr/>
              </p:nvSpPr>
              <p:spPr>
                <a:xfrm>
                  <a:off x="982713" y="1953845"/>
                  <a:ext cx="632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C1FF4DE-0867-42E3-B015-FF3C9CDAEA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713" y="1953845"/>
                  <a:ext cx="632353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61B5BB-EC71-4B53-8750-FA1EF543E1CD}"/>
              </a:ext>
            </a:extLst>
          </p:cNvPr>
          <p:cNvGrpSpPr/>
          <p:nvPr/>
        </p:nvGrpSpPr>
        <p:grpSpPr>
          <a:xfrm>
            <a:off x="4572000" y="2261183"/>
            <a:ext cx="2597659" cy="1880494"/>
            <a:chOff x="4418753" y="1556219"/>
            <a:chExt cx="2597659" cy="18804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0E8619-FAD5-489B-8AE5-4AFFBF9A761B}"/>
                </a:ext>
              </a:extLst>
            </p:cNvPr>
            <p:cNvSpPr txBox="1"/>
            <p:nvPr/>
          </p:nvSpPr>
          <p:spPr>
            <a:xfrm>
              <a:off x="4983480" y="18288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16742E6-C548-4B21-B0A8-2506821D6A22}"/>
                </a:ext>
              </a:extLst>
            </p:cNvPr>
            <p:cNvSpPr txBox="1"/>
            <p:nvPr/>
          </p:nvSpPr>
          <p:spPr>
            <a:xfrm>
              <a:off x="5289974" y="257329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BFA754B-131B-4E0C-BBFF-20ECB6DAF3DA}"/>
                </a:ext>
              </a:extLst>
            </p:cNvPr>
            <p:cNvSpPr txBox="1"/>
            <p:nvPr/>
          </p:nvSpPr>
          <p:spPr>
            <a:xfrm>
              <a:off x="5886659" y="21402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832D3D-A90E-426A-8142-50CFD33ED411}"/>
                </a:ext>
              </a:extLst>
            </p:cNvPr>
            <p:cNvSpPr txBox="1"/>
            <p:nvPr/>
          </p:nvSpPr>
          <p:spPr>
            <a:xfrm>
              <a:off x="5596468" y="15562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A07CD9-5486-42CB-9E8F-9FAA171CB2B8}"/>
                </a:ext>
              </a:extLst>
            </p:cNvPr>
            <p:cNvSpPr txBox="1"/>
            <p:nvPr/>
          </p:nvSpPr>
          <p:spPr>
            <a:xfrm>
              <a:off x="4418753" y="24419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C8EBF44-3E7F-4832-B407-EF696AA7E584}"/>
                </a:ext>
              </a:extLst>
            </p:cNvPr>
            <p:cNvSpPr txBox="1"/>
            <p:nvPr/>
          </p:nvSpPr>
          <p:spPr>
            <a:xfrm>
              <a:off x="4799111" y="306738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9BE814F-DA79-45A6-8C25-039044EBBBA2}"/>
                    </a:ext>
                  </a:extLst>
                </p:cNvPr>
                <p:cNvSpPr txBox="1"/>
                <p:nvPr/>
              </p:nvSpPr>
              <p:spPr>
                <a:xfrm>
                  <a:off x="6451386" y="2124879"/>
                  <a:ext cx="56502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9BE814F-DA79-45A6-8C25-039044EBBB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1386" y="2124879"/>
                  <a:ext cx="565026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AC2F5C-DCC4-4DD8-9239-3BE73D352E10}"/>
                  </a:ext>
                </a:extLst>
              </p:cNvPr>
              <p:cNvSpPr txBox="1"/>
              <p:nvPr/>
            </p:nvSpPr>
            <p:spPr>
              <a:xfrm>
                <a:off x="6177884" y="2304942"/>
                <a:ext cx="17138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prefix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⊨¬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AC2F5C-DCC4-4DD8-9239-3BE73D352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884" y="2304942"/>
                <a:ext cx="171386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BFD9CF8-234F-4456-8E19-BF7A3E4FF7C7}"/>
              </a:ext>
            </a:extLst>
          </p:cNvPr>
          <p:cNvCxnSpPr/>
          <p:nvPr/>
        </p:nvCxnSpPr>
        <p:spPr>
          <a:xfrm>
            <a:off x="1988820" y="3074308"/>
            <a:ext cx="192024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A41DC0-DD38-4F2B-912C-F0A8099C56C2}"/>
                  </a:ext>
                </a:extLst>
              </p:cNvPr>
              <p:cNvSpPr txBox="1"/>
              <p:nvPr/>
            </p:nvSpPr>
            <p:spPr>
              <a:xfrm>
                <a:off x="1209386" y="2164307"/>
                <a:ext cx="727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A41DC0-DD38-4F2B-912C-F0A8099C5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386" y="2164307"/>
                <a:ext cx="727507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0C5D19-B29D-4F13-9E5B-5D3BEF897346}"/>
                  </a:ext>
                </a:extLst>
              </p:cNvPr>
              <p:cNvSpPr txBox="1"/>
              <p:nvPr/>
            </p:nvSpPr>
            <p:spPr>
              <a:xfrm>
                <a:off x="6238219" y="3571870"/>
                <a:ext cx="732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0C5D19-B29D-4F13-9E5B-5D3BEF897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219" y="3571870"/>
                <a:ext cx="732828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189C47-761D-4BF4-8316-069ECDB08445}"/>
              </a:ext>
            </a:extLst>
          </p:cNvPr>
          <p:cNvCxnSpPr/>
          <p:nvPr/>
        </p:nvCxnSpPr>
        <p:spPr>
          <a:xfrm>
            <a:off x="4483101" y="3142764"/>
            <a:ext cx="192024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49274F-AB8E-46CB-B374-0EED39202FAB}"/>
                  </a:ext>
                </a:extLst>
              </p:cNvPr>
              <p:cNvSpPr txBox="1"/>
              <p:nvPr/>
            </p:nvSpPr>
            <p:spPr>
              <a:xfrm>
                <a:off x="1361786" y="3705261"/>
                <a:ext cx="1656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prefix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⊨¬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49274F-AB8E-46CB-B374-0EED39202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786" y="3705261"/>
                <a:ext cx="165615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9DB6A2FB-5DC4-4B90-B0E6-E15BFDFED01B}"/>
              </a:ext>
            </a:extLst>
          </p:cNvPr>
          <p:cNvGrpSpPr/>
          <p:nvPr/>
        </p:nvGrpSpPr>
        <p:grpSpPr>
          <a:xfrm>
            <a:off x="4101887" y="1935610"/>
            <a:ext cx="502920" cy="2468156"/>
            <a:chOff x="4101887" y="1935610"/>
            <a:chExt cx="502920" cy="246815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6276F1-CA14-41B9-9414-B434F73DF838}"/>
                </a:ext>
              </a:extLst>
            </p:cNvPr>
            <p:cNvCxnSpPr/>
            <p:nvPr/>
          </p:nvCxnSpPr>
          <p:spPr>
            <a:xfrm>
              <a:off x="4130040" y="1981200"/>
              <a:ext cx="0" cy="239268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E5C54F9-1F92-4000-9344-E36A32A53170}"/>
                    </a:ext>
                  </a:extLst>
                </p:cNvPr>
                <p:cNvSpPr txBox="1"/>
                <p:nvPr/>
              </p:nvSpPr>
              <p:spPr>
                <a:xfrm>
                  <a:off x="4108133" y="1935610"/>
                  <a:ext cx="4966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E5C54F9-1F92-4000-9344-E36A32A531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8133" y="1935610"/>
                  <a:ext cx="496674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F5F2AF65-5E69-462F-B0CF-14DCB68BC04C}"/>
                    </a:ext>
                  </a:extLst>
                </p:cNvPr>
                <p:cNvSpPr txBox="1"/>
                <p:nvPr/>
              </p:nvSpPr>
              <p:spPr>
                <a:xfrm>
                  <a:off x="4101887" y="4034434"/>
                  <a:ext cx="50199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F5F2AF65-5E69-462F-B0CF-14DCB68BC0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1887" y="4034434"/>
                  <a:ext cx="501997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6C83A3B7-4F29-4133-8F36-6E6ABCB57047}"/>
              </a:ext>
            </a:extLst>
          </p:cNvPr>
          <p:cNvSpPr txBox="1"/>
          <p:nvPr/>
        </p:nvSpPr>
        <p:spPr>
          <a:xfrm>
            <a:off x="2501213" y="4678438"/>
            <a:ext cx="355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Simultaneously infer two separators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B30412-1E40-466A-8E68-1C979A6FDC1C}"/>
              </a:ext>
            </a:extLst>
          </p:cNvPr>
          <p:cNvSpPr txBox="1"/>
          <p:nvPr/>
        </p:nvSpPr>
        <p:spPr>
          <a:xfrm>
            <a:off x="1092746" y="5392090"/>
            <a:ext cx="695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Labeling can be chosen by SAT solver to optimize total number of states!</a:t>
            </a:r>
          </a:p>
        </p:txBody>
      </p:sp>
    </p:spTree>
    <p:extLst>
      <p:ext uri="{BB962C8B-B14F-4D97-AF65-F5344CB8AC3E}">
        <p14:creationId xmlns:p14="http://schemas.microsoft.com/office/powerpoint/2010/main" val="16924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2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8F71-B996-4619-982E-8FB30539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F519-A9CB-4263-889A-E5E4FE34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inductive bias</a:t>
            </a:r>
          </a:p>
          <a:p>
            <a:pPr lvl="1"/>
            <a:r>
              <a:rPr lang="en-US" dirty="0"/>
              <a:t>It narrows the space of possible hypotheses to those in the CAG form</a:t>
            </a:r>
          </a:p>
          <a:p>
            <a:pPr lvl="1"/>
            <a:r>
              <a:rPr lang="en-US" dirty="0"/>
              <a:t>Inductive bias makes learning faster</a:t>
            </a:r>
          </a:p>
          <a:p>
            <a:r>
              <a:rPr lang="en-US" dirty="0" err="1"/>
              <a:t>Chandy</a:t>
            </a:r>
            <a:r>
              <a:rPr lang="en-US" dirty="0"/>
              <a:t>/ </a:t>
            </a:r>
            <a:r>
              <a:rPr lang="en-US" dirty="0" err="1"/>
              <a:t>Misra’s</a:t>
            </a:r>
            <a:r>
              <a:rPr lang="en-US" dirty="0"/>
              <a:t> original intuition was on target</a:t>
            </a:r>
          </a:p>
          <a:p>
            <a:pPr lvl="1"/>
            <a:r>
              <a:rPr lang="en-US" dirty="0"/>
              <a:t>It isn’t necessary for automated proof, but it’s a useful inductive bias</a:t>
            </a:r>
          </a:p>
          <a:p>
            <a:pPr lvl="1"/>
            <a:r>
              <a:rPr lang="en-US" dirty="0"/>
              <a:t>Knowing the form of the proof you’re looking for makes the proof search easier.</a:t>
            </a:r>
          </a:p>
          <a:p>
            <a:pPr lvl="1"/>
            <a:r>
              <a:rPr lang="en-US" dirty="0"/>
              <a:t>Of course, it still has a social function as well.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6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FD29-7E59-4B0A-B119-09F05DA3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7CC7-437B-4FB5-984D-0AC6DBA0A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4435533"/>
          </a:xfrm>
        </p:spPr>
        <p:txBody>
          <a:bodyPr/>
          <a:lstStyle/>
          <a:p>
            <a:r>
              <a:rPr lang="en-US" dirty="0"/>
              <a:t>Will compositionality have an important effect on the scaling of model checking?</a:t>
            </a:r>
          </a:p>
          <a:p>
            <a:pPr lvl="1"/>
            <a:r>
              <a:rPr lang="en-US" dirty="0"/>
              <a:t>Can we achieve the linear scaling that compositionality promises?</a:t>
            </a:r>
          </a:p>
          <a:p>
            <a:r>
              <a:rPr lang="en-US" dirty="0"/>
              <a:t>In practice, finding compositional proofs seems to be difficult. </a:t>
            </a:r>
          </a:p>
          <a:p>
            <a:r>
              <a:rPr lang="en-US" dirty="0"/>
              <a:t>Speculative reasons:</a:t>
            </a:r>
          </a:p>
          <a:p>
            <a:pPr lvl="1"/>
            <a:r>
              <a:rPr lang="en-US" dirty="0"/>
              <a:t>Generalization is hard because we lack strong heuristics, when compared other inference problems.</a:t>
            </a:r>
          </a:p>
          <a:p>
            <a:pPr lvl="1"/>
            <a:r>
              <a:rPr lang="en-US" dirty="0"/>
              <a:t>We are too focused on strictly hierarchical proofs.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2D37-53EC-46B6-888F-BBDF1CA64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 proofs as interpolants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E98C-D1CA-4CDB-9DC7-5AE2E47E1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64573"/>
          </a:xfrm>
        </p:spPr>
        <p:txBody>
          <a:bodyPr/>
          <a:lstStyle/>
          <a:p>
            <a:r>
              <a:rPr lang="en-US" dirty="0"/>
              <a:t>An interpolant is a localized cut in a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463DB2-56A5-46F5-9A2E-2F1350C671EE}"/>
                  </a:ext>
                </a:extLst>
              </p:cNvPr>
              <p:cNvSpPr txBox="1"/>
              <p:nvPr/>
            </p:nvSpPr>
            <p:spPr>
              <a:xfrm>
                <a:off x="891540" y="2137372"/>
                <a:ext cx="12779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463DB2-56A5-46F5-9A2E-2F1350C67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540" y="2137372"/>
                <a:ext cx="1277979" cy="461665"/>
              </a:xfrm>
              <a:prstGeom prst="rect">
                <a:avLst/>
              </a:prstGeom>
              <a:blipFill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26E075-B87F-4168-A3EC-A9E6BCCD5817}"/>
                  </a:ext>
                </a:extLst>
              </p:cNvPr>
              <p:cNvSpPr txBox="1"/>
              <p:nvPr/>
            </p:nvSpPr>
            <p:spPr>
              <a:xfrm>
                <a:off x="2674620" y="2137372"/>
                <a:ext cx="21914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26E075-B87F-4168-A3EC-A9E6BCCD5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620" y="2137372"/>
                <a:ext cx="2191497" cy="461665"/>
              </a:xfrm>
              <a:prstGeom prst="rect">
                <a:avLst/>
              </a:prstGeom>
              <a:blipFill>
                <a:blip r:embed="rId3"/>
                <a:stretch>
                  <a:fillRect l="-279" r="-279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6474D9-3224-4C31-BFB8-B428109C3A00}"/>
              </a:ext>
            </a:extLst>
          </p:cNvPr>
          <p:cNvCxnSpPr/>
          <p:nvPr/>
        </p:nvCxnSpPr>
        <p:spPr>
          <a:xfrm>
            <a:off x="784860" y="2705100"/>
            <a:ext cx="4132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D272A0-DED7-409D-AEEC-0E52D53E52A7}"/>
                  </a:ext>
                </a:extLst>
              </p:cNvPr>
              <p:cNvSpPr txBox="1"/>
              <p:nvPr/>
            </p:nvSpPr>
            <p:spPr>
              <a:xfrm>
                <a:off x="1638300" y="2811164"/>
                <a:ext cx="2353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D272A0-DED7-409D-AEEC-0E52D53E5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2811164"/>
                <a:ext cx="2353658" cy="461665"/>
              </a:xfrm>
              <a:prstGeom prst="rect">
                <a:avLst/>
              </a:prstGeom>
              <a:blipFill>
                <a:blip r:embed="rId4"/>
                <a:stretch>
                  <a:fillRect r="-2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53277F-2047-469F-87E0-48B02E58D723}"/>
                  </a:ext>
                </a:extLst>
              </p:cNvPr>
              <p:cNvSpPr txBox="1"/>
              <p:nvPr/>
            </p:nvSpPr>
            <p:spPr>
              <a:xfrm>
                <a:off x="5516880" y="2520434"/>
                <a:ext cx="3339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is over the common vocabulary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53277F-2047-469F-87E0-48B02E58D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80" y="2520434"/>
                <a:ext cx="3339440" cy="369332"/>
              </a:xfrm>
              <a:prstGeom prst="rect">
                <a:avLst/>
              </a:prstGeom>
              <a:blipFill>
                <a:blip r:embed="rId5"/>
                <a:stretch>
                  <a:fillRect l="-365" t="-8197" r="-73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D74FCA-9E33-42F3-AD5C-27D811CFA142}"/>
              </a:ext>
            </a:extLst>
          </p:cNvPr>
          <p:cNvSpPr txBox="1">
            <a:spLocks/>
          </p:cNvSpPr>
          <p:nvPr/>
        </p:nvSpPr>
        <p:spPr>
          <a:xfrm>
            <a:off x="628650" y="3786870"/>
            <a:ext cx="7886700" cy="564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AG assertion is a temporal interpolant</a:t>
            </a:r>
          </a:p>
        </p:txBody>
      </p:sp>
    </p:spTree>
    <p:extLst>
      <p:ext uri="{BB962C8B-B14F-4D97-AF65-F5344CB8AC3E}">
        <p14:creationId xmlns:p14="http://schemas.microsoft.com/office/powerpoint/2010/main" val="270882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AF33-E2F8-41DB-8489-942A09B5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Invariants from interpolants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4E1F52-63B3-49E7-AF05-B7D72CE84091}"/>
              </a:ext>
            </a:extLst>
          </p:cNvPr>
          <p:cNvGrpSpPr/>
          <p:nvPr/>
        </p:nvGrpSpPr>
        <p:grpSpPr>
          <a:xfrm>
            <a:off x="1064060" y="1508760"/>
            <a:ext cx="6349103" cy="510540"/>
            <a:chOff x="1064060" y="1508760"/>
            <a:chExt cx="6349103" cy="51054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97A048-D2AA-4CF5-B2F9-123FB62327AA}"/>
                </a:ext>
              </a:extLst>
            </p:cNvPr>
            <p:cNvGrpSpPr/>
            <p:nvPr/>
          </p:nvGrpSpPr>
          <p:grpSpPr>
            <a:xfrm>
              <a:off x="1064060" y="1508760"/>
              <a:ext cx="1072280" cy="510540"/>
              <a:chOff x="1064060" y="1508760"/>
              <a:chExt cx="1072280" cy="510540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F8DFF424-3693-443A-9767-52890E4A093C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22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2280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03687C4-C0B3-48A0-AD86-1A0C265406C9}"/>
                </a:ext>
              </a:extLst>
            </p:cNvPr>
            <p:cNvGrpSpPr/>
            <p:nvPr/>
          </p:nvGrpSpPr>
          <p:grpSpPr>
            <a:xfrm>
              <a:off x="2118360" y="1508760"/>
              <a:ext cx="1072280" cy="510540"/>
              <a:chOff x="1064060" y="1508760"/>
              <a:chExt cx="1072280" cy="51054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73D290B-3053-437A-B0D7-9CDEC34E2A47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22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2280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042ADB-CBC8-4624-80DD-2FAE63949E1C}"/>
                </a:ext>
              </a:extLst>
            </p:cNvPr>
            <p:cNvGrpSpPr/>
            <p:nvPr/>
          </p:nvGrpSpPr>
          <p:grpSpPr>
            <a:xfrm>
              <a:off x="3172660" y="1508760"/>
              <a:ext cx="1077603" cy="510540"/>
              <a:chOff x="1064060" y="1508760"/>
              <a:chExt cx="1077603" cy="51054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1D37173-3C77-4D42-834A-EC573F1AF55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760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7603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1010510-7922-4120-A2DA-96DC769AE219}"/>
                </a:ext>
              </a:extLst>
            </p:cNvPr>
            <p:cNvGrpSpPr/>
            <p:nvPr/>
          </p:nvGrpSpPr>
          <p:grpSpPr>
            <a:xfrm>
              <a:off x="4226960" y="1508760"/>
              <a:ext cx="1073114" cy="510540"/>
              <a:chOff x="1064060" y="1508760"/>
              <a:chExt cx="1073114" cy="51054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4CBB545-EE2E-44EA-8726-021BFE37390B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31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3114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96BF300-07BC-4E02-9DAF-BE3FF428C048}"/>
                </a:ext>
              </a:extLst>
            </p:cNvPr>
            <p:cNvGrpSpPr/>
            <p:nvPr/>
          </p:nvGrpSpPr>
          <p:grpSpPr>
            <a:xfrm>
              <a:off x="5281260" y="1508760"/>
              <a:ext cx="1073114" cy="510540"/>
              <a:chOff x="1064060" y="1508760"/>
              <a:chExt cx="1073114" cy="510540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AB2633F-9373-4214-91DD-0F3033FBE56A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311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3114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07D544-CCC8-4DAB-A53C-0632123A4AFC}"/>
                </a:ext>
              </a:extLst>
            </p:cNvPr>
            <p:cNvGrpSpPr/>
            <p:nvPr/>
          </p:nvGrpSpPr>
          <p:grpSpPr>
            <a:xfrm>
              <a:off x="6335560" y="1508760"/>
              <a:ext cx="1077603" cy="510540"/>
              <a:chOff x="1064060" y="1508760"/>
              <a:chExt cx="1077603" cy="51054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00DC7590-0D5B-4B08-AB27-A8430E9E9A8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07760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077603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/>
              <p:nvPr/>
            </p:nvSpPr>
            <p:spPr>
              <a:xfrm>
                <a:off x="291721" y="1834634"/>
                <a:ext cx="754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21" y="1834634"/>
                <a:ext cx="754566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B4577F-7C57-4E8C-989E-EBCF4B932C32}"/>
                  </a:ext>
                </a:extLst>
              </p:cNvPr>
              <p:cNvSpPr txBox="1"/>
              <p:nvPr/>
            </p:nvSpPr>
            <p:spPr>
              <a:xfrm>
                <a:off x="7413163" y="1834634"/>
                <a:ext cx="977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B4577F-7C57-4E8C-989E-EBCF4B932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163" y="1834634"/>
                <a:ext cx="977447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767CADF-F9F0-41FB-868C-AC160BDC0E93}"/>
              </a:ext>
            </a:extLst>
          </p:cNvPr>
          <p:cNvCxnSpPr/>
          <p:nvPr/>
        </p:nvCxnSpPr>
        <p:spPr>
          <a:xfrm>
            <a:off x="4250263" y="1280160"/>
            <a:ext cx="0" cy="144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7A984D-CFEE-43AE-8C4A-EF5183237A53}"/>
                  </a:ext>
                </a:extLst>
              </p:cNvPr>
              <p:cNvSpPr txBox="1"/>
              <p:nvPr/>
            </p:nvSpPr>
            <p:spPr>
              <a:xfrm>
                <a:off x="4330152" y="2358628"/>
                <a:ext cx="1446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interpolant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7A984D-CFEE-43AE-8C4A-EF5183237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152" y="2358628"/>
                <a:ext cx="1446037" cy="369332"/>
              </a:xfrm>
              <a:prstGeom prst="rect">
                <a:avLst/>
              </a:prstGeom>
              <a:blipFill>
                <a:blip r:embed="rId10"/>
                <a:stretch>
                  <a:fillRect l="-336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929" y="3208496"/>
                <a:ext cx="8187765" cy="1515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Relevance principle: invariant has a form similar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Strong heuristic allows us to generalize from a small sample of behavior to an inductive invariant.</a:t>
                </a:r>
              </a:p>
            </p:txBody>
          </p:sp>
        </mc:Choice>
        <mc:Fallback xmlns="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29" y="3208496"/>
                <a:ext cx="8187765" cy="1515900"/>
              </a:xfrm>
              <a:prstGeom prst="rect">
                <a:avLst/>
              </a:prstGeom>
              <a:blipFill>
                <a:blip r:embed="rId11"/>
                <a:stretch>
                  <a:fillRect l="-1340" t="-6426" r="-1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8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  <p:bldP spid="2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9DEA-A9BD-46CB-AD65-916663D6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Compositional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86B7-174B-4E42-98AB-C3944D380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633153"/>
          </a:xfrm>
        </p:spPr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Roever</a:t>
            </a:r>
            <a:r>
              <a:rPr lang="en-US" dirty="0"/>
              <a:t>, 1998, (paraphrasing </a:t>
            </a:r>
            <a:r>
              <a:rPr lang="en-US" dirty="0" err="1"/>
              <a:t>Chandy</a:t>
            </a:r>
            <a:r>
              <a:rPr lang="en-US" dirty="0"/>
              <a:t>/</a:t>
            </a:r>
            <a:r>
              <a:rPr lang="en-US" dirty="0" err="1"/>
              <a:t>Misra</a:t>
            </a:r>
            <a:r>
              <a:rPr lang="en-US" dirty="0"/>
              <a:t>?):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0058B-76DF-4920-BDFD-A7A35410ADAC}"/>
              </a:ext>
            </a:extLst>
          </p:cNvPr>
          <p:cNvSpPr txBox="1"/>
          <p:nvPr/>
        </p:nvSpPr>
        <p:spPr>
          <a:xfrm>
            <a:off x="1082040" y="2175624"/>
            <a:ext cx="6979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"That a program meets its specification should be verified on the basis of specifications of its constituent components only, without additional knowledge of the interior construction of those components."</a:t>
            </a:r>
          </a:p>
        </p:txBody>
      </p:sp>
    </p:spTree>
    <p:extLst>
      <p:ext uri="{BB962C8B-B14F-4D97-AF65-F5344CB8AC3E}">
        <p14:creationId xmlns:p14="http://schemas.microsoft.com/office/powerpoint/2010/main" val="1937186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AF33-E2F8-41DB-8489-942A09B5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 from interpolants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4E1F52-63B3-49E7-AF05-B7D72CE84091}"/>
              </a:ext>
            </a:extLst>
          </p:cNvPr>
          <p:cNvGrpSpPr/>
          <p:nvPr/>
        </p:nvGrpSpPr>
        <p:grpSpPr>
          <a:xfrm>
            <a:off x="1064060" y="1508760"/>
            <a:ext cx="6421237" cy="510540"/>
            <a:chOff x="1064060" y="1508760"/>
            <a:chExt cx="6421237" cy="51054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97A048-D2AA-4CF5-B2F9-123FB62327AA}"/>
                </a:ext>
              </a:extLst>
            </p:cNvPr>
            <p:cNvGrpSpPr/>
            <p:nvPr/>
          </p:nvGrpSpPr>
          <p:grpSpPr>
            <a:xfrm>
              <a:off x="1064060" y="1508760"/>
              <a:ext cx="1144416" cy="510540"/>
              <a:chOff x="1064060" y="1508760"/>
              <a:chExt cx="1144416" cy="510540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F8DFF424-3693-443A-9767-52890E4A093C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03687C4-C0B3-48A0-AD86-1A0C265406C9}"/>
                </a:ext>
              </a:extLst>
            </p:cNvPr>
            <p:cNvGrpSpPr/>
            <p:nvPr/>
          </p:nvGrpSpPr>
          <p:grpSpPr>
            <a:xfrm>
              <a:off x="2118360" y="1508760"/>
              <a:ext cx="1144416" cy="510540"/>
              <a:chOff x="1064060" y="1508760"/>
              <a:chExt cx="1144416" cy="51054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73D290B-3053-437A-B0D7-9CDEC34E2A47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042ADB-CBC8-4624-80DD-2FAE63949E1C}"/>
                </a:ext>
              </a:extLst>
            </p:cNvPr>
            <p:cNvGrpSpPr/>
            <p:nvPr/>
          </p:nvGrpSpPr>
          <p:grpSpPr>
            <a:xfrm>
              <a:off x="31726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1D37173-3C77-4D42-834A-EC573F1AF55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1010510-7922-4120-A2DA-96DC769AE219}"/>
                </a:ext>
              </a:extLst>
            </p:cNvPr>
            <p:cNvGrpSpPr/>
            <p:nvPr/>
          </p:nvGrpSpPr>
          <p:grpSpPr>
            <a:xfrm>
              <a:off x="4226960" y="1508760"/>
              <a:ext cx="1145249" cy="510540"/>
              <a:chOff x="1064060" y="1508760"/>
              <a:chExt cx="1145249" cy="51054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4CBB545-EE2E-44EA-8726-021BFE37390B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96BF300-07BC-4E02-9DAF-BE3FF428C048}"/>
                </a:ext>
              </a:extLst>
            </p:cNvPr>
            <p:cNvGrpSpPr/>
            <p:nvPr/>
          </p:nvGrpSpPr>
          <p:grpSpPr>
            <a:xfrm>
              <a:off x="5281260" y="1508760"/>
              <a:ext cx="1145249" cy="510540"/>
              <a:chOff x="1064060" y="1508760"/>
              <a:chExt cx="1145249" cy="510540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AB2633F-9373-4214-91DD-0F3033FBE56A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07D544-CCC8-4DAB-A53C-0632123A4AFC}"/>
                </a:ext>
              </a:extLst>
            </p:cNvPr>
            <p:cNvGrpSpPr/>
            <p:nvPr/>
          </p:nvGrpSpPr>
          <p:grpSpPr>
            <a:xfrm>
              <a:off x="63355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00DC7590-0D5B-4B08-AB27-A8430E9E9A8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/>
              <p:nvPr/>
            </p:nvSpPr>
            <p:spPr>
              <a:xfrm>
                <a:off x="291721" y="1834634"/>
                <a:ext cx="815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21" y="1834634"/>
                <a:ext cx="815673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8410" y="4359120"/>
                <a:ext cx="8187765" cy="1515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AG assertion </a:t>
                </a:r>
                <a:r>
                  <a:rPr lang="en-US" i="1" dirty="0">
                    <a:solidFill>
                      <a:srgbClr val="C00000"/>
                    </a:solidFill>
                  </a:rPr>
                  <a:t>not</a:t>
                </a:r>
                <a:r>
                  <a:rPr lang="en-US" dirty="0"/>
                  <a:t> similar in form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Must generalize from few to many</a:t>
                </a:r>
              </a:p>
              <a:p>
                <a:pPr lvl="1"/>
                <a:r>
                  <a:rPr lang="en-US" dirty="0"/>
                  <a:t>Weak heuristic: AG should have few states</a:t>
                </a:r>
              </a:p>
              <a:p>
                <a:pPr lvl="2"/>
                <a:r>
                  <a:rPr lang="en-US" dirty="0"/>
                  <a:t>Number of possibilities is astronomical</a:t>
                </a:r>
              </a:p>
            </p:txBody>
          </p:sp>
        </mc:Choice>
        <mc:Fallback xmlns="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10" y="4359120"/>
                <a:ext cx="8187765" cy="1515900"/>
              </a:xfrm>
              <a:prstGeom prst="rect">
                <a:avLst/>
              </a:prstGeom>
              <a:blipFill>
                <a:blip r:embed="rId9"/>
                <a:stretch>
                  <a:fillRect l="-1340" t="-8835" b="-3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58B1ED6C-7279-49E9-B0BB-3BEF5D8C8C6F}"/>
              </a:ext>
            </a:extLst>
          </p:cNvPr>
          <p:cNvGrpSpPr/>
          <p:nvPr/>
        </p:nvGrpSpPr>
        <p:grpSpPr>
          <a:xfrm>
            <a:off x="1111778" y="2586337"/>
            <a:ext cx="6426560" cy="510540"/>
            <a:chOff x="1064060" y="1508760"/>
            <a:chExt cx="6426560" cy="51054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E262CDB-63A9-4309-A66C-1B722173FAB7}"/>
                </a:ext>
              </a:extLst>
            </p:cNvPr>
            <p:cNvGrpSpPr/>
            <p:nvPr/>
          </p:nvGrpSpPr>
          <p:grpSpPr>
            <a:xfrm>
              <a:off x="10640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FB503535-4C78-4706-B01C-EDAF542AB373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4DBDA9F8-17D8-4F5C-8814-4615DC113C1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4DBDA9F8-17D8-4F5C-8814-4615DC113C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E4D15A2-D59A-423D-BF77-8ABB30E80DB9}"/>
                </a:ext>
              </a:extLst>
            </p:cNvPr>
            <p:cNvGrpSpPr/>
            <p:nvPr/>
          </p:nvGrpSpPr>
          <p:grpSpPr>
            <a:xfrm>
              <a:off x="21183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9B2EB63C-1D25-4027-A3E0-96EDE9194316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8432BAFF-5A18-421D-B2A9-0810D72F9C6F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8432BAFF-5A18-421D-B2A9-0810D72F9C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7AE418-2A32-4427-B025-DCC0AC95CE15}"/>
                </a:ext>
              </a:extLst>
            </p:cNvPr>
            <p:cNvGrpSpPr/>
            <p:nvPr/>
          </p:nvGrpSpPr>
          <p:grpSpPr>
            <a:xfrm>
              <a:off x="31726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C899C3FF-B30B-4007-8B56-0DC19783C6B1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47853D10-A755-4EA9-90B9-9008A741CD4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47853D10-A755-4EA9-90B9-9008A741CD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F162131-12B8-454F-BDD8-8FDA8EB80133}"/>
                </a:ext>
              </a:extLst>
            </p:cNvPr>
            <p:cNvGrpSpPr/>
            <p:nvPr/>
          </p:nvGrpSpPr>
          <p:grpSpPr>
            <a:xfrm>
              <a:off x="42269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7B817EF6-13C8-439D-AD25-510C3E37BF60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092AC507-2A95-489A-8B60-15F7F0D48B6F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092AC507-2A95-489A-8B60-15F7F0D48B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2494C97-EB02-4823-AC84-C8FDBF7A701B}"/>
                </a:ext>
              </a:extLst>
            </p:cNvPr>
            <p:cNvGrpSpPr/>
            <p:nvPr/>
          </p:nvGrpSpPr>
          <p:grpSpPr>
            <a:xfrm>
              <a:off x="52812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BF8D05D0-B29B-4FDB-AF75-E03369C9CEA0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1C0474E2-E3BA-484D-BEF5-E3CB62069B97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1C0474E2-E3BA-484D-BEF5-E3CB62069B9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61886ED-3807-45A7-B5D6-116ED3F26211}"/>
                </a:ext>
              </a:extLst>
            </p:cNvPr>
            <p:cNvGrpSpPr/>
            <p:nvPr/>
          </p:nvGrpSpPr>
          <p:grpSpPr>
            <a:xfrm>
              <a:off x="63355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580C319-3092-4B47-BB48-BA53097D133F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6B2E24DF-B2BE-4575-B0E3-5AB7F55A3063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6B2E24DF-B2BE-4575-B0E3-5AB7F55A30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EE974D-7FBC-4DE3-B33B-F42EBFAB3C8E}"/>
                  </a:ext>
                </a:extLst>
              </p:cNvPr>
              <p:cNvSpPr txBox="1"/>
              <p:nvPr/>
            </p:nvSpPr>
            <p:spPr>
              <a:xfrm>
                <a:off x="339439" y="2912211"/>
                <a:ext cx="820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EE974D-7FBC-4DE3-B33B-F42EBFAB3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39" y="2912211"/>
                <a:ext cx="820994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BEF5B1A-D8C5-493E-8D57-A338A796FB65}"/>
                  </a:ext>
                </a:extLst>
              </p:cNvPr>
              <p:cNvSpPr txBox="1"/>
              <p:nvPr/>
            </p:nvSpPr>
            <p:spPr>
              <a:xfrm>
                <a:off x="7460881" y="2912211"/>
                <a:ext cx="977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BEF5B1A-D8C5-493E-8D57-A338A796F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881" y="2912211"/>
                <a:ext cx="977447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4C951C-94AD-4911-81BB-D9D55EE7F93D}"/>
              </a:ext>
            </a:extLst>
          </p:cNvPr>
          <p:cNvCxnSpPr/>
          <p:nvPr/>
        </p:nvCxnSpPr>
        <p:spPr>
          <a:xfrm>
            <a:off x="419100" y="2438400"/>
            <a:ext cx="776478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73CB690-78B7-4305-9D70-0C949CCF84DD}"/>
                  </a:ext>
                </a:extLst>
              </p:cNvPr>
              <p:cNvSpPr txBox="1"/>
              <p:nvPr/>
            </p:nvSpPr>
            <p:spPr>
              <a:xfrm>
                <a:off x="6960808" y="2054068"/>
                <a:ext cx="1446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interpolant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73CB690-78B7-4305-9D70-0C949CCF8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808" y="2054068"/>
                <a:ext cx="1446037" cy="369332"/>
              </a:xfrm>
              <a:prstGeom prst="rect">
                <a:avLst/>
              </a:prstGeom>
              <a:blipFill>
                <a:blip r:embed="rId18"/>
                <a:stretch>
                  <a:fillRect l="-3797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02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build="p" bldLvl="2"/>
      <p:bldP spid="49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AF33-E2F8-41DB-8489-942A09B5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Parameterized systems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4E1F52-63B3-49E7-AF05-B7D72CE84091}"/>
              </a:ext>
            </a:extLst>
          </p:cNvPr>
          <p:cNvGrpSpPr/>
          <p:nvPr/>
        </p:nvGrpSpPr>
        <p:grpSpPr>
          <a:xfrm>
            <a:off x="1064060" y="1508760"/>
            <a:ext cx="6421237" cy="510540"/>
            <a:chOff x="1064060" y="1508760"/>
            <a:chExt cx="6421237" cy="51054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97A048-D2AA-4CF5-B2F9-123FB62327AA}"/>
                </a:ext>
              </a:extLst>
            </p:cNvPr>
            <p:cNvGrpSpPr/>
            <p:nvPr/>
          </p:nvGrpSpPr>
          <p:grpSpPr>
            <a:xfrm>
              <a:off x="1064060" y="1508760"/>
              <a:ext cx="1144416" cy="510540"/>
              <a:chOff x="1064060" y="1508760"/>
              <a:chExt cx="1144416" cy="510540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F8DFF424-3693-443A-9767-52890E4A093C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61B47C1D-121F-483D-ADDD-5B782CF06D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03687C4-C0B3-48A0-AD86-1A0C265406C9}"/>
                </a:ext>
              </a:extLst>
            </p:cNvPr>
            <p:cNvGrpSpPr/>
            <p:nvPr/>
          </p:nvGrpSpPr>
          <p:grpSpPr>
            <a:xfrm>
              <a:off x="2118360" y="1508760"/>
              <a:ext cx="1144416" cy="510540"/>
              <a:chOff x="1064060" y="1508760"/>
              <a:chExt cx="1144416" cy="51054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73D290B-3053-437A-B0D7-9CDEC34E2A47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5FA69F1A-10C5-4F04-A808-CAB7295D6BC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4416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042ADB-CBC8-4624-80DD-2FAE63949E1C}"/>
                </a:ext>
              </a:extLst>
            </p:cNvPr>
            <p:cNvGrpSpPr/>
            <p:nvPr/>
          </p:nvGrpSpPr>
          <p:grpSpPr>
            <a:xfrm>
              <a:off x="31726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E1D37173-3C77-4D42-834A-EC573F1AF55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2D3D4A48-4E8A-41D3-A94D-81C3B2348A6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1010510-7922-4120-A2DA-96DC769AE219}"/>
                </a:ext>
              </a:extLst>
            </p:cNvPr>
            <p:cNvGrpSpPr/>
            <p:nvPr/>
          </p:nvGrpSpPr>
          <p:grpSpPr>
            <a:xfrm>
              <a:off x="4226960" y="1508760"/>
              <a:ext cx="1145249" cy="510540"/>
              <a:chOff x="1064060" y="1508760"/>
              <a:chExt cx="1145249" cy="51054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4CBB545-EE2E-44EA-8726-021BFE37390B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0ECB4F38-3100-4434-8C00-071E4ED43E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96BF300-07BC-4E02-9DAF-BE3FF428C048}"/>
                </a:ext>
              </a:extLst>
            </p:cNvPr>
            <p:cNvGrpSpPr/>
            <p:nvPr/>
          </p:nvGrpSpPr>
          <p:grpSpPr>
            <a:xfrm>
              <a:off x="5281260" y="1508760"/>
              <a:ext cx="1145249" cy="510540"/>
              <a:chOff x="1064060" y="1508760"/>
              <a:chExt cx="1145249" cy="510540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AB2633F-9373-4214-91DD-0F3033FBE56A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171FE3A-5E9A-49B5-AA2A-F1D608681A6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52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07D544-CCC8-4DAB-A53C-0632123A4AFC}"/>
                </a:ext>
              </a:extLst>
            </p:cNvPr>
            <p:cNvGrpSpPr/>
            <p:nvPr/>
          </p:nvGrpSpPr>
          <p:grpSpPr>
            <a:xfrm>
              <a:off x="63355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00DC7590-0D5B-4B08-AB27-A8430E9E9A8D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80B72ED-3B11-4CA9-AC59-CCBB066582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/>
              <p:nvPr/>
            </p:nvSpPr>
            <p:spPr>
              <a:xfrm>
                <a:off x="291721" y="1834634"/>
                <a:ext cx="815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7427413-FA3C-471F-BFBA-9B98CC02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21" y="1834634"/>
                <a:ext cx="815673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8650" y="4816545"/>
                <a:ext cx="8187765" cy="15159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Inductive assertion </a:t>
                </a:r>
                <a:r>
                  <a:rPr lang="en-US" i="1" dirty="0">
                    <a:solidFill>
                      <a:srgbClr val="C00000"/>
                    </a:solidFill>
                  </a:rPr>
                  <a:t>not</a:t>
                </a:r>
                <a:r>
                  <a:rPr lang="en-US" dirty="0"/>
                  <a:t> similar in form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Must generalize from few to many</a:t>
                </a:r>
              </a:p>
              <a:p>
                <a:pPr lvl="1"/>
                <a:r>
                  <a:rPr lang="en-US" dirty="0"/>
                  <a:t>Weak heuristic: IA should have some quantifier structure</a:t>
                </a:r>
              </a:p>
              <a:p>
                <a:pPr lvl="2"/>
                <a:r>
                  <a:rPr lang="en-US" dirty="0"/>
                  <a:t>Number of possibilities is astronomical</a:t>
                </a:r>
              </a:p>
            </p:txBody>
          </p:sp>
        </mc:Choice>
        <mc:Fallback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8AAB977F-0304-407B-957D-B2786AC9A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816545"/>
                <a:ext cx="8187765" cy="1515900"/>
              </a:xfrm>
              <a:prstGeom prst="rect">
                <a:avLst/>
              </a:prstGeom>
              <a:blipFill>
                <a:blip r:embed="rId9"/>
                <a:stretch>
                  <a:fillRect l="-1340" t="-8835" b="-3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58B1ED6C-7279-49E9-B0BB-3BEF5D8C8C6F}"/>
              </a:ext>
            </a:extLst>
          </p:cNvPr>
          <p:cNvGrpSpPr/>
          <p:nvPr/>
        </p:nvGrpSpPr>
        <p:grpSpPr>
          <a:xfrm>
            <a:off x="1111778" y="2327257"/>
            <a:ext cx="6426560" cy="510540"/>
            <a:chOff x="1064060" y="1508760"/>
            <a:chExt cx="6426560" cy="51054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E262CDB-63A9-4309-A66C-1B722173FAB7}"/>
                </a:ext>
              </a:extLst>
            </p:cNvPr>
            <p:cNvGrpSpPr/>
            <p:nvPr/>
          </p:nvGrpSpPr>
          <p:grpSpPr>
            <a:xfrm>
              <a:off x="10640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FB503535-4C78-4706-B01C-EDAF542AB373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4DBDA9F8-17D8-4F5C-8814-4615DC113C1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4DBDA9F8-17D8-4F5C-8814-4615DC113C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E4D15A2-D59A-423D-BF77-8ABB30E80DB9}"/>
                </a:ext>
              </a:extLst>
            </p:cNvPr>
            <p:cNvGrpSpPr/>
            <p:nvPr/>
          </p:nvGrpSpPr>
          <p:grpSpPr>
            <a:xfrm>
              <a:off x="21183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9B2EB63C-1D25-4027-A3E0-96EDE9194316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8432BAFF-5A18-421D-B2A9-0810D72F9C6F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8432BAFF-5A18-421D-B2A9-0810D72F9C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7AE418-2A32-4427-B025-DCC0AC95CE15}"/>
                </a:ext>
              </a:extLst>
            </p:cNvPr>
            <p:cNvGrpSpPr/>
            <p:nvPr/>
          </p:nvGrpSpPr>
          <p:grpSpPr>
            <a:xfrm>
              <a:off x="31726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C899C3FF-B30B-4007-8B56-0DC19783C6B1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47853D10-A755-4EA9-90B9-9008A741CD4D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47853D10-A755-4EA9-90B9-9008A741CD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F162131-12B8-454F-BDD8-8FDA8EB80133}"/>
                </a:ext>
              </a:extLst>
            </p:cNvPr>
            <p:cNvGrpSpPr/>
            <p:nvPr/>
          </p:nvGrpSpPr>
          <p:grpSpPr>
            <a:xfrm>
              <a:off x="42269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7B817EF6-13C8-439D-AD25-510C3E37BF60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092AC507-2A95-489A-8B60-15F7F0D48B6F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092AC507-2A95-489A-8B60-15F7F0D48B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2494C97-EB02-4823-AC84-C8FDBF7A701B}"/>
                </a:ext>
              </a:extLst>
            </p:cNvPr>
            <p:cNvGrpSpPr/>
            <p:nvPr/>
          </p:nvGrpSpPr>
          <p:grpSpPr>
            <a:xfrm>
              <a:off x="52812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BF8D05D0-B29B-4FDB-AF75-E03369C9CEA0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1C0474E2-E3BA-484D-BEF5-E3CB62069B97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1C0474E2-E3BA-484D-BEF5-E3CB62069B9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61886ED-3807-45A7-B5D6-116ED3F26211}"/>
                </a:ext>
              </a:extLst>
            </p:cNvPr>
            <p:cNvGrpSpPr/>
            <p:nvPr/>
          </p:nvGrpSpPr>
          <p:grpSpPr>
            <a:xfrm>
              <a:off x="63355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580C319-3092-4B47-BB48-BA53097D133F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6B2E24DF-B2BE-4575-B0E3-5AB7F55A3063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6B2E24DF-B2BE-4575-B0E3-5AB7F55A306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EE974D-7FBC-4DE3-B33B-F42EBFAB3C8E}"/>
                  </a:ext>
                </a:extLst>
              </p:cNvPr>
              <p:cNvSpPr txBox="1"/>
              <p:nvPr/>
            </p:nvSpPr>
            <p:spPr>
              <a:xfrm>
                <a:off x="339439" y="2653131"/>
                <a:ext cx="820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4EE974D-7FBC-4DE3-B33B-F42EBFAB3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39" y="2653131"/>
                <a:ext cx="820994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BEF5B1A-D8C5-493E-8D57-A338A796FB65}"/>
                  </a:ext>
                </a:extLst>
              </p:cNvPr>
              <p:cNvSpPr txBox="1"/>
              <p:nvPr/>
            </p:nvSpPr>
            <p:spPr>
              <a:xfrm>
                <a:off x="7460881" y="2653131"/>
                <a:ext cx="977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BEF5B1A-D8C5-493E-8D57-A338A796F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881" y="2653131"/>
                <a:ext cx="977447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BD9F816E-6DAD-4993-8317-C3108F3A7122}"/>
              </a:ext>
            </a:extLst>
          </p:cNvPr>
          <p:cNvGrpSpPr/>
          <p:nvPr/>
        </p:nvGrpSpPr>
        <p:grpSpPr>
          <a:xfrm>
            <a:off x="1058737" y="3143166"/>
            <a:ext cx="6426560" cy="510540"/>
            <a:chOff x="1064060" y="1508760"/>
            <a:chExt cx="6426560" cy="51054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DA86ED1-4B2E-4144-9585-A5E98C669A38}"/>
                </a:ext>
              </a:extLst>
            </p:cNvPr>
            <p:cNvGrpSpPr/>
            <p:nvPr/>
          </p:nvGrpSpPr>
          <p:grpSpPr>
            <a:xfrm>
              <a:off x="10640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749FFC57-859A-4FA0-8154-93B95A481DC0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B707C9D1-A63F-48A2-A3E9-C0B3A6F55F6F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B707C9D1-A63F-48A2-A3E9-C0B3A6F55F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2CD11CF-989C-493E-ACB9-EAAA6FDA2E11}"/>
                </a:ext>
              </a:extLst>
            </p:cNvPr>
            <p:cNvGrpSpPr/>
            <p:nvPr/>
          </p:nvGrpSpPr>
          <p:grpSpPr>
            <a:xfrm>
              <a:off x="2118360" y="1508760"/>
              <a:ext cx="1149737" cy="510540"/>
              <a:chOff x="1064060" y="1508760"/>
              <a:chExt cx="1149737" cy="510540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673B8EC8-2685-4815-80E9-04911022FDC6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D2C882B4-B41D-4D52-A0BA-F5C153369C24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D2C882B4-B41D-4D52-A0BA-F5C153369C2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49737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4AF8DDF-62DE-41E8-A43E-BE4549427AEE}"/>
                </a:ext>
              </a:extLst>
            </p:cNvPr>
            <p:cNvGrpSpPr/>
            <p:nvPr/>
          </p:nvGrpSpPr>
          <p:grpSpPr>
            <a:xfrm>
              <a:off x="31726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5B0D2DBA-2124-4AA8-A693-4D41F981BADE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D376A13-5894-4452-8AC1-A315A80DFD4C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D376A13-5894-4452-8AC1-A315A80DFD4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CD9B5D0-95E3-44A2-A632-4B603803F492}"/>
                </a:ext>
              </a:extLst>
            </p:cNvPr>
            <p:cNvGrpSpPr/>
            <p:nvPr/>
          </p:nvGrpSpPr>
          <p:grpSpPr>
            <a:xfrm>
              <a:off x="42269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BA87C5EF-0B98-4123-96DA-2AED1E2339B7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803B0CAD-DCB9-468F-A1D4-A6B32D0DA7B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803B0CAD-DCB9-468F-A1D4-A6B32D0DA7B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1F7A50F-7B2C-4014-98BB-28B62A54C49E}"/>
                </a:ext>
              </a:extLst>
            </p:cNvPr>
            <p:cNvGrpSpPr/>
            <p:nvPr/>
          </p:nvGrpSpPr>
          <p:grpSpPr>
            <a:xfrm>
              <a:off x="5281260" y="1508760"/>
              <a:ext cx="1150571" cy="510540"/>
              <a:chOff x="1064060" y="1508760"/>
              <a:chExt cx="1150571" cy="510540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91E62974-60D0-4157-9C71-4E802A56362B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B23D5295-B2D8-4553-8911-5C5E5324B334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B23D5295-B2D8-4553-8911-5C5E5324B3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0571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41D2950-11A5-4E36-AA2C-743DB19F85A4}"/>
                </a:ext>
              </a:extLst>
            </p:cNvPr>
            <p:cNvGrpSpPr/>
            <p:nvPr/>
          </p:nvGrpSpPr>
          <p:grpSpPr>
            <a:xfrm>
              <a:off x="6335560" y="1508760"/>
              <a:ext cx="1155060" cy="510540"/>
              <a:chOff x="1064060" y="1508760"/>
              <a:chExt cx="1155060" cy="510540"/>
            </a:xfrm>
          </p:grpSpPr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0D322109-F2B8-4BD8-A1B7-6E3FF46DC92A}"/>
                  </a:ext>
                </a:extLst>
              </p:cNvPr>
              <p:cNvCxnSpPr/>
              <p:nvPr/>
            </p:nvCxnSpPr>
            <p:spPr>
              <a:xfrm>
                <a:off x="1120140" y="2019300"/>
                <a:ext cx="9601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68107617-7093-4DF8-A927-E22F1FF45F39}"/>
                      </a:ext>
                    </a:extLst>
                  </p:cNvPr>
                  <p:cNvSpPr txBox="1"/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68107617-7093-4DF8-A927-E22F1FF45F3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4060" y="1508760"/>
                    <a:ext cx="1155060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412376C-7404-41CB-B816-6663684150C5}"/>
                  </a:ext>
                </a:extLst>
              </p:cNvPr>
              <p:cNvSpPr txBox="1"/>
              <p:nvPr/>
            </p:nvSpPr>
            <p:spPr>
              <a:xfrm>
                <a:off x="293823" y="3403856"/>
                <a:ext cx="820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412376C-7404-41CB-B816-666368415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3" y="3403856"/>
                <a:ext cx="820994" cy="36933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EEB127E-704C-431B-9D68-6E9CCBB4CB14}"/>
              </a:ext>
            </a:extLst>
          </p:cNvPr>
          <p:cNvCxnSpPr>
            <a:cxnSpLocks/>
          </p:cNvCxnSpPr>
          <p:nvPr/>
        </p:nvCxnSpPr>
        <p:spPr>
          <a:xfrm flipH="1">
            <a:off x="4221637" y="1280160"/>
            <a:ext cx="28626" cy="28812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28340CD-A82D-4104-B143-B761B0F537C1}"/>
                  </a:ext>
                </a:extLst>
              </p:cNvPr>
              <p:cNvSpPr txBox="1"/>
              <p:nvPr/>
            </p:nvSpPr>
            <p:spPr>
              <a:xfrm>
                <a:off x="4220911" y="3852376"/>
                <a:ext cx="1446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interpolant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28340CD-A82D-4104-B143-B761B0F53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911" y="3852376"/>
                <a:ext cx="1446037" cy="369332"/>
              </a:xfrm>
              <a:prstGeom prst="rect">
                <a:avLst/>
              </a:prstGeom>
              <a:blipFill>
                <a:blip r:embed="rId25"/>
                <a:stretch>
                  <a:fillRect l="-336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8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build="p" bldLvl="2"/>
      <p:bldP spid="49" grpId="0"/>
      <p:bldP spid="50" grpId="0"/>
      <p:bldP spid="71" grpId="0"/>
      <p:bldP spid="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D033-587B-42F1-B328-F745FE0D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5A871-EB0A-4C92-87FA-2C2C9A9CB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03613"/>
          </a:xfrm>
        </p:spPr>
        <p:txBody>
          <a:bodyPr/>
          <a:lstStyle/>
          <a:p>
            <a:r>
              <a:rPr lang="en-US" dirty="0"/>
              <a:t>This of AG automaton as a history variable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10B1BA-B072-4FC4-A4A2-98F4357B8BE3}"/>
              </a:ext>
            </a:extLst>
          </p:cNvPr>
          <p:cNvGrpSpPr/>
          <p:nvPr/>
        </p:nvGrpSpPr>
        <p:grpSpPr>
          <a:xfrm>
            <a:off x="3002585" y="2164080"/>
            <a:ext cx="1889150" cy="1143655"/>
            <a:chOff x="3002585" y="2164080"/>
            <a:chExt cx="1889150" cy="11436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055CD1F-F76F-4219-967F-90034D8A3A40}"/>
                    </a:ext>
                  </a:extLst>
                </p:cNvPr>
                <p:cNvSpPr txBox="1"/>
                <p:nvPr/>
              </p:nvSpPr>
              <p:spPr>
                <a:xfrm>
                  <a:off x="3002585" y="2560320"/>
                  <a:ext cx="632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055CD1F-F76F-4219-967F-90034D8A3A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2585" y="2560320"/>
                  <a:ext cx="632353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EF904BA-F60F-43F0-A1B3-C4EA801B1B49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V="1">
              <a:off x="3885275" y="2164080"/>
              <a:ext cx="8850" cy="68199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A66ED04-FA16-44D0-A93B-B280A91626FA}"/>
                    </a:ext>
                  </a:extLst>
                </p:cNvPr>
                <p:cNvSpPr txBox="1"/>
                <p:nvPr/>
              </p:nvSpPr>
              <p:spPr>
                <a:xfrm>
                  <a:off x="4252265" y="2560319"/>
                  <a:ext cx="6394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A66ED04-FA16-44D0-A93B-B280A91626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2265" y="2560319"/>
                  <a:ext cx="639470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2660BEA8-202C-4BB3-BFA3-4FA60636AA67}"/>
                    </a:ext>
                  </a:extLst>
                </p:cNvPr>
                <p:cNvSpPr txBox="1"/>
                <p:nvPr/>
              </p:nvSpPr>
              <p:spPr>
                <a:xfrm>
                  <a:off x="3650178" y="2846070"/>
                  <a:ext cx="47019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en-US" sz="2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2660BEA8-202C-4BB3-BFA3-4FA60636AA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0178" y="2846070"/>
                  <a:ext cx="470193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597" r="-1299" b="-157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A6DF66-0B65-4A9B-A088-B6777846290C}"/>
              </a:ext>
            </a:extLst>
          </p:cNvPr>
          <p:cNvGrpSpPr/>
          <p:nvPr/>
        </p:nvGrpSpPr>
        <p:grpSpPr>
          <a:xfrm>
            <a:off x="1809421" y="2324100"/>
            <a:ext cx="2433994" cy="1272540"/>
            <a:chOff x="1809421" y="2324100"/>
            <a:chExt cx="2433994" cy="12725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10D4DE8-4172-4F7D-8858-05AA8F40BAF1}"/>
                </a:ext>
              </a:extLst>
            </p:cNvPr>
            <p:cNvSpPr/>
            <p:nvPr/>
          </p:nvSpPr>
          <p:spPr>
            <a:xfrm>
              <a:off x="1851660" y="2324100"/>
              <a:ext cx="2391755" cy="12725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D554F38-5045-41BB-9221-4097B9BCFE94}"/>
                    </a:ext>
                  </a:extLst>
                </p:cNvPr>
                <p:cNvSpPr txBox="1"/>
                <p:nvPr/>
              </p:nvSpPr>
              <p:spPr>
                <a:xfrm>
                  <a:off x="1809421" y="2662535"/>
                  <a:ext cx="85138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𝐼𝑛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D554F38-5045-41BB-9221-4097B9BCFE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9421" y="2662535"/>
                  <a:ext cx="851387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FBDB9E-6B0B-47A9-BA07-5AF5E584244C}"/>
              </a:ext>
            </a:extLst>
          </p:cNvPr>
          <p:cNvGrpSpPr/>
          <p:nvPr/>
        </p:nvGrpSpPr>
        <p:grpSpPr>
          <a:xfrm>
            <a:off x="3589985" y="2394913"/>
            <a:ext cx="2391755" cy="1272540"/>
            <a:chOff x="289665" y="2509213"/>
            <a:chExt cx="2391755" cy="12725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4FB773A-F329-47BF-9557-FF3EBCE344D3}"/>
                </a:ext>
              </a:extLst>
            </p:cNvPr>
            <p:cNvSpPr/>
            <p:nvPr/>
          </p:nvSpPr>
          <p:spPr>
            <a:xfrm>
              <a:off x="289665" y="2509213"/>
              <a:ext cx="2391755" cy="12725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8101328-289A-49E2-AD10-5D7481BD375D}"/>
                    </a:ext>
                  </a:extLst>
                </p:cNvPr>
                <p:cNvSpPr txBox="1"/>
                <p:nvPr/>
              </p:nvSpPr>
              <p:spPr>
                <a:xfrm>
                  <a:off x="1822915" y="2859732"/>
                  <a:ext cx="85850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𝐼𝑛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8101328-289A-49E2-AD10-5D7481BD37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2915" y="2859732"/>
                  <a:ext cx="858505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7026534-0537-4D56-8A6A-97E11E0712B1}"/>
              </a:ext>
            </a:extLst>
          </p:cNvPr>
          <p:cNvSpPr txBox="1">
            <a:spLocks/>
          </p:cNvSpPr>
          <p:nvPr/>
        </p:nvSpPr>
        <p:spPr>
          <a:xfrm>
            <a:off x="712470" y="3960938"/>
            <a:ext cx="7886700" cy="2439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History variable allows proof in simpler form</a:t>
            </a:r>
          </a:p>
          <a:p>
            <a:pPr lvl="1"/>
            <a:r>
              <a:rPr lang="en-US" dirty="0"/>
              <a:t>More localized, less rich logic,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Relevance principle?</a:t>
            </a:r>
          </a:p>
          <a:p>
            <a:pPr lvl="1"/>
            <a:r>
              <a:rPr lang="en-US" dirty="0"/>
              <a:t>History variables useful in restricted cases may be generalized</a:t>
            </a:r>
          </a:p>
          <a:p>
            <a:r>
              <a:rPr lang="en-US" dirty="0"/>
              <a:t>No need for strict hierarchy</a:t>
            </a:r>
          </a:p>
          <a:p>
            <a:pPr lvl="1"/>
            <a:r>
              <a:rPr lang="en-US" dirty="0"/>
              <a:t>Sub-proofs may overlap structurally</a:t>
            </a:r>
          </a:p>
        </p:txBody>
      </p:sp>
    </p:spTree>
    <p:extLst>
      <p:ext uri="{BB962C8B-B14F-4D97-AF65-F5344CB8AC3E}">
        <p14:creationId xmlns:p14="http://schemas.microsoft.com/office/powerpoint/2010/main" val="24244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295F-3A74-447E-80B6-E7E4C017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FAEA-C67E-486C-B83D-C55966AF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2721033"/>
          </a:xfrm>
        </p:spPr>
        <p:txBody>
          <a:bodyPr/>
          <a:lstStyle/>
          <a:p>
            <a:r>
              <a:rPr lang="en-US" dirty="0"/>
              <a:t>Mutual non-interference principle</a:t>
            </a:r>
          </a:p>
          <a:p>
            <a:pPr lvl="1"/>
            <a:r>
              <a:rPr lang="en-US" dirty="0"/>
              <a:t>In proof, its application seems to depend strongly on its heuristic value in proof automation.</a:t>
            </a:r>
          </a:p>
          <a:p>
            <a:r>
              <a:rPr lang="en-US" dirty="0"/>
              <a:t>The compositional dream</a:t>
            </a:r>
          </a:p>
          <a:p>
            <a:pPr lvl="1"/>
            <a:r>
              <a:rPr lang="en-US" dirty="0" err="1"/>
              <a:t>Hierarchchical</a:t>
            </a:r>
            <a:r>
              <a:rPr lang="en-US" dirty="0"/>
              <a:t> proofs seem to be hard</a:t>
            </a:r>
          </a:p>
          <a:p>
            <a:pPr lvl="1"/>
            <a:r>
              <a:rPr lang="en-US" dirty="0"/>
              <a:t>Perhaps because we lack strong generalization heuristics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57010-3A26-4EF7-897A-E0C11D462CD7}"/>
              </a:ext>
            </a:extLst>
          </p:cNvPr>
          <p:cNvSpPr txBox="1"/>
          <p:nvPr/>
        </p:nvSpPr>
        <p:spPr>
          <a:xfrm>
            <a:off x="887730" y="4396740"/>
            <a:ext cx="762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Perhaps we should give up on the compositional dream, at least as a proof construction technique, and instead focus on heuristics for inferring history-dependent predicates.</a:t>
            </a:r>
          </a:p>
        </p:txBody>
      </p:sp>
    </p:spTree>
    <p:extLst>
      <p:ext uri="{BB962C8B-B14F-4D97-AF65-F5344CB8AC3E}">
        <p14:creationId xmlns:p14="http://schemas.microsoft.com/office/powerpoint/2010/main" val="15338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9F6D-E357-4080-9267-20A2083E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compositional dream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2F83C4F-F652-484B-9870-12975837D19C}"/>
              </a:ext>
            </a:extLst>
          </p:cNvPr>
          <p:cNvSpPr/>
          <p:nvPr/>
        </p:nvSpPr>
        <p:spPr>
          <a:xfrm>
            <a:off x="3657599" y="1315616"/>
            <a:ext cx="1091682" cy="429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5A423E-0320-4729-9AA6-12D921B0E474}"/>
              </a:ext>
            </a:extLst>
          </p:cNvPr>
          <p:cNvSpPr/>
          <p:nvPr/>
        </p:nvSpPr>
        <p:spPr>
          <a:xfrm>
            <a:off x="3638938" y="2118049"/>
            <a:ext cx="1129004" cy="44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C72C0-F849-47EE-B6BD-218610C349AC}"/>
              </a:ext>
            </a:extLst>
          </p:cNvPr>
          <p:cNvCxnSpPr>
            <a:stCxn id="5" idx="0"/>
            <a:endCxn id="4" idx="4"/>
          </p:cNvCxnSpPr>
          <p:nvPr/>
        </p:nvCxnSpPr>
        <p:spPr>
          <a:xfrm flipV="1">
            <a:off x="4203440" y="1744824"/>
            <a:ext cx="0" cy="37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BFC86DE-3B44-4344-8283-9C76080E5585}"/>
              </a:ext>
            </a:extLst>
          </p:cNvPr>
          <p:cNvSpPr/>
          <p:nvPr/>
        </p:nvSpPr>
        <p:spPr>
          <a:xfrm>
            <a:off x="1906554" y="2999792"/>
            <a:ext cx="1091682" cy="429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6446BD-1179-4EF7-9D97-007C246FBD33}"/>
              </a:ext>
            </a:extLst>
          </p:cNvPr>
          <p:cNvSpPr/>
          <p:nvPr/>
        </p:nvSpPr>
        <p:spPr>
          <a:xfrm>
            <a:off x="1887893" y="3802225"/>
            <a:ext cx="1129004" cy="44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0A2884-1D2F-437A-A3D3-E72C29EF1C5E}"/>
              </a:ext>
            </a:extLst>
          </p:cNvPr>
          <p:cNvCxnSpPr>
            <a:stCxn id="9" idx="0"/>
            <a:endCxn id="8" idx="4"/>
          </p:cNvCxnSpPr>
          <p:nvPr/>
        </p:nvCxnSpPr>
        <p:spPr>
          <a:xfrm flipV="1">
            <a:off x="2452395" y="3429000"/>
            <a:ext cx="0" cy="37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012A6A-1B28-44BF-ACD4-C8D23B887368}"/>
              </a:ext>
            </a:extLst>
          </p:cNvPr>
          <p:cNvCxnSpPr>
            <a:stCxn id="8" idx="0"/>
          </p:cNvCxnSpPr>
          <p:nvPr/>
        </p:nvCxnSpPr>
        <p:spPr>
          <a:xfrm flipV="1">
            <a:off x="2452395" y="2565918"/>
            <a:ext cx="1447801" cy="43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A6FFAA0-4E07-4F47-AFE2-F602C4C30673}"/>
              </a:ext>
            </a:extLst>
          </p:cNvPr>
          <p:cNvSpPr/>
          <p:nvPr/>
        </p:nvSpPr>
        <p:spPr>
          <a:xfrm>
            <a:off x="5262467" y="2999792"/>
            <a:ext cx="1091682" cy="429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3D07D9-04D6-4F1E-8C82-629ABB8236A2}"/>
              </a:ext>
            </a:extLst>
          </p:cNvPr>
          <p:cNvSpPr/>
          <p:nvPr/>
        </p:nvSpPr>
        <p:spPr>
          <a:xfrm>
            <a:off x="5243806" y="3802225"/>
            <a:ext cx="1129004" cy="44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4E4C54-BAF5-4D77-9078-EA98ABC1386A}"/>
              </a:ext>
            </a:extLst>
          </p:cNvPr>
          <p:cNvCxnSpPr>
            <a:stCxn id="14" idx="0"/>
            <a:endCxn id="13" idx="4"/>
          </p:cNvCxnSpPr>
          <p:nvPr/>
        </p:nvCxnSpPr>
        <p:spPr>
          <a:xfrm flipV="1">
            <a:off x="5808308" y="3429000"/>
            <a:ext cx="0" cy="37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730AF3-D766-4108-8022-6D45CAD4167B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572000" y="2565918"/>
            <a:ext cx="1236308" cy="43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4647B015-5952-47B1-80B0-3B9CF97509C5}"/>
              </a:ext>
            </a:extLst>
          </p:cNvPr>
          <p:cNvSpPr/>
          <p:nvPr/>
        </p:nvSpPr>
        <p:spPr>
          <a:xfrm>
            <a:off x="3476274" y="4708228"/>
            <a:ext cx="1091682" cy="429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6A7EDD-65D5-4E45-AA2C-A2925CC7ED1D}"/>
              </a:ext>
            </a:extLst>
          </p:cNvPr>
          <p:cNvCxnSpPr>
            <a:stCxn id="24" idx="0"/>
          </p:cNvCxnSpPr>
          <p:nvPr/>
        </p:nvCxnSpPr>
        <p:spPr>
          <a:xfrm flipV="1">
            <a:off x="4022115" y="4274354"/>
            <a:ext cx="1447801" cy="43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A7A3432-AB41-4876-A3A9-9F2431683B7B}"/>
              </a:ext>
            </a:extLst>
          </p:cNvPr>
          <p:cNvSpPr/>
          <p:nvPr/>
        </p:nvSpPr>
        <p:spPr>
          <a:xfrm>
            <a:off x="6832187" y="4708228"/>
            <a:ext cx="1091682" cy="429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E875E1-002E-497A-AB8E-D407FB0DDA1B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6141720" y="4274354"/>
            <a:ext cx="1236308" cy="43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9C213D5-7343-49DB-AC79-C4633C3560E7}"/>
              </a:ext>
            </a:extLst>
          </p:cNvPr>
          <p:cNvSpPr txBox="1"/>
          <p:nvPr/>
        </p:nvSpPr>
        <p:spPr>
          <a:xfrm rot="5400000">
            <a:off x="3904316" y="51244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8664E9-9310-41E5-9555-080E8C0283F6}"/>
              </a:ext>
            </a:extLst>
          </p:cNvPr>
          <p:cNvSpPr txBox="1"/>
          <p:nvPr/>
        </p:nvSpPr>
        <p:spPr>
          <a:xfrm rot="5400000">
            <a:off x="7361616" y="51244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E1F164E-89E5-41DD-8908-DAFAE0DAB6B8}"/>
              </a:ext>
            </a:extLst>
          </p:cNvPr>
          <p:cNvGrpSpPr/>
          <p:nvPr/>
        </p:nvGrpSpPr>
        <p:grpSpPr>
          <a:xfrm>
            <a:off x="1127760" y="1062183"/>
            <a:ext cx="6250268" cy="2503977"/>
            <a:chOff x="1127760" y="1062183"/>
            <a:chExt cx="6250268" cy="250397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7BDB8D4-2843-429C-84CA-AE8C782F395D}"/>
                </a:ext>
              </a:extLst>
            </p:cNvPr>
            <p:cNvSpPr/>
            <p:nvPr/>
          </p:nvSpPr>
          <p:spPr>
            <a:xfrm>
              <a:off x="1127760" y="1062183"/>
              <a:ext cx="6250268" cy="2503977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EAE65C7-EBD8-475A-8471-EA75739036D6}"/>
                </a:ext>
              </a:extLst>
            </p:cNvPr>
            <p:cNvSpPr txBox="1"/>
            <p:nvPr/>
          </p:nvSpPr>
          <p:spPr>
            <a:xfrm>
              <a:off x="5585948" y="1382131"/>
              <a:ext cx="1373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Verify locally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8E3F255-3307-4F4D-9A95-5AB94FC61C3D}"/>
              </a:ext>
            </a:extLst>
          </p:cNvPr>
          <p:cNvGrpSpPr/>
          <p:nvPr/>
        </p:nvGrpSpPr>
        <p:grpSpPr>
          <a:xfrm>
            <a:off x="3314700" y="2885206"/>
            <a:ext cx="4899657" cy="2503977"/>
            <a:chOff x="1127760" y="1062183"/>
            <a:chExt cx="6250268" cy="250397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D04BEB6-1F15-414D-BF3B-F197C10A78D5}"/>
                </a:ext>
              </a:extLst>
            </p:cNvPr>
            <p:cNvSpPr/>
            <p:nvPr/>
          </p:nvSpPr>
          <p:spPr>
            <a:xfrm>
              <a:off x="1127760" y="1062183"/>
              <a:ext cx="6250268" cy="2503977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E7B1C4C-775F-4D09-A666-7698A6469EC9}"/>
                </a:ext>
              </a:extLst>
            </p:cNvPr>
            <p:cNvSpPr txBox="1"/>
            <p:nvPr/>
          </p:nvSpPr>
          <p:spPr>
            <a:xfrm>
              <a:off x="5585948" y="1382131"/>
              <a:ext cx="1373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Verify locally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96A792A-6992-4213-90DD-FA4B220E1099}"/>
              </a:ext>
            </a:extLst>
          </p:cNvPr>
          <p:cNvSpPr txBox="1"/>
          <p:nvPr/>
        </p:nvSpPr>
        <p:spPr>
          <a:xfrm>
            <a:off x="1280160" y="5771388"/>
            <a:ext cx="672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Ideally, this design/verification process scales linearly (this is debated).</a:t>
            </a:r>
          </a:p>
        </p:txBody>
      </p:sp>
    </p:spTree>
    <p:extLst>
      <p:ext uri="{BB962C8B-B14F-4D97-AF65-F5344CB8AC3E}">
        <p14:creationId xmlns:p14="http://schemas.microsoft.com/office/powerpoint/2010/main" val="11029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3" grpId="0" animBg="1"/>
      <p:bldP spid="14" grpId="0" animBg="1"/>
      <p:bldP spid="24" grpId="0" animBg="1"/>
      <p:bldP spid="26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961B-ADAA-41E8-8E15-5D677C68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concurrency to the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934F1-72A8-4FFA-B318-386AEF3FD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14865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Jones (1981-3)</a:t>
            </a:r>
          </a:p>
          <a:p>
            <a:r>
              <a:rPr lang="en-US" dirty="0" err="1"/>
              <a:t>Chandy</a:t>
            </a:r>
            <a:r>
              <a:rPr lang="en-US" dirty="0"/>
              <a:t>/</a:t>
            </a:r>
            <a:r>
              <a:rPr lang="en-US" dirty="0" err="1"/>
              <a:t>Misra</a:t>
            </a:r>
            <a:r>
              <a:rPr lang="en-US" dirty="0"/>
              <a:t> (1981)</a:t>
            </a:r>
          </a:p>
          <a:p>
            <a:r>
              <a:rPr lang="da-DK" dirty="0"/>
              <a:t>Barringer, Kuiper, Pnueli  (1984)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FC091F-E6F6-42B1-9CB1-62073A9EF14C}"/>
              </a:ext>
            </a:extLst>
          </p:cNvPr>
          <p:cNvSpPr txBox="1"/>
          <p:nvPr/>
        </p:nvSpPr>
        <p:spPr>
          <a:xfrm>
            <a:off x="1082040" y="3374579"/>
            <a:ext cx="752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component executing concurrently with its environment must make assumptions of non-interference by the environment.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F0C25F-DF76-46D6-A960-DB43E3FA5F73}"/>
                  </a:ext>
                </a:extLst>
              </p:cNvPr>
              <p:cNvSpPr txBox="1"/>
              <p:nvPr/>
            </p:nvSpPr>
            <p:spPr>
              <a:xfrm>
                <a:off x="3451860" y="4396740"/>
                <a:ext cx="17677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F0C25F-DF76-46D6-A960-DB43E3FA5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860" y="4396740"/>
                <a:ext cx="176779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EB3132A1-704A-4244-8F8E-CD3B532B7399}"/>
              </a:ext>
            </a:extLst>
          </p:cNvPr>
          <p:cNvGrpSpPr/>
          <p:nvPr/>
        </p:nvGrpSpPr>
        <p:grpSpPr>
          <a:xfrm>
            <a:off x="2621280" y="4919960"/>
            <a:ext cx="1297728" cy="1045988"/>
            <a:chOff x="2697480" y="4188440"/>
            <a:chExt cx="1297728" cy="104598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901506-BBAE-4386-904C-090532266063}"/>
                </a:ext>
              </a:extLst>
            </p:cNvPr>
            <p:cNvSpPr txBox="1"/>
            <p:nvPr/>
          </p:nvSpPr>
          <p:spPr>
            <a:xfrm>
              <a:off x="2697480" y="4565356"/>
              <a:ext cx="1297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Assumption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D117476-D9B3-4DF2-9A3C-483717B68619}"/>
                </a:ext>
              </a:extLst>
            </p:cNvPr>
            <p:cNvCxnSpPr/>
            <p:nvPr/>
          </p:nvCxnSpPr>
          <p:spPr>
            <a:xfrm flipV="1">
              <a:off x="3756660" y="4188440"/>
              <a:ext cx="0" cy="2997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F930369-5D7C-40EC-9D46-ADAB39BD7E1A}"/>
                </a:ext>
              </a:extLst>
            </p:cNvPr>
            <p:cNvSpPr txBox="1"/>
            <p:nvPr/>
          </p:nvSpPr>
          <p:spPr>
            <a:xfrm>
              <a:off x="2697480" y="4865096"/>
              <a:ext cx="57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Rely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85504-2F96-43D0-A220-741559EF0D38}"/>
              </a:ext>
            </a:extLst>
          </p:cNvPr>
          <p:cNvGrpSpPr/>
          <p:nvPr/>
        </p:nvGrpSpPr>
        <p:grpSpPr>
          <a:xfrm>
            <a:off x="4724153" y="4921313"/>
            <a:ext cx="1173976" cy="748954"/>
            <a:chOff x="2697480" y="4185734"/>
            <a:chExt cx="1173976" cy="7489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6E3982-8945-43C9-8818-EBF6676A3856}"/>
                </a:ext>
              </a:extLst>
            </p:cNvPr>
            <p:cNvSpPr txBox="1"/>
            <p:nvPr/>
          </p:nvSpPr>
          <p:spPr>
            <a:xfrm>
              <a:off x="2697480" y="4565356"/>
              <a:ext cx="1173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Guarantee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26EAF5-262C-4994-A5DB-2A038FE3A3D9}"/>
                </a:ext>
              </a:extLst>
            </p:cNvPr>
            <p:cNvCxnSpPr/>
            <p:nvPr/>
          </p:nvCxnSpPr>
          <p:spPr>
            <a:xfrm flipV="1">
              <a:off x="2842260" y="4185734"/>
              <a:ext cx="0" cy="2997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48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4126-41D6-4FAF-8E91-9DF49DCC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AA58D-C9A9-4B6A-8887-B73E186B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2964873"/>
          </a:xfrm>
        </p:spPr>
        <p:txBody>
          <a:bodyPr/>
          <a:lstStyle/>
          <a:p>
            <a:r>
              <a:rPr lang="en-US" dirty="0"/>
              <a:t>Assume/guarantee specifications solve two problems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social</a:t>
            </a:r>
            <a:r>
              <a:rPr lang="en-US" dirty="0"/>
              <a:t> problem: they act as a contract between designers of components, dividing responsibilities between the designers.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proof</a:t>
            </a:r>
            <a:r>
              <a:rPr lang="en-US" dirty="0"/>
              <a:t> problem: they break down the proof into proofs about smaller objects.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128071-2DCB-4E4F-970B-85BE5AD9966B}"/>
              </a:ext>
            </a:extLst>
          </p:cNvPr>
          <p:cNvSpPr txBox="1"/>
          <p:nvPr/>
        </p:nvSpPr>
        <p:spPr>
          <a:xfrm>
            <a:off x="876300" y="4785360"/>
            <a:ext cx="771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distinct issues, and it’s possible we could solve one problem without solving the other.</a:t>
            </a:r>
          </a:p>
        </p:txBody>
      </p:sp>
    </p:spTree>
    <p:extLst>
      <p:ext uri="{BB962C8B-B14F-4D97-AF65-F5344CB8AC3E}">
        <p14:creationId xmlns:p14="http://schemas.microsoft.com/office/powerpoint/2010/main" val="11797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0483-3BDA-42A8-9B86-7D687A4F1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881A-3561-4AAA-9671-603C8B745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9947"/>
            <a:ext cx="7886700" cy="960813"/>
          </a:xfrm>
        </p:spPr>
        <p:txBody>
          <a:bodyPr/>
          <a:lstStyle/>
          <a:p>
            <a:r>
              <a:rPr lang="en-US" dirty="0"/>
              <a:t>We need some way to infer a property of a system from properties of its components.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A3F946-892B-457E-A04E-BE7932596C78}"/>
                  </a:ext>
                </a:extLst>
              </p:cNvPr>
              <p:cNvSpPr txBox="1"/>
              <p:nvPr/>
            </p:nvSpPr>
            <p:spPr>
              <a:xfrm>
                <a:off x="3147060" y="2392680"/>
                <a:ext cx="22019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A3F946-892B-457E-A04E-BE7932596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392680"/>
                <a:ext cx="220194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02AC2B-1520-436E-AF8A-003145472A0F}"/>
                  </a:ext>
                </a:extLst>
              </p:cNvPr>
              <p:cNvSpPr txBox="1"/>
              <p:nvPr/>
            </p:nvSpPr>
            <p:spPr>
              <a:xfrm>
                <a:off x="3147060" y="2893099"/>
                <a:ext cx="22102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02AC2B-1520-436E-AF8A-003145472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893099"/>
                <a:ext cx="221022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62E521-660F-4562-8A41-185D06123697}"/>
              </a:ext>
            </a:extLst>
          </p:cNvPr>
          <p:cNvCxnSpPr/>
          <p:nvPr/>
        </p:nvCxnSpPr>
        <p:spPr>
          <a:xfrm>
            <a:off x="3009900" y="3446740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F80DAC-BA22-4729-BB15-5A1B93A19E1E}"/>
                  </a:ext>
                </a:extLst>
              </p:cNvPr>
              <p:cNvSpPr txBox="1"/>
              <p:nvPr/>
            </p:nvSpPr>
            <p:spPr>
              <a:xfrm>
                <a:off x="2397856" y="3472159"/>
                <a:ext cx="4096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F80DAC-BA22-4729-BB15-5A1B93A19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856" y="3472159"/>
                <a:ext cx="409682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71BEDEF-A24F-40EF-AE05-76650EC2CDC0}"/>
              </a:ext>
            </a:extLst>
          </p:cNvPr>
          <p:cNvSpPr txBox="1"/>
          <p:nvPr/>
        </p:nvSpPr>
        <p:spPr>
          <a:xfrm>
            <a:off x="6494683" y="2785377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Is this sound?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F86301-050B-4572-8F34-6620B6566566}"/>
                  </a:ext>
                </a:extLst>
              </p:cNvPr>
              <p:cNvSpPr txBox="1"/>
              <p:nvPr/>
            </p:nvSpPr>
            <p:spPr>
              <a:xfrm>
                <a:off x="712470" y="4312829"/>
                <a:ext cx="78028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Chandy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/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Misra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: Interpret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⟨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as “if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holds for all strict prefixes of finite history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holds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. This is sound by induction over the prefix order on finite strings.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F86301-050B-4572-8F34-6620B6566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70" y="4312829"/>
                <a:ext cx="7802880" cy="923330"/>
              </a:xfrm>
              <a:prstGeom prst="rect">
                <a:avLst/>
              </a:prstGeom>
              <a:blipFill>
                <a:blip r:embed="rId5"/>
                <a:stretch>
                  <a:fillRect l="-703" t="-3289" r="-1172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7C3BB8C-D3BE-45CF-AC10-57DC50EC95C7}"/>
              </a:ext>
            </a:extLst>
          </p:cNvPr>
          <p:cNvSpPr txBox="1"/>
          <p:nvPr/>
        </p:nvSpPr>
        <p:spPr>
          <a:xfrm>
            <a:off x="712470" y="5488810"/>
            <a:ext cx="33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Pnueli</a:t>
            </a:r>
            <a:r>
              <a:rPr lang="en-US" dirty="0">
                <a:solidFill>
                  <a:srgbClr val="C00000"/>
                </a:solidFill>
              </a:rPr>
              <a:t>: you can’t express liveness.</a:t>
            </a:r>
          </a:p>
        </p:txBody>
      </p:sp>
    </p:spTree>
    <p:extLst>
      <p:ext uri="{BB962C8B-B14F-4D97-AF65-F5344CB8AC3E}">
        <p14:creationId xmlns:p14="http://schemas.microsoft.com/office/powerpoint/2010/main" val="183041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2DF8-2313-4835-80B0-BD6FC115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and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08C6-E37E-4507-AF2A-188DF1B6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34093"/>
          </a:xfrm>
        </p:spPr>
        <p:txBody>
          <a:bodyPr/>
          <a:lstStyle/>
          <a:p>
            <a:r>
              <a:rPr lang="en-US" dirty="0" err="1"/>
              <a:t>Pnueli</a:t>
            </a:r>
            <a:r>
              <a:rPr lang="en-US" dirty="0"/>
              <a:t> solution #1: add an induction parameter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3E9C0A-29C7-438D-8764-6C58C4AB9D38}"/>
                  </a:ext>
                </a:extLst>
              </p:cNvPr>
              <p:cNvSpPr txBox="1"/>
              <p:nvPr/>
            </p:nvSpPr>
            <p:spPr>
              <a:xfrm>
                <a:off x="2057400" y="1996440"/>
                <a:ext cx="36535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D3E9C0A-29C7-438D-8764-6C58C4AB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996440"/>
                <a:ext cx="365356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234503-54A9-4B39-84E8-C04566DF1FA9}"/>
                  </a:ext>
                </a:extLst>
              </p:cNvPr>
              <p:cNvSpPr txBox="1"/>
              <p:nvPr/>
            </p:nvSpPr>
            <p:spPr>
              <a:xfrm>
                <a:off x="2057400" y="2496859"/>
                <a:ext cx="366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234503-54A9-4B39-84E8-C04566DF1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496859"/>
                <a:ext cx="366183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DCC5AD-1B5F-4771-8622-F58C48605D0C}"/>
              </a:ext>
            </a:extLst>
          </p:cNvPr>
          <p:cNvCxnSpPr/>
          <p:nvPr/>
        </p:nvCxnSpPr>
        <p:spPr>
          <a:xfrm>
            <a:off x="2598420" y="3060679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57C1CD-D447-4B74-A4D7-0B32F6C02F44}"/>
                  </a:ext>
                </a:extLst>
              </p:cNvPr>
              <p:cNvSpPr txBox="1"/>
              <p:nvPr/>
            </p:nvSpPr>
            <p:spPr>
              <a:xfrm>
                <a:off x="1986376" y="3032760"/>
                <a:ext cx="4096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57C1CD-D447-4B74-A4D7-0B32F6C02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376" y="3032760"/>
                <a:ext cx="409682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E0A587-6287-4934-823B-CD9516267B01}"/>
                  </a:ext>
                </a:extLst>
              </p:cNvPr>
              <p:cNvSpPr txBox="1"/>
              <p:nvPr/>
            </p:nvSpPr>
            <p:spPr>
              <a:xfrm>
                <a:off x="1005840" y="4069080"/>
                <a:ext cx="2702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Sound by induction over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E0A587-6287-4934-823B-CD9516267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4069080"/>
                <a:ext cx="2702663" cy="369332"/>
              </a:xfrm>
              <a:prstGeom prst="rect">
                <a:avLst/>
              </a:prstGeom>
              <a:blipFill>
                <a:blip r:embed="rId5"/>
                <a:stretch>
                  <a:fillRect l="-1806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770A88B-EDB8-4FB7-8862-38D9AC4E7F79}"/>
              </a:ext>
            </a:extLst>
          </p:cNvPr>
          <p:cNvSpPr txBox="1"/>
          <p:nvPr/>
        </p:nvSpPr>
        <p:spPr>
          <a:xfrm>
            <a:off x="1005840" y="4836915"/>
            <a:ext cx="685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Requires arithmetic reasoning. This may not play well with automation.</a:t>
            </a:r>
          </a:p>
        </p:txBody>
      </p:sp>
    </p:spTree>
    <p:extLst>
      <p:ext uri="{BB962C8B-B14F-4D97-AF65-F5344CB8AC3E}">
        <p14:creationId xmlns:p14="http://schemas.microsoft.com/office/powerpoint/2010/main" val="292351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4A304-A45C-437F-8441-4895CC78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and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45DF1-12F5-4812-8093-BE5F99691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549333"/>
          </a:xfrm>
        </p:spPr>
        <p:txBody>
          <a:bodyPr/>
          <a:lstStyle/>
          <a:p>
            <a:r>
              <a:rPr lang="en-US" dirty="0" err="1"/>
              <a:t>Pnueli</a:t>
            </a:r>
            <a:r>
              <a:rPr lang="en-US" dirty="0"/>
              <a:t> solution #2: Don’t use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964A09-1B84-4609-AE0B-53CBF430B4B1}"/>
                  </a:ext>
                </a:extLst>
              </p:cNvPr>
              <p:cNvSpPr txBox="1"/>
              <p:nvPr/>
            </p:nvSpPr>
            <p:spPr>
              <a:xfrm>
                <a:off x="3147060" y="2065020"/>
                <a:ext cx="24947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964A09-1B84-4609-AE0B-53CBF430B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065020"/>
                <a:ext cx="249472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43F0A5-D8D1-4C1E-91C7-1F149BABDCFE}"/>
                  </a:ext>
                </a:extLst>
              </p:cNvPr>
              <p:cNvSpPr txBox="1"/>
              <p:nvPr/>
            </p:nvSpPr>
            <p:spPr>
              <a:xfrm>
                <a:off x="3147060" y="2565439"/>
                <a:ext cx="25112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43F0A5-D8D1-4C1E-91C7-1F149BABD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565439"/>
                <a:ext cx="251126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728DF1-8289-4FB8-922B-F97E45342B6A}"/>
              </a:ext>
            </a:extLst>
          </p:cNvPr>
          <p:cNvCxnSpPr/>
          <p:nvPr/>
        </p:nvCxnSpPr>
        <p:spPr>
          <a:xfrm>
            <a:off x="3009900" y="3591520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037C30-EBA8-479A-9A39-D3C71DAA58E6}"/>
                  </a:ext>
                </a:extLst>
              </p:cNvPr>
              <p:cNvSpPr txBox="1"/>
              <p:nvPr/>
            </p:nvSpPr>
            <p:spPr>
              <a:xfrm>
                <a:off x="2938876" y="3616939"/>
                <a:ext cx="31676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3037C30-EBA8-479A-9A39-D3C71DAA5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76" y="3616939"/>
                <a:ext cx="31676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400FD0-2ED0-45B5-97FD-6788BD44D20C}"/>
                  </a:ext>
                </a:extLst>
              </p:cNvPr>
              <p:cNvSpPr txBox="1"/>
              <p:nvPr/>
            </p:nvSpPr>
            <p:spPr>
              <a:xfrm>
                <a:off x="3153377" y="3051002"/>
                <a:ext cx="23049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400FD0-2ED0-45B5-97FD-6788BD44D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377" y="3051002"/>
                <a:ext cx="230492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F71D35B-8FF3-4ABA-84ED-8212ADF10148}"/>
              </a:ext>
            </a:extLst>
          </p:cNvPr>
          <p:cNvSpPr txBox="1"/>
          <p:nvPr/>
        </p:nvSpPr>
        <p:spPr>
          <a:xfrm>
            <a:off x="1843089" y="4669272"/>
            <a:ext cx="52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just hides all the reasoning in the third premise.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50CAE9-1CA1-41B4-BEF9-5F8790F2FC1A}"/>
              </a:ext>
            </a:extLst>
          </p:cNvPr>
          <p:cNvSpPr txBox="1"/>
          <p:nvPr/>
        </p:nvSpPr>
        <p:spPr>
          <a:xfrm>
            <a:off x="2306767" y="5536106"/>
            <a:ext cx="399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Things are in a fairly unsatisfactory state.</a:t>
            </a:r>
          </a:p>
        </p:txBody>
      </p:sp>
    </p:spTree>
    <p:extLst>
      <p:ext uri="{BB962C8B-B14F-4D97-AF65-F5344CB8AC3E}">
        <p14:creationId xmlns:p14="http://schemas.microsoft.com/office/powerpoint/2010/main" val="318321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5CD0-152C-44B5-BC73-791F6D4C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model checking to the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1A573-8510-4AD6-A120-8298B9358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2327"/>
            <a:ext cx="7886700" cy="96843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Grumberg</a:t>
            </a:r>
            <a:r>
              <a:rPr lang="en-US" dirty="0"/>
              <a:t>, Long</a:t>
            </a:r>
          </a:p>
          <a:p>
            <a:pPr lvl="1"/>
            <a:r>
              <a:rPr lang="en-US" dirty="0"/>
              <a:t>Compositionality could solve the state explosion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2BB59F-2E46-47CF-BC9C-4FA1975A1BC0}"/>
                  </a:ext>
                </a:extLst>
              </p:cNvPr>
              <p:cNvSpPr txBox="1"/>
              <p:nvPr/>
            </p:nvSpPr>
            <p:spPr>
              <a:xfrm>
                <a:off x="3147060" y="2392680"/>
                <a:ext cx="23435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2BB59F-2E46-47CF-BC9C-4FA1975A1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60" y="2392680"/>
                <a:ext cx="234352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B7EC7C-6B16-4EE6-AA23-B897E2ADC179}"/>
                  </a:ext>
                </a:extLst>
              </p:cNvPr>
              <p:cNvSpPr txBox="1"/>
              <p:nvPr/>
            </p:nvSpPr>
            <p:spPr>
              <a:xfrm>
                <a:off x="3593720" y="2915900"/>
                <a:ext cx="19051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B7EC7C-6B16-4EE6-AA23-B897E2ADC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720" y="2915900"/>
                <a:ext cx="19051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F345B6-C2C5-437F-9E8A-744A66682440}"/>
              </a:ext>
            </a:extLst>
          </p:cNvPr>
          <p:cNvCxnSpPr/>
          <p:nvPr/>
        </p:nvCxnSpPr>
        <p:spPr>
          <a:xfrm>
            <a:off x="3009900" y="3446740"/>
            <a:ext cx="287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1E9ED3-33B2-41CD-9F94-F696084F6476}"/>
                  </a:ext>
                </a:extLst>
              </p:cNvPr>
              <p:cNvSpPr txBox="1"/>
              <p:nvPr/>
            </p:nvSpPr>
            <p:spPr>
              <a:xfrm>
                <a:off x="2734992" y="3454361"/>
                <a:ext cx="31676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1E9ED3-33B2-41CD-9F94-F696084F6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992" y="3454361"/>
                <a:ext cx="31676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7FF07D4-F472-42AB-BE2A-DAEC8A0A1117}"/>
              </a:ext>
            </a:extLst>
          </p:cNvPr>
          <p:cNvGrpSpPr/>
          <p:nvPr/>
        </p:nvGrpSpPr>
        <p:grpSpPr>
          <a:xfrm>
            <a:off x="5490586" y="2654290"/>
            <a:ext cx="1691498" cy="523220"/>
            <a:chOff x="5490586" y="2654290"/>
            <a:chExt cx="1691498" cy="52322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63E634-5BE2-417E-8EB2-37BEAC429830}"/>
                </a:ext>
              </a:extLst>
            </p:cNvPr>
            <p:cNvSpPr txBox="1"/>
            <p:nvPr/>
          </p:nvSpPr>
          <p:spPr>
            <a:xfrm>
              <a:off x="6416040" y="2654290"/>
              <a:ext cx="766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ACTL*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4BA770F-4A2C-4D37-B5F4-529342F289B3}"/>
                </a:ext>
              </a:extLst>
            </p:cNvPr>
            <p:cNvCxnSpPr>
              <a:stCxn id="9" idx="1"/>
              <a:endCxn id="4" idx="3"/>
            </p:cNvCxnSpPr>
            <p:nvPr/>
          </p:nvCxnSpPr>
          <p:spPr>
            <a:xfrm flipH="1" flipV="1">
              <a:off x="5490586" y="2654290"/>
              <a:ext cx="925454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7D2F050-4589-4411-93ED-17F2778D8187}"/>
                </a:ext>
              </a:extLst>
            </p:cNvPr>
            <p:cNvCxnSpPr>
              <a:stCxn id="9" idx="1"/>
              <a:endCxn id="5" idx="3"/>
            </p:cNvCxnSpPr>
            <p:nvPr/>
          </p:nvCxnSpPr>
          <p:spPr>
            <a:xfrm flipH="1">
              <a:off x="5498857" y="2838956"/>
              <a:ext cx="917183" cy="3385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E8BF83-FA08-46B1-B5F6-826127514A1C}"/>
              </a:ext>
            </a:extLst>
          </p:cNvPr>
          <p:cNvGrpSpPr/>
          <p:nvPr/>
        </p:nvGrpSpPr>
        <p:grpSpPr>
          <a:xfrm>
            <a:off x="1196340" y="2838956"/>
            <a:ext cx="2377440" cy="1451104"/>
            <a:chOff x="1196340" y="2838956"/>
            <a:chExt cx="2377440" cy="145110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6477FF1-966B-4188-9777-E3F6F53BF08F}"/>
                </a:ext>
              </a:extLst>
            </p:cNvPr>
            <p:cNvSpPr/>
            <p:nvPr/>
          </p:nvSpPr>
          <p:spPr>
            <a:xfrm>
              <a:off x="1272540" y="3185160"/>
              <a:ext cx="2301240" cy="1104900"/>
            </a:xfrm>
            <a:custGeom>
              <a:avLst/>
              <a:gdLst>
                <a:gd name="connsiteX0" fmla="*/ 2301240 w 2301240"/>
                <a:gd name="connsiteY0" fmla="*/ 0 h 1104900"/>
                <a:gd name="connsiteX1" fmla="*/ 0 w 2301240"/>
                <a:gd name="connsiteY1" fmla="*/ 0 h 1104900"/>
                <a:gd name="connsiteX2" fmla="*/ 0 w 2301240"/>
                <a:gd name="connsiteY2" fmla="*/ 906780 h 1104900"/>
                <a:gd name="connsiteX3" fmla="*/ 0 w 2301240"/>
                <a:gd name="connsiteY3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1240" h="1104900">
                  <a:moveTo>
                    <a:pt x="2301240" y="0"/>
                  </a:moveTo>
                  <a:lnTo>
                    <a:pt x="0" y="0"/>
                  </a:lnTo>
                  <a:lnTo>
                    <a:pt x="0" y="906780"/>
                  </a:lnTo>
                  <a:lnTo>
                    <a:pt x="0" y="110490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1532FD-56F2-4F6A-A34A-847ABE9D2D9A}"/>
                </a:ext>
              </a:extLst>
            </p:cNvPr>
            <p:cNvSpPr txBox="1"/>
            <p:nvPr/>
          </p:nvSpPr>
          <p:spPr>
            <a:xfrm>
              <a:off x="1196340" y="2838956"/>
              <a:ext cx="1173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reduces to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EBA1FD-84F2-4893-8670-26F5EE6464E7}"/>
                  </a:ext>
                </a:extLst>
              </p:cNvPr>
              <p:cNvSpPr txBox="1"/>
              <p:nvPr/>
            </p:nvSpPr>
            <p:spPr>
              <a:xfrm>
                <a:off x="720980" y="4374654"/>
                <a:ext cx="3229667" cy="561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⟨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n-US" sz="28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EBA1FD-84F2-4893-8670-26F5EE646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80" y="4374654"/>
                <a:ext cx="3229667" cy="561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E14556-FD42-4332-AD8D-F5A9FEBD108D}"/>
              </a:ext>
            </a:extLst>
          </p:cNvPr>
          <p:cNvCxnSpPr/>
          <p:nvPr/>
        </p:nvCxnSpPr>
        <p:spPr>
          <a:xfrm flipV="1">
            <a:off x="2164080" y="4936283"/>
            <a:ext cx="0" cy="519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F963C2A-DE44-40A2-A571-47875345463D}"/>
              </a:ext>
            </a:extLst>
          </p:cNvPr>
          <p:cNvSpPr txBox="1"/>
          <p:nvPr/>
        </p:nvSpPr>
        <p:spPr>
          <a:xfrm>
            <a:off x="2164080" y="5086588"/>
            <a:ext cx="162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maximal 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F7E79C-8720-4633-AFCD-76EBC5CCE8B8}"/>
              </a:ext>
            </a:extLst>
          </p:cNvPr>
          <p:cNvSpPr txBox="1"/>
          <p:nvPr/>
        </p:nvSpPr>
        <p:spPr>
          <a:xfrm>
            <a:off x="4446270" y="4575449"/>
            <a:ext cx="436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can be done symbolically, giving some hope that it will not explode.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EBD5E1-C44A-4EF4-97B4-72F898DABD08}"/>
                  </a:ext>
                </a:extLst>
              </p:cNvPr>
              <p:cNvSpPr txBox="1"/>
              <p:nvPr/>
            </p:nvSpPr>
            <p:spPr>
              <a:xfrm>
                <a:off x="1272540" y="5751430"/>
                <a:ext cx="75857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C00000"/>
                    </a:solidFill>
                  </a:rPr>
                  <a:t>For systems of finite-state machines, we can do compositional proofs automatically, so long as a human gives us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.</a:t>
                </a:r>
              </a:p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EBD5E1-C44A-4EF4-97B4-72F898DAB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40" y="5751430"/>
                <a:ext cx="7585708" cy="923330"/>
              </a:xfrm>
              <a:prstGeom prst="rect">
                <a:avLst/>
              </a:prstGeom>
              <a:blipFill>
                <a:blip r:embed="rId6"/>
                <a:stretch>
                  <a:fillRect l="-723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09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6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16239</TotalTime>
  <Words>1494</Words>
  <Application>Microsoft Office PowerPoint</Application>
  <PresentationFormat>On-screen Show (4:3)</PresentationFormat>
  <Paragraphs>254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How hard is compositional proof?</vt:lpstr>
      <vt:lpstr>Compositional verification</vt:lpstr>
      <vt:lpstr>The compositional dream</vt:lpstr>
      <vt:lpstr>Add concurrency to the mix</vt:lpstr>
      <vt:lpstr>An important distinction</vt:lpstr>
      <vt:lpstr>Compositional rules</vt:lpstr>
      <vt:lpstr>Liveness and composition</vt:lpstr>
      <vt:lpstr>Liveness and composition</vt:lpstr>
      <vt:lpstr>Add model checking to the mix</vt:lpstr>
      <vt:lpstr>Does this solve the AG problem?</vt:lpstr>
      <vt:lpstr>Automatic inference</vt:lpstr>
      <vt:lpstr>Learning a separator</vt:lpstr>
      <vt:lpstr>Heuristics</vt:lpstr>
      <vt:lpstr>Circular compositional reasoning</vt:lpstr>
      <vt:lpstr>Automated circular AG</vt:lpstr>
      <vt:lpstr>Why is this useful?</vt:lpstr>
      <vt:lpstr>Scaling up</vt:lpstr>
      <vt:lpstr>AG proofs as interpolants</vt:lpstr>
      <vt:lpstr>Invariants from interpolants</vt:lpstr>
      <vt:lpstr>AG from interpolants</vt:lpstr>
      <vt:lpstr>Parameterized systems</vt:lpstr>
      <vt:lpstr>What to do?</vt:lpstr>
      <vt:lpstr>Conclusion?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hard is compositional proof?</dc:title>
  <dc:creator>Kenneth McMillan</dc:creator>
  <cp:lastModifiedBy>Kenneth McMillan</cp:lastModifiedBy>
  <cp:revision>47</cp:revision>
  <dcterms:created xsi:type="dcterms:W3CDTF">2019-06-30T20:40:00Z</dcterms:created>
  <dcterms:modified xsi:type="dcterms:W3CDTF">2019-07-12T05:41:08Z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kenmcmil@microsoft.com</vt:lpwstr>
  </property>
  <property fmtid="{D5CDD505-2E9C-101B-9397-08002B2CF9AE}" pid="5" name="MSIP_Label_f42aa342-8706-4288-bd11-ebb85995028c_SetDate">
    <vt:lpwstr>2019-06-30T20:58:44.5598392Z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a48e64b5-543c-42cc-95c5-f0a38b5b803d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