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39" r:id="rId3"/>
    <p:sldId id="340" r:id="rId4"/>
    <p:sldId id="342" r:id="rId5"/>
    <p:sldId id="343" r:id="rId6"/>
    <p:sldId id="347" r:id="rId7"/>
    <p:sldId id="341" r:id="rId8"/>
    <p:sldId id="344" r:id="rId9"/>
    <p:sldId id="363" r:id="rId10"/>
    <p:sldId id="345" r:id="rId11"/>
    <p:sldId id="346" r:id="rId12"/>
    <p:sldId id="348" r:id="rId13"/>
    <p:sldId id="349" r:id="rId14"/>
    <p:sldId id="350" r:id="rId15"/>
    <p:sldId id="351" r:id="rId16"/>
    <p:sldId id="352" r:id="rId17"/>
    <p:sldId id="361" r:id="rId18"/>
    <p:sldId id="362" r:id="rId19"/>
    <p:sldId id="354" r:id="rId20"/>
    <p:sldId id="360" r:id="rId21"/>
    <p:sldId id="355" r:id="rId22"/>
    <p:sldId id="357" r:id="rId23"/>
    <p:sldId id="356" r:id="rId24"/>
    <p:sldId id="35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719C"/>
    <a:srgbClr val="5B9BD5"/>
    <a:srgbClr val="FFFFFF"/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302" y="5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537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9CF-A25F-4033-BAC6-2D94BF53E8C6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9EBC-5F7B-417B-840E-905C36A80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56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9CF-A25F-4033-BAC6-2D94BF53E8C6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9EBC-5F7B-417B-840E-905C36A80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28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65095"/>
            <a:ext cx="7886700" cy="66357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4419"/>
            <a:ext cx="7886700" cy="5112544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  <a:latin typeface="+mj-lt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+mj-lt"/>
              </a:defRPr>
            </a:lvl3pPr>
            <a:lvl4pPr>
              <a:defRPr>
                <a:solidFill>
                  <a:srgbClr val="C00000"/>
                </a:solidFill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9CF-A25F-4033-BAC6-2D94BF53E8C6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9EBC-5F7B-417B-840E-905C36A80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64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9CF-A25F-4033-BAC6-2D94BF53E8C6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9EBC-5F7B-417B-840E-905C36A80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00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9CF-A25F-4033-BAC6-2D94BF53E8C6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9EBC-5F7B-417B-840E-905C36A80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59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9CF-A25F-4033-BAC6-2D94BF53E8C6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9EBC-5F7B-417B-840E-905C36A80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7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9CF-A25F-4033-BAC6-2D94BF53E8C6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9EBC-5F7B-417B-840E-905C36A80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99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9CF-A25F-4033-BAC6-2D94BF53E8C6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9EBC-5F7B-417B-840E-905C36A80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799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9CF-A25F-4033-BAC6-2D94BF53E8C6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9EBC-5F7B-417B-840E-905C36A80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79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9CF-A25F-4033-BAC6-2D94BF53E8C6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9EBC-5F7B-417B-840E-905C36A80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23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481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3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1.png"/><Relationship Id="rId5" Type="http://schemas.openxmlformats.org/officeDocument/2006/relationships/image" Target="../media/image24.png"/><Relationship Id="rId10" Type="http://schemas.openxmlformats.org/officeDocument/2006/relationships/image" Target="../media/image30.png"/><Relationship Id="rId4" Type="http://schemas.openxmlformats.org/officeDocument/2006/relationships/image" Target="../media/image23.png"/><Relationship Id="rId9" Type="http://schemas.openxmlformats.org/officeDocument/2006/relationships/image" Target="../media/image29.png"/><Relationship Id="rId1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Model Checking Paradigm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884362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Ken McMillan</a:t>
            </a:r>
          </a:p>
          <a:p>
            <a:r>
              <a:rPr lang="en-US" dirty="0"/>
              <a:t>Microsoft Research</a:t>
            </a:r>
          </a:p>
        </p:txBody>
      </p:sp>
    </p:spTree>
    <p:extLst>
      <p:ext uri="{BB962C8B-B14F-4D97-AF65-F5344CB8AC3E}">
        <p14:creationId xmlns:p14="http://schemas.microsoft.com/office/powerpoint/2010/main" val="3224254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Exploiting structure symbolically (?)</a:t>
            </a:r>
          </a:p>
        </p:txBody>
      </p:sp>
      <p:grpSp>
        <p:nvGrpSpPr>
          <p:cNvPr id="1071" name="Group 1070"/>
          <p:cNvGrpSpPr/>
          <p:nvPr/>
        </p:nvGrpSpPr>
        <p:grpSpPr>
          <a:xfrm>
            <a:off x="765176" y="5438672"/>
            <a:ext cx="6635878" cy="388031"/>
            <a:chOff x="765176" y="5438672"/>
            <a:chExt cx="6635878" cy="388031"/>
          </a:xfrm>
        </p:grpSpPr>
        <p:sp>
          <p:nvSpPr>
            <p:cNvPr id="4" name="TextBox 3"/>
            <p:cNvSpPr txBox="1"/>
            <p:nvPr/>
          </p:nvSpPr>
          <p:spPr>
            <a:xfrm>
              <a:off x="1231032" y="5457371"/>
              <a:ext cx="61700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Pitfall: Magic is unreliable. You can’t fool asymptotic complexity.</a:t>
              </a:r>
            </a:p>
          </p:txBody>
        </p:sp>
        <p:pic>
          <p:nvPicPr>
            <p:cNvPr id="1026" name="Picture 2" descr="emergency%20clipart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5176" y="5438672"/>
              <a:ext cx="465856" cy="3880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72" name="Group 1071"/>
          <p:cNvGrpSpPr/>
          <p:nvPr/>
        </p:nvGrpSpPr>
        <p:grpSpPr>
          <a:xfrm>
            <a:off x="765176" y="5845402"/>
            <a:ext cx="7542217" cy="406730"/>
            <a:chOff x="765176" y="5845402"/>
            <a:chExt cx="7542217" cy="406730"/>
          </a:xfrm>
        </p:grpSpPr>
        <p:sp>
          <p:nvSpPr>
            <p:cNvPr id="5" name="TextBox 4"/>
            <p:cNvSpPr txBox="1"/>
            <p:nvPr/>
          </p:nvSpPr>
          <p:spPr>
            <a:xfrm>
              <a:off x="1231032" y="5882800"/>
              <a:ext cx="70763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Pitfall: Biases will creep into your experiments. Beware of benchmarking! </a:t>
              </a:r>
            </a:p>
          </p:txBody>
        </p:sp>
        <p:pic>
          <p:nvPicPr>
            <p:cNvPr id="7" name="Picture 2" descr="emergency%20clipart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5176" y="5845402"/>
              <a:ext cx="465856" cy="3880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69" name="Group 1068"/>
          <p:cNvGrpSpPr/>
          <p:nvPr/>
        </p:nvGrpSpPr>
        <p:grpSpPr>
          <a:xfrm>
            <a:off x="999298" y="2080525"/>
            <a:ext cx="2099501" cy="2311400"/>
            <a:chOff x="999298" y="2080525"/>
            <a:chExt cx="2099501" cy="2311400"/>
          </a:xfrm>
        </p:grpSpPr>
        <p:sp>
          <p:nvSpPr>
            <p:cNvPr id="6" name="Rectangle 5"/>
            <p:cNvSpPr/>
            <p:nvPr/>
          </p:nvSpPr>
          <p:spPr>
            <a:xfrm>
              <a:off x="2416627" y="2080525"/>
              <a:ext cx="682172" cy="6821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16627" y="3709753"/>
              <a:ext cx="682172" cy="6821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2953656" y="2762697"/>
              <a:ext cx="0" cy="94705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2598056" y="2762697"/>
              <a:ext cx="0" cy="94705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999298" y="2762697"/>
              <a:ext cx="129202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41719C"/>
                  </a:solidFill>
                </a:rPr>
                <a:t>mutual</a:t>
              </a:r>
            </a:p>
            <a:p>
              <a:r>
                <a:rPr lang="en-US" dirty="0">
                  <a:solidFill>
                    <a:srgbClr val="41719C"/>
                  </a:solidFill>
                </a:rPr>
                <a:t>information</a:t>
              </a:r>
            </a:p>
            <a:p>
              <a:r>
                <a:rPr lang="en-US" dirty="0">
                  <a:solidFill>
                    <a:srgbClr val="41719C"/>
                  </a:solidFill>
                </a:rPr>
                <a:t>= 1 bit</a:t>
              </a:r>
            </a:p>
          </p:txBody>
        </p:sp>
      </p:grpSp>
      <p:grpSp>
        <p:nvGrpSpPr>
          <p:cNvPr id="1070" name="Group 1069"/>
          <p:cNvGrpSpPr/>
          <p:nvPr/>
        </p:nvGrpSpPr>
        <p:grpSpPr>
          <a:xfrm>
            <a:off x="2402114" y="999705"/>
            <a:ext cx="6001749" cy="3855385"/>
            <a:chOff x="2402114" y="999705"/>
            <a:chExt cx="6001749" cy="3855385"/>
          </a:xfrm>
        </p:grpSpPr>
        <p:sp>
          <p:nvSpPr>
            <p:cNvPr id="13" name="TextBox 12"/>
            <p:cNvSpPr txBox="1"/>
            <p:nvPr/>
          </p:nvSpPr>
          <p:spPr>
            <a:xfrm>
              <a:off x="4214443" y="999705"/>
              <a:ext cx="24709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Reachable states as BDD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5304971" y="1589314"/>
              <a:ext cx="210458" cy="21045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5609771" y="2005461"/>
              <a:ext cx="210458" cy="21045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021942" y="2211156"/>
              <a:ext cx="210458" cy="21045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5504542" y="2552239"/>
              <a:ext cx="210458" cy="21045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956321" y="2543757"/>
              <a:ext cx="210458" cy="21045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938483" y="2776686"/>
              <a:ext cx="210458" cy="21045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123747" y="3443819"/>
              <a:ext cx="210458" cy="21045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5686175" y="3426596"/>
              <a:ext cx="210458" cy="21045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428547" y="3850001"/>
              <a:ext cx="210458" cy="21045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5058227" y="4171287"/>
              <a:ext cx="210458" cy="21045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5791404" y="4248467"/>
              <a:ext cx="210458" cy="21045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960256" y="4624674"/>
              <a:ext cx="203200" cy="2304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959950" y="4614695"/>
              <a:ext cx="203200" cy="2304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2402114" y="3236686"/>
              <a:ext cx="4303691" cy="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4" idx="3"/>
              <a:endCxn id="17" idx="0"/>
            </p:cNvCxnSpPr>
            <p:nvPr/>
          </p:nvCxnSpPr>
          <p:spPr>
            <a:xfrm flipH="1">
              <a:off x="5127171" y="1768951"/>
              <a:ext cx="208621" cy="44220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4" name="Straight Arrow Connector 1023"/>
            <p:cNvCxnSpPr>
              <a:stCxn id="14" idx="5"/>
              <a:endCxn id="16" idx="1"/>
            </p:cNvCxnSpPr>
            <p:nvPr/>
          </p:nvCxnSpPr>
          <p:spPr>
            <a:xfrm>
              <a:off x="5484608" y="1768951"/>
              <a:ext cx="155984" cy="26733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7" name="Straight Arrow Connector 1026"/>
            <p:cNvCxnSpPr>
              <a:stCxn id="17" idx="3"/>
              <a:endCxn id="20" idx="0"/>
            </p:cNvCxnSpPr>
            <p:nvPr/>
          </p:nvCxnSpPr>
          <p:spPr>
            <a:xfrm flipH="1">
              <a:off x="5043712" y="2390793"/>
              <a:ext cx="9051" cy="38589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9" name="Straight Arrow Connector 1028"/>
            <p:cNvCxnSpPr>
              <a:stCxn id="17" idx="5"/>
              <a:endCxn id="18" idx="1"/>
            </p:cNvCxnSpPr>
            <p:nvPr/>
          </p:nvCxnSpPr>
          <p:spPr>
            <a:xfrm>
              <a:off x="5201579" y="2390793"/>
              <a:ext cx="333784" cy="19226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1" name="Straight Arrow Connector 1030"/>
            <p:cNvCxnSpPr>
              <a:stCxn id="16" idx="3"/>
              <a:endCxn id="18" idx="0"/>
            </p:cNvCxnSpPr>
            <p:nvPr/>
          </p:nvCxnSpPr>
          <p:spPr>
            <a:xfrm flipH="1">
              <a:off x="5609771" y="2185098"/>
              <a:ext cx="30821" cy="3671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3" name="Straight Arrow Connector 1032"/>
            <p:cNvCxnSpPr>
              <a:stCxn id="16" idx="5"/>
              <a:endCxn id="19" idx="1"/>
            </p:cNvCxnSpPr>
            <p:nvPr/>
          </p:nvCxnSpPr>
          <p:spPr>
            <a:xfrm>
              <a:off x="5789408" y="2185098"/>
              <a:ext cx="197734" cy="3894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6" name="Straight Arrow Connector 1035"/>
            <p:cNvCxnSpPr>
              <a:stCxn id="20" idx="3"/>
              <a:endCxn id="21" idx="2"/>
            </p:cNvCxnSpPr>
            <p:nvPr/>
          </p:nvCxnSpPr>
          <p:spPr>
            <a:xfrm>
              <a:off x="4969304" y="2956323"/>
              <a:ext cx="154443" cy="5927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8" name="Straight Arrow Connector 1037"/>
            <p:cNvCxnSpPr>
              <a:stCxn id="20" idx="5"/>
              <a:endCxn id="22" idx="1"/>
            </p:cNvCxnSpPr>
            <p:nvPr/>
          </p:nvCxnSpPr>
          <p:spPr>
            <a:xfrm>
              <a:off x="5118120" y="2956323"/>
              <a:ext cx="598876" cy="5010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0" name="Straight Arrow Connector 1039"/>
            <p:cNvCxnSpPr>
              <a:stCxn id="18" idx="3"/>
              <a:endCxn id="21" idx="0"/>
            </p:cNvCxnSpPr>
            <p:nvPr/>
          </p:nvCxnSpPr>
          <p:spPr>
            <a:xfrm flipH="1">
              <a:off x="5228976" y="2731876"/>
              <a:ext cx="306387" cy="7119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2" name="Straight Arrow Connector 1041"/>
            <p:cNvCxnSpPr>
              <a:stCxn id="18" idx="5"/>
              <a:endCxn id="22" idx="0"/>
            </p:cNvCxnSpPr>
            <p:nvPr/>
          </p:nvCxnSpPr>
          <p:spPr>
            <a:xfrm>
              <a:off x="5684179" y="2731876"/>
              <a:ext cx="107225" cy="6947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4" name="Straight Arrow Connector 1043"/>
            <p:cNvCxnSpPr>
              <a:stCxn id="19" idx="3"/>
              <a:endCxn id="21" idx="7"/>
            </p:cNvCxnSpPr>
            <p:nvPr/>
          </p:nvCxnSpPr>
          <p:spPr>
            <a:xfrm flipH="1">
              <a:off x="5303384" y="2723394"/>
              <a:ext cx="683758" cy="75124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6" name="Straight Arrow Connector 1045"/>
            <p:cNvCxnSpPr>
              <a:stCxn id="19" idx="5"/>
              <a:endCxn id="22" idx="6"/>
            </p:cNvCxnSpPr>
            <p:nvPr/>
          </p:nvCxnSpPr>
          <p:spPr>
            <a:xfrm flipH="1">
              <a:off x="5896633" y="2723394"/>
              <a:ext cx="239325" cy="80843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8" name="Straight Arrow Connector 1047"/>
            <p:cNvCxnSpPr>
              <a:stCxn id="21" idx="3"/>
              <a:endCxn id="24" idx="1"/>
            </p:cNvCxnSpPr>
            <p:nvPr/>
          </p:nvCxnSpPr>
          <p:spPr>
            <a:xfrm flipH="1">
              <a:off x="5089048" y="3623456"/>
              <a:ext cx="65520" cy="5786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0" name="Straight Arrow Connector 1049"/>
            <p:cNvCxnSpPr>
              <a:stCxn id="21" idx="5"/>
              <a:endCxn id="23" idx="1"/>
            </p:cNvCxnSpPr>
            <p:nvPr/>
          </p:nvCxnSpPr>
          <p:spPr>
            <a:xfrm>
              <a:off x="5303384" y="3623456"/>
              <a:ext cx="155984" cy="2573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2" name="Straight Arrow Connector 1051"/>
            <p:cNvCxnSpPr>
              <a:stCxn id="22" idx="3"/>
              <a:endCxn id="23" idx="7"/>
            </p:cNvCxnSpPr>
            <p:nvPr/>
          </p:nvCxnSpPr>
          <p:spPr>
            <a:xfrm flipH="1">
              <a:off x="5608184" y="3606233"/>
              <a:ext cx="108812" cy="2745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4" name="Straight Arrow Connector 1053"/>
            <p:cNvCxnSpPr>
              <a:stCxn id="22" idx="5"/>
              <a:endCxn id="25" idx="0"/>
            </p:cNvCxnSpPr>
            <p:nvPr/>
          </p:nvCxnSpPr>
          <p:spPr>
            <a:xfrm>
              <a:off x="5865812" y="3606233"/>
              <a:ext cx="30821" cy="6422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6" name="Straight Arrow Connector 1055"/>
            <p:cNvCxnSpPr>
              <a:stCxn id="23" idx="3"/>
              <a:endCxn id="24" idx="7"/>
            </p:cNvCxnSpPr>
            <p:nvPr/>
          </p:nvCxnSpPr>
          <p:spPr>
            <a:xfrm flipH="1">
              <a:off x="5237864" y="4029638"/>
              <a:ext cx="221504" cy="1724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8" name="Straight Arrow Connector 1057"/>
            <p:cNvCxnSpPr>
              <a:stCxn id="23" idx="5"/>
              <a:endCxn id="25" idx="1"/>
            </p:cNvCxnSpPr>
            <p:nvPr/>
          </p:nvCxnSpPr>
          <p:spPr>
            <a:xfrm>
              <a:off x="5608184" y="4029638"/>
              <a:ext cx="214041" cy="2496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0" name="Straight Arrow Connector 1059"/>
            <p:cNvCxnSpPr>
              <a:stCxn id="24" idx="3"/>
              <a:endCxn id="15" idx="0"/>
            </p:cNvCxnSpPr>
            <p:nvPr/>
          </p:nvCxnSpPr>
          <p:spPr>
            <a:xfrm flipH="1">
              <a:off x="5061856" y="4350924"/>
              <a:ext cx="27192" cy="2737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4" name="Straight Arrow Connector 1063"/>
            <p:cNvCxnSpPr>
              <a:stCxn id="25" idx="5"/>
              <a:endCxn id="27" idx="0"/>
            </p:cNvCxnSpPr>
            <p:nvPr/>
          </p:nvCxnSpPr>
          <p:spPr>
            <a:xfrm>
              <a:off x="5971041" y="4428104"/>
              <a:ext cx="90509" cy="18659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6" name="Straight Arrow Connector 1065"/>
            <p:cNvCxnSpPr>
              <a:stCxn id="24" idx="5"/>
              <a:endCxn id="27" idx="0"/>
            </p:cNvCxnSpPr>
            <p:nvPr/>
          </p:nvCxnSpPr>
          <p:spPr>
            <a:xfrm>
              <a:off x="5237864" y="4350924"/>
              <a:ext cx="823686" cy="26377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8" name="Straight Arrow Connector 1067"/>
            <p:cNvCxnSpPr>
              <a:stCxn id="25" idx="3"/>
              <a:endCxn id="15" idx="0"/>
            </p:cNvCxnSpPr>
            <p:nvPr/>
          </p:nvCxnSpPr>
          <p:spPr>
            <a:xfrm flipH="1">
              <a:off x="5061856" y="4428104"/>
              <a:ext cx="760369" cy="1965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6780213" y="2881915"/>
              <a:ext cx="16236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41719C"/>
                  </a:solidFill>
                </a:rPr>
                <a:t>only two nodes</a:t>
              </a:r>
            </a:p>
            <a:p>
              <a:r>
                <a:rPr lang="en-US" dirty="0">
                  <a:solidFill>
                    <a:srgbClr val="41719C"/>
                  </a:solidFill>
                </a:rPr>
                <a:t>at boundary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524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Strategy #2: Give and take away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59037"/>
            <a:ext cx="7886700" cy="3234619"/>
          </a:xfrm>
        </p:spPr>
        <p:txBody>
          <a:bodyPr/>
          <a:lstStyle/>
          <a:p>
            <a:r>
              <a:rPr lang="en-US" dirty="0"/>
              <a:t>Example techniques:</a:t>
            </a:r>
          </a:p>
          <a:p>
            <a:pPr lvl="1"/>
            <a:r>
              <a:rPr lang="en-US" dirty="0"/>
              <a:t>Classes of parameterized systems + ITL</a:t>
            </a:r>
          </a:p>
          <a:p>
            <a:pPr lvl="1"/>
            <a:r>
              <a:rPr lang="en-US" dirty="0"/>
              <a:t>Timed automata + timed logics</a:t>
            </a:r>
          </a:p>
          <a:p>
            <a:pPr lvl="1"/>
            <a:r>
              <a:rPr lang="en-US" dirty="0"/>
              <a:t>“Linear” hybrid systems</a:t>
            </a:r>
          </a:p>
          <a:p>
            <a:pPr lvl="1"/>
            <a:r>
              <a:rPr lang="en-US" dirty="0"/>
              <a:t>Well-structure transition systems</a:t>
            </a:r>
          </a:p>
          <a:p>
            <a:pPr lvl="1"/>
            <a:r>
              <a:rPr lang="en-US" dirty="0"/>
              <a:t>Statistical model checking</a:t>
            </a:r>
          </a:p>
          <a:p>
            <a:pPr lvl="1"/>
            <a:r>
              <a:rPr lang="en-US" dirty="0"/>
              <a:t>Visibly push-down automata</a:t>
            </a:r>
          </a:p>
          <a:p>
            <a:pPr lvl="1"/>
            <a:r>
              <a:rPr lang="en-US" dirty="0"/>
              <a:t>Data independence…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650" y="5795745"/>
            <a:ext cx="7293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GATA usually also requires Magic due to intractability. Often a GATA paper is followed by a series of AM papers.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8650" y="1002841"/>
            <a:ext cx="80294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41719C"/>
                </a:solidFill>
              </a:rPr>
              <a:t>Expand expressiveness, but place careful restrictions to avoid </a:t>
            </a:r>
            <a:r>
              <a:rPr lang="en-US" sz="2800" dirty="0" err="1">
                <a:solidFill>
                  <a:srgbClr val="41719C"/>
                </a:solidFill>
              </a:rPr>
              <a:t>undecidability</a:t>
            </a:r>
            <a:r>
              <a:rPr lang="en-US" sz="2800" dirty="0">
                <a:solidFill>
                  <a:srgbClr val="41719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317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879010" y="2925672"/>
            <a:ext cx="3793693" cy="1325016"/>
            <a:chOff x="879010" y="2925672"/>
            <a:chExt cx="3793693" cy="1325016"/>
          </a:xfrm>
        </p:grpSpPr>
        <p:sp>
          <p:nvSpPr>
            <p:cNvPr id="22" name="Rectangle 21"/>
            <p:cNvSpPr/>
            <p:nvPr/>
          </p:nvSpPr>
          <p:spPr>
            <a:xfrm>
              <a:off x="1103085" y="3237641"/>
              <a:ext cx="754744" cy="6241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693885" y="3237641"/>
              <a:ext cx="754744" cy="6241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1857829" y="3375527"/>
              <a:ext cx="1865085" cy="725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 flipV="1">
              <a:off x="1843315" y="3680327"/>
              <a:ext cx="1865085" cy="725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879010" y="3881356"/>
              <a:ext cx="12028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finite-state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69810" y="3872234"/>
              <a:ext cx="12028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finite-state</a:t>
              </a:r>
            </a:p>
          </p:txBody>
        </p:sp>
        <p:sp>
          <p:nvSpPr>
            <p:cNvPr id="28" name="Oval 27"/>
            <p:cNvSpPr/>
            <p:nvPr/>
          </p:nvSpPr>
          <p:spPr>
            <a:xfrm>
              <a:off x="3415381" y="3328355"/>
              <a:ext cx="108857" cy="108857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221700" y="3328355"/>
              <a:ext cx="108857" cy="108857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3028019" y="3328355"/>
              <a:ext cx="108857" cy="108857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138503" y="2925672"/>
              <a:ext cx="7142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lossy</a:t>
              </a:r>
              <a:r>
                <a:rPr lang="en-US" dirty="0"/>
                <a:t>!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2081903" y="3625898"/>
              <a:ext cx="108857" cy="108857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 WSTS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9010" y="4796121"/>
            <a:ext cx="6818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Magic is often applied to this problem due to the horrifying complexity.</a:t>
            </a:r>
          </a:p>
        </p:txBody>
      </p:sp>
      <p:sp>
        <p:nvSpPr>
          <p:cNvPr id="6" name="Rectangle 5"/>
          <p:cNvSpPr/>
          <p:nvPr/>
        </p:nvSpPr>
        <p:spPr>
          <a:xfrm>
            <a:off x="1103085" y="1480457"/>
            <a:ext cx="754744" cy="624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8" name="Rectangle 7"/>
          <p:cNvSpPr/>
          <p:nvPr/>
        </p:nvSpPr>
        <p:spPr>
          <a:xfrm>
            <a:off x="3693885" y="1480457"/>
            <a:ext cx="754744" cy="624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857829" y="1618343"/>
            <a:ext cx="1865085" cy="7257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1843315" y="1923143"/>
            <a:ext cx="1865085" cy="7257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79010" y="2124172"/>
            <a:ext cx="120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finite-state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69810" y="2115050"/>
            <a:ext cx="120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finite-state</a:t>
            </a:r>
          </a:p>
        </p:txBody>
      </p:sp>
      <p:sp>
        <p:nvSpPr>
          <p:cNvPr id="14" name="Oval 13"/>
          <p:cNvSpPr/>
          <p:nvPr/>
        </p:nvSpPr>
        <p:spPr>
          <a:xfrm>
            <a:off x="3415381" y="1571171"/>
            <a:ext cx="108857" cy="10885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221700" y="1571171"/>
            <a:ext cx="108857" cy="10885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028019" y="1571171"/>
            <a:ext cx="108857" cy="10885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138503" y="1168488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unbounded</a:t>
            </a:r>
          </a:p>
        </p:txBody>
      </p:sp>
      <p:sp>
        <p:nvSpPr>
          <p:cNvPr id="18" name="Oval 17"/>
          <p:cNvSpPr/>
          <p:nvPr/>
        </p:nvSpPr>
        <p:spPr>
          <a:xfrm>
            <a:off x="2469265" y="1868714"/>
            <a:ext cx="108857" cy="10885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275584" y="1868714"/>
            <a:ext cx="108857" cy="10885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081903" y="1868714"/>
            <a:ext cx="108857" cy="10885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758073" y="1468719"/>
            <a:ext cx="2025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Control reachability</a:t>
            </a:r>
          </a:p>
          <a:p>
            <a:r>
              <a:rPr lang="en-US" dirty="0">
                <a:solidFill>
                  <a:srgbClr val="C00000"/>
                </a:solidFill>
              </a:rPr>
              <a:t>undecidable!</a:t>
            </a:r>
          </a:p>
        </p:txBody>
      </p:sp>
      <p:sp>
        <p:nvSpPr>
          <p:cNvPr id="32" name="Oval 31"/>
          <p:cNvSpPr/>
          <p:nvPr/>
        </p:nvSpPr>
        <p:spPr>
          <a:xfrm>
            <a:off x="2452017" y="3625897"/>
            <a:ext cx="108857" cy="10885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275584" y="3625898"/>
            <a:ext cx="108857" cy="10885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879010" y="5283577"/>
            <a:ext cx="7781056" cy="646331"/>
            <a:chOff x="765176" y="5309521"/>
            <a:chExt cx="7781056" cy="646331"/>
          </a:xfrm>
        </p:grpSpPr>
        <p:sp>
          <p:nvSpPr>
            <p:cNvPr id="36" name="TextBox 35"/>
            <p:cNvSpPr txBox="1"/>
            <p:nvPr/>
          </p:nvSpPr>
          <p:spPr>
            <a:xfrm>
              <a:off x="1231032" y="5309521"/>
              <a:ext cx="7315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Pitfall: Restrictions may become quite idiosyncratic. </a:t>
              </a:r>
            </a:p>
            <a:p>
              <a:r>
                <a:rPr lang="en-US" dirty="0"/>
                <a:t>“One system per paper” problem.</a:t>
              </a:r>
            </a:p>
          </p:txBody>
        </p:sp>
        <p:pic>
          <p:nvPicPr>
            <p:cNvPr id="38" name="Picture 2" descr="emergency%20clipart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5176" y="5438672"/>
              <a:ext cx="465856" cy="3880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0" name="TextBox 39"/>
          <p:cNvSpPr txBox="1"/>
          <p:nvPr/>
        </p:nvSpPr>
        <p:spPr>
          <a:xfrm>
            <a:off x="5758073" y="3225903"/>
            <a:ext cx="2025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Control reachability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decidable!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879010" y="5967669"/>
            <a:ext cx="7781056" cy="646331"/>
            <a:chOff x="765176" y="5309521"/>
            <a:chExt cx="7781056" cy="646331"/>
          </a:xfrm>
        </p:grpSpPr>
        <p:sp>
          <p:nvSpPr>
            <p:cNvPr id="42" name="TextBox 41"/>
            <p:cNvSpPr txBox="1"/>
            <p:nvPr/>
          </p:nvSpPr>
          <p:spPr>
            <a:xfrm>
              <a:off x="1231032" y="5309521"/>
              <a:ext cx="7315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Pitfall: Reducing the proof to this form may be harder than doing the proof another way (do we really solve “proofs are hard”?).</a:t>
              </a:r>
            </a:p>
          </p:txBody>
        </p:sp>
        <p:pic>
          <p:nvPicPr>
            <p:cNvPr id="43" name="Picture 2" descr="emergency%20clipart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5176" y="5438672"/>
              <a:ext cx="465856" cy="3880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5450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07407E-6 L -0.02118 0.0013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9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2" grpId="0" animBg="1"/>
      <p:bldP spid="32" grpId="1" animBg="1"/>
      <p:bldP spid="33" grpId="0" animBg="1"/>
      <p:bldP spid="33" grpId="1" animBg="1"/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Strategy #3: Lower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31999"/>
            <a:ext cx="7886700" cy="4144963"/>
          </a:xfrm>
        </p:spPr>
        <p:txBody>
          <a:bodyPr/>
          <a:lstStyle/>
          <a:p>
            <a:r>
              <a:rPr lang="en-US" dirty="0"/>
              <a:t>3a: Give up “proofs are free”</a:t>
            </a:r>
          </a:p>
          <a:p>
            <a:pPr lvl="1"/>
            <a:r>
              <a:rPr lang="en-US" dirty="0"/>
              <a:t>Bounded model checking</a:t>
            </a:r>
          </a:p>
          <a:p>
            <a:pPr lvl="1"/>
            <a:r>
              <a:rPr lang="en-US" dirty="0"/>
              <a:t>Statistical model checking</a:t>
            </a:r>
          </a:p>
          <a:p>
            <a:pPr lvl="1"/>
            <a:r>
              <a:rPr lang="en-US" dirty="0"/>
              <a:t>Runtime monitoring</a:t>
            </a:r>
          </a:p>
          <a:p>
            <a:pPr lvl="1"/>
            <a:r>
              <a:rPr lang="en-US" dirty="0"/>
              <a:t>Symbolic testing</a:t>
            </a:r>
          </a:p>
          <a:p>
            <a:pPr lvl="1"/>
            <a:r>
              <a:rPr lang="en-US" dirty="0"/>
              <a:t>Context-bounded,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r>
              <a:rPr lang="en-US" dirty="0"/>
              <a:t>3b: Give up some of “can specify” </a:t>
            </a:r>
          </a:p>
          <a:p>
            <a:pPr lvl="1"/>
            <a:r>
              <a:rPr lang="en-US" dirty="0"/>
              <a:t>Check simple, shallow properties</a:t>
            </a:r>
          </a:p>
          <a:p>
            <a:pPr lvl="1"/>
            <a:r>
              <a:rPr lang="en-US" dirty="0"/>
              <a:t>Apply relaxation methods (more on this later…)</a:t>
            </a:r>
          </a:p>
          <a:p>
            <a:pPr lvl="2"/>
            <a:r>
              <a:rPr lang="en-US" dirty="0"/>
              <a:t>CEGAR, PBA, interpolation, IC3,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650" y="1014835"/>
            <a:ext cx="75038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Compromise one or more of the five criteria. Much of the practical work in model checking takes this approach.</a:t>
            </a:r>
          </a:p>
        </p:txBody>
      </p:sp>
    </p:spTree>
    <p:extLst>
      <p:ext uri="{BB962C8B-B14F-4D97-AF65-F5344CB8AC3E}">
        <p14:creationId xmlns:p14="http://schemas.microsoft.com/office/powerpoint/2010/main" val="25231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Strategy #3: Lower expectations  </a:t>
            </a:r>
            <a:r>
              <a:rPr lang="en-US" sz="3600" dirty="0"/>
              <a:t>(</a:t>
            </a:r>
            <a:r>
              <a:rPr lang="en-US" sz="3600" dirty="0" err="1"/>
              <a:t>cont</a:t>
            </a:r>
            <a:r>
              <a:rPr lang="en-US" sz="36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3c: Give up “counter-proofs are free”</a:t>
            </a:r>
          </a:p>
          <a:p>
            <a:pPr lvl="1"/>
            <a:r>
              <a:rPr lang="en-US" dirty="0"/>
              <a:t>Use “</a:t>
            </a:r>
            <a:r>
              <a:rPr lang="en-US" dirty="0" err="1"/>
              <a:t>lossy</a:t>
            </a:r>
            <a:r>
              <a:rPr lang="en-US" dirty="0"/>
              <a:t>” approximations</a:t>
            </a:r>
          </a:p>
          <a:p>
            <a:pPr lvl="1"/>
            <a:r>
              <a:rPr lang="en-US" dirty="0"/>
              <a:t>Non-linear hybrid systems</a:t>
            </a:r>
          </a:p>
          <a:p>
            <a:pPr lvl="1"/>
            <a:r>
              <a:rPr lang="en-US" dirty="0"/>
              <a:t>Abstract interpretation</a:t>
            </a:r>
          </a:p>
          <a:p>
            <a:r>
              <a:rPr lang="en-US" dirty="0"/>
              <a:t>3d: Give up specifications altogether (!)</a:t>
            </a:r>
          </a:p>
          <a:p>
            <a:pPr lvl="1"/>
            <a:r>
              <a:rPr lang="en-US" dirty="0"/>
              <a:t>In the real world, specifications are hard to get</a:t>
            </a:r>
          </a:p>
          <a:p>
            <a:pPr lvl="1"/>
            <a:r>
              <a:rPr lang="en-US" dirty="0"/>
              <a:t>Infer specifications from context</a:t>
            </a:r>
          </a:p>
          <a:p>
            <a:pPr lvl="2"/>
            <a:r>
              <a:rPr lang="en-US" dirty="0"/>
              <a:t>Defect patterns</a:t>
            </a:r>
          </a:p>
          <a:p>
            <a:pPr lvl="2"/>
            <a:r>
              <a:rPr lang="en-US" dirty="0"/>
              <a:t>Equivalence checking</a:t>
            </a:r>
          </a:p>
          <a:p>
            <a:pPr lvl="2"/>
            <a:r>
              <a:rPr lang="en-US" dirty="0"/>
              <a:t>Differential assertion checking</a:t>
            </a:r>
          </a:p>
          <a:p>
            <a:pPr lvl="1"/>
            <a:r>
              <a:rPr lang="en-US" dirty="0"/>
              <a:t>These methods give neither proofs not counter-proofs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75116" y="5788932"/>
            <a:ext cx="7085104" cy="388031"/>
            <a:chOff x="775116" y="5788932"/>
            <a:chExt cx="7085104" cy="388031"/>
          </a:xfrm>
        </p:grpSpPr>
        <p:sp>
          <p:nvSpPr>
            <p:cNvPr id="4" name="TextBox 3"/>
            <p:cNvSpPr txBox="1"/>
            <p:nvPr/>
          </p:nvSpPr>
          <p:spPr>
            <a:xfrm>
              <a:off x="1240972" y="5807631"/>
              <a:ext cx="6619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Pitfall: If you lower expectations, you may also lower practical utility!</a:t>
              </a:r>
            </a:p>
          </p:txBody>
        </p:sp>
        <p:pic>
          <p:nvPicPr>
            <p:cNvPr id="5" name="Picture 2" descr="emergency%20clipart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5116" y="5788932"/>
              <a:ext cx="465856" cy="3880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6536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 BMC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064419"/>
                <a:ext cx="7886700" cy="1047410"/>
              </a:xfrm>
            </p:spPr>
            <p:txBody>
              <a:bodyPr/>
              <a:lstStyle/>
              <a:p>
                <a:r>
                  <a:rPr lang="en-US" dirty="0"/>
                  <a:t>Consider only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 steps of execution (for fixed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Build a formula that describes bad executions: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064419"/>
                <a:ext cx="7886700" cy="1047410"/>
              </a:xfrm>
              <a:blipFill rotWithShape="0">
                <a:blip r:embed="rId2"/>
                <a:stretch>
                  <a:fillRect l="-1391" t="-9942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/>
          <p:cNvGrpSpPr/>
          <p:nvPr/>
        </p:nvGrpSpPr>
        <p:grpSpPr>
          <a:xfrm>
            <a:off x="628650" y="2457716"/>
            <a:ext cx="6692743" cy="1010415"/>
            <a:chOff x="628650" y="2457716"/>
            <a:chExt cx="6692743" cy="1010415"/>
          </a:xfrm>
        </p:grpSpPr>
        <p:sp>
          <p:nvSpPr>
            <p:cNvPr id="4" name="Oval 3"/>
            <p:cNvSpPr/>
            <p:nvPr/>
          </p:nvSpPr>
          <p:spPr>
            <a:xfrm>
              <a:off x="1383216" y="3011714"/>
              <a:ext cx="87085" cy="870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1246970" y="3098799"/>
                  <a:ext cx="44666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46970" y="3098799"/>
                  <a:ext cx="446661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628650" y="2501259"/>
                  <a:ext cx="75456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8650" y="2501259"/>
                  <a:ext cx="754566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1693631" y="2501259"/>
                  <a:ext cx="107228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3631" y="2501259"/>
                  <a:ext cx="1072280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Oval 7"/>
            <p:cNvSpPr/>
            <p:nvPr/>
          </p:nvSpPr>
          <p:spPr>
            <a:xfrm>
              <a:off x="2902157" y="3011714"/>
              <a:ext cx="87085" cy="870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2765911" y="3098799"/>
                  <a:ext cx="44666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65911" y="3098799"/>
                  <a:ext cx="446661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Oval 9"/>
            <p:cNvSpPr/>
            <p:nvPr/>
          </p:nvSpPr>
          <p:spPr>
            <a:xfrm>
              <a:off x="4780674" y="3011714"/>
              <a:ext cx="87085" cy="870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4644428" y="3098799"/>
                  <a:ext cx="6990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4428" y="3098799"/>
                  <a:ext cx="699038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Oval 11"/>
            <p:cNvSpPr/>
            <p:nvPr/>
          </p:nvSpPr>
          <p:spPr>
            <a:xfrm>
              <a:off x="6283233" y="3011714"/>
              <a:ext cx="87085" cy="870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6146987" y="3098799"/>
                  <a:ext cx="47942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46987" y="3098799"/>
                  <a:ext cx="479426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4869214" y="2501259"/>
                  <a:ext cx="136274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69214" y="2501259"/>
                  <a:ext cx="1362744" cy="36933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Straight Arrow Connector 15"/>
            <p:cNvCxnSpPr>
              <a:stCxn id="4" idx="6"/>
              <a:endCxn id="8" idx="2"/>
            </p:cNvCxnSpPr>
            <p:nvPr/>
          </p:nvCxnSpPr>
          <p:spPr>
            <a:xfrm>
              <a:off x="1470301" y="3055257"/>
              <a:ext cx="143185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2989242" y="3055257"/>
              <a:ext cx="50074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4279931" y="3055257"/>
              <a:ext cx="50074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741112" y="2827048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4867759" y="3047999"/>
              <a:ext cx="143185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6499501" y="2501259"/>
                  <a:ext cx="82189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99501" y="2501259"/>
                  <a:ext cx="821892" cy="369332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1355445" y="2501259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55445" y="2501259"/>
                  <a:ext cx="373820" cy="369332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2676729" y="2501259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76729" y="2501259"/>
                  <a:ext cx="373820" cy="369332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4620127" y="2501259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0127" y="2501259"/>
                  <a:ext cx="373820" cy="369332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6139865" y="2501259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39865" y="2501259"/>
                  <a:ext cx="373820" cy="369332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8" name="TextBox 27"/>
            <p:cNvSpPr txBox="1"/>
            <p:nvPr/>
          </p:nvSpPr>
          <p:spPr>
            <a:xfrm>
              <a:off x="3718142" y="2457716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</a:p>
          </p:txBody>
        </p:sp>
      </p:grpSp>
      <p:sp>
        <p:nvSpPr>
          <p:cNvPr id="29" name="Content Placeholder 2"/>
          <p:cNvSpPr txBox="1">
            <a:spLocks/>
          </p:cNvSpPr>
          <p:nvPr/>
        </p:nvSpPr>
        <p:spPr>
          <a:xfrm>
            <a:off x="628650" y="3696339"/>
            <a:ext cx="7886700" cy="527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1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6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C00000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Use SAT solver (magic!) to find one.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8650" y="4908282"/>
                <a:ext cx="68967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Lowering expectations introduces new problems: how big should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 be?</a:t>
                </a: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4908282"/>
                <a:ext cx="6896760" cy="369332"/>
              </a:xfrm>
              <a:prstGeom prst="rect">
                <a:avLst/>
              </a:prstGeom>
              <a:blipFill rotWithShape="0">
                <a:blip r:embed="rId15"/>
                <a:stretch>
                  <a:fillRect l="-707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530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9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Strategy #4: Throw out the baby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38401"/>
            <a:ext cx="7886700" cy="37385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Abstraction</a:t>
            </a:r>
          </a:p>
          <a:p>
            <a:pPr lvl="1"/>
            <a:r>
              <a:rPr lang="en-US" dirty="0"/>
              <a:t>Human narrows the range of proofs</a:t>
            </a:r>
          </a:p>
          <a:p>
            <a:pPr lvl="1"/>
            <a:r>
              <a:rPr lang="en-US" dirty="0"/>
              <a:t>Template invariant methods (Houdini)</a:t>
            </a:r>
          </a:p>
          <a:p>
            <a:pPr lvl="1"/>
            <a:r>
              <a:rPr lang="en-US" dirty="0"/>
              <a:t>“Invisible” invariants</a:t>
            </a:r>
          </a:p>
          <a:p>
            <a:pPr lvl="1"/>
            <a:r>
              <a:rPr lang="en-US" dirty="0"/>
              <a:t>Quantified invariants, cardinality reasoning, …</a:t>
            </a:r>
          </a:p>
          <a:p>
            <a:pPr lvl="1"/>
            <a:r>
              <a:rPr lang="en-US" dirty="0"/>
              <a:t>Manual localization</a:t>
            </a:r>
          </a:p>
          <a:p>
            <a:r>
              <a:rPr lang="en-US" dirty="0"/>
              <a:t>Decomposition</a:t>
            </a:r>
          </a:p>
          <a:p>
            <a:pPr lvl="1"/>
            <a:r>
              <a:rPr lang="en-US" dirty="0"/>
              <a:t>Machine checks lemmas in the human’s proof</a:t>
            </a:r>
          </a:p>
          <a:p>
            <a:pPr lvl="1"/>
            <a:r>
              <a:rPr lang="en-US" dirty="0"/>
              <a:t>Auxiliary constructs and transformations</a:t>
            </a:r>
          </a:p>
          <a:p>
            <a:pPr lvl="1"/>
            <a:r>
              <a:rPr lang="en-US" dirty="0"/>
              <a:t>Network invariants,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650" y="1235138"/>
            <a:ext cx="73815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Apply human effort judiciously so that proofs are not free but hopefully cheap.</a:t>
            </a:r>
          </a:p>
        </p:txBody>
      </p:sp>
    </p:spTree>
    <p:extLst>
      <p:ext uri="{BB962C8B-B14F-4D97-AF65-F5344CB8AC3E}">
        <p14:creationId xmlns:p14="http://schemas.microsoft.com/office/powerpoint/2010/main" val="779503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 Compositional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4419"/>
            <a:ext cx="7886700" cy="886301"/>
          </a:xfrm>
        </p:spPr>
        <p:txBody>
          <a:bodyPr/>
          <a:lstStyle/>
          <a:p>
            <a:r>
              <a:rPr lang="en-US" dirty="0"/>
              <a:t>We want to verify that a system of low-level components satisfies a high-level specification: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656318" y="2435880"/>
            <a:ext cx="5089922" cy="2387217"/>
            <a:chOff x="1656318" y="2435880"/>
            <a:chExt cx="5089922" cy="238721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4181659" y="2545639"/>
                  <a:ext cx="43582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81659" y="2545639"/>
                  <a:ext cx="435824" cy="400110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Oval 5"/>
            <p:cNvSpPr/>
            <p:nvPr/>
          </p:nvSpPr>
          <p:spPr>
            <a:xfrm>
              <a:off x="4063673" y="2435880"/>
              <a:ext cx="671052" cy="64892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336473" y="3872551"/>
              <a:ext cx="671052" cy="64892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2336473" y="4012349"/>
                  <a:ext cx="46301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6473" y="4012349"/>
                  <a:ext cx="463012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Oval 8"/>
            <p:cNvSpPr/>
            <p:nvPr/>
          </p:nvSpPr>
          <p:spPr>
            <a:xfrm>
              <a:off x="4044828" y="3875386"/>
              <a:ext cx="671052" cy="64892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4044828" y="4015184"/>
                  <a:ext cx="46833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44828" y="4015184"/>
                  <a:ext cx="468333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Oval 10"/>
            <p:cNvSpPr/>
            <p:nvPr/>
          </p:nvSpPr>
          <p:spPr>
            <a:xfrm>
              <a:off x="5753183" y="3878221"/>
              <a:ext cx="671052" cy="64892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5753183" y="4018019"/>
                  <a:ext cx="46833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53183" y="4018019"/>
                  <a:ext cx="468333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Rectangle 12"/>
            <p:cNvSpPr/>
            <p:nvPr/>
          </p:nvSpPr>
          <p:spPr>
            <a:xfrm>
              <a:off x="2094411" y="3670663"/>
              <a:ext cx="4651829" cy="113211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1656318" y="3981571"/>
                  <a:ext cx="38388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56318" y="3981571"/>
                  <a:ext cx="383888" cy="400110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 rot="16200000">
                  <a:off x="4147355" y="3223462"/>
                  <a:ext cx="43794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⇒</m:t>
                        </m:r>
                      </m:oMath>
                    </m:oMathPara>
                  </a14:m>
                  <a:endParaRPr lang="en-US" b="0" dirty="0">
                    <a:solidFill>
                      <a:schemeClr val="accent1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4147355" y="3223462"/>
                  <a:ext cx="437940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" name="Straight Connector 16"/>
            <p:cNvCxnSpPr/>
            <p:nvPr/>
          </p:nvCxnSpPr>
          <p:spPr>
            <a:xfrm>
              <a:off x="3495040" y="3670663"/>
              <a:ext cx="9981" cy="11321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283200" y="3670663"/>
              <a:ext cx="0" cy="11524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8473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1509662" y="3205342"/>
            <a:ext cx="4409844" cy="1141129"/>
            <a:chOff x="1509662" y="3205342"/>
            <a:chExt cx="4409844" cy="1141129"/>
          </a:xfrm>
        </p:grpSpPr>
        <p:sp>
          <p:nvSpPr>
            <p:cNvPr id="7" name="Oval 6"/>
            <p:cNvSpPr/>
            <p:nvPr/>
          </p:nvSpPr>
          <p:spPr>
            <a:xfrm>
              <a:off x="2931132" y="3338701"/>
              <a:ext cx="490575" cy="47440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2931132" y="3440901"/>
                  <a:ext cx="382502" cy="27000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31132" y="3440901"/>
                  <a:ext cx="382502" cy="270002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r="-9524" b="-3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Oval 8"/>
            <p:cNvSpPr/>
            <p:nvPr/>
          </p:nvSpPr>
          <p:spPr>
            <a:xfrm>
              <a:off x="4180031" y="3340774"/>
              <a:ext cx="490575" cy="47440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4180031" y="3442973"/>
                  <a:ext cx="386393" cy="27000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80031" y="3442973"/>
                  <a:ext cx="386393" cy="27000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r="-11111" b="-3636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Oval 10"/>
            <p:cNvSpPr/>
            <p:nvPr/>
          </p:nvSpPr>
          <p:spPr>
            <a:xfrm>
              <a:off x="5428931" y="3342846"/>
              <a:ext cx="490575" cy="47440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5428931" y="3445046"/>
                  <a:ext cx="386393" cy="27000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28931" y="3445046"/>
                  <a:ext cx="386393" cy="27000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r="-11111" b="-3636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 rot="16200000">
                  <a:off x="3016340" y="4019565"/>
                  <a:ext cx="320158" cy="27000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⇒</m:t>
                        </m:r>
                      </m:oMath>
                    </m:oMathPara>
                  </a14:m>
                  <a:endParaRPr lang="en-US" b="0" dirty="0">
                    <a:solidFill>
                      <a:schemeClr val="accent1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3016340" y="4019565"/>
                  <a:ext cx="320158" cy="27000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t="-11321" r="-2045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 rot="16200000">
                  <a:off x="4280283" y="4035478"/>
                  <a:ext cx="320158" cy="27000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⇒</m:t>
                        </m:r>
                      </m:oMath>
                    </m:oMathPara>
                  </a14:m>
                  <a:endParaRPr lang="en-US" b="0" dirty="0">
                    <a:solidFill>
                      <a:schemeClr val="accent1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4280283" y="4035478"/>
                  <a:ext cx="320158" cy="27000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t="-13462" r="-2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 rot="16200000">
                  <a:off x="5544225" y="4051391"/>
                  <a:ext cx="320158" cy="27000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⇒</m:t>
                        </m:r>
                      </m:oMath>
                    </m:oMathPara>
                  </a14:m>
                  <a:endParaRPr lang="en-US" b="0" dirty="0">
                    <a:solidFill>
                      <a:schemeClr val="accent1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544225" y="4051391"/>
                  <a:ext cx="320158" cy="27000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t="-11321" r="-2045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" name="TextBox 28"/>
            <p:cNvSpPr txBox="1"/>
            <p:nvPr/>
          </p:nvSpPr>
          <p:spPr>
            <a:xfrm>
              <a:off x="1509662" y="3205342"/>
              <a:ext cx="924240" cy="6750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abstract</a:t>
              </a:r>
            </a:p>
            <a:p>
              <a:r>
                <a:rPr lang="en-US" dirty="0"/>
                <a:t>component</a:t>
              </a:r>
            </a:p>
            <a:p>
              <a:r>
                <a:rPr lang="en-US" dirty="0"/>
                <a:t>specs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 compositional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4419"/>
            <a:ext cx="7886700" cy="886301"/>
          </a:xfrm>
        </p:spPr>
        <p:txBody>
          <a:bodyPr/>
          <a:lstStyle/>
          <a:p>
            <a:r>
              <a:rPr lang="en-US" dirty="0"/>
              <a:t>Manually decompose the proof into local lemmas for each component… 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3795376" y="3191108"/>
            <a:ext cx="7214" cy="1958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085348" y="3191110"/>
            <a:ext cx="0" cy="19587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2754171" y="2288417"/>
            <a:ext cx="3400737" cy="2861431"/>
            <a:chOff x="2754171" y="2288417"/>
            <a:chExt cx="3400737" cy="286143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4280062" y="2368657"/>
                  <a:ext cx="318611" cy="29250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80062" y="2368657"/>
                  <a:ext cx="318611" cy="29250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r="-17308" b="-2708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Oval 5"/>
            <p:cNvSpPr/>
            <p:nvPr/>
          </p:nvSpPr>
          <p:spPr>
            <a:xfrm>
              <a:off x="4193808" y="2288417"/>
              <a:ext cx="490575" cy="47440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754171" y="3191109"/>
              <a:ext cx="3400737" cy="19587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 rot="16200000">
                  <a:off x="4254984" y="2864182"/>
                  <a:ext cx="320158" cy="27000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⇒</m:t>
                        </m:r>
                      </m:oMath>
                    </m:oMathPara>
                  </a14:m>
                  <a:endParaRPr lang="en-US" b="0" dirty="0">
                    <a:solidFill>
                      <a:schemeClr val="accent1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4254984" y="2864182"/>
                  <a:ext cx="320158" cy="27000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t="-13462" r="-2272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Oval 18"/>
            <p:cNvSpPr/>
            <p:nvPr/>
          </p:nvSpPr>
          <p:spPr>
            <a:xfrm>
              <a:off x="2931132" y="4487273"/>
              <a:ext cx="490575" cy="47440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2931132" y="4589473"/>
                  <a:ext cx="338487" cy="27000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31132" y="4589473"/>
                  <a:ext cx="338487" cy="270002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r="-7273" b="-3636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Oval 20"/>
            <p:cNvSpPr/>
            <p:nvPr/>
          </p:nvSpPr>
          <p:spPr>
            <a:xfrm>
              <a:off x="4180031" y="4489346"/>
              <a:ext cx="490575" cy="47440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4180031" y="4591546"/>
                  <a:ext cx="342377" cy="27000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80031" y="4591546"/>
                  <a:ext cx="342377" cy="270002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r="-7143" b="-3636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Oval 22"/>
            <p:cNvSpPr/>
            <p:nvPr/>
          </p:nvSpPr>
          <p:spPr>
            <a:xfrm>
              <a:off x="5428931" y="4491419"/>
              <a:ext cx="490575" cy="47440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5428931" y="4593618"/>
                  <a:ext cx="342377" cy="27000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28931" y="4593618"/>
                  <a:ext cx="342377" cy="270002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r="-7143" b="-3636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433902" y="4566973"/>
                <a:ext cx="280643" cy="2925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3902" y="4566973"/>
                <a:ext cx="280643" cy="292502"/>
              </a:xfrm>
              <a:prstGeom prst="rect">
                <a:avLst/>
              </a:prstGeom>
              <a:blipFill rotWithShape="0">
                <a:blip r:embed="rId13"/>
                <a:stretch>
                  <a:fillRect r="-13043" b="-27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Group 35"/>
          <p:cNvGrpSpPr/>
          <p:nvPr/>
        </p:nvGrpSpPr>
        <p:grpSpPr>
          <a:xfrm>
            <a:off x="3795376" y="2104572"/>
            <a:ext cx="3747891" cy="3230965"/>
            <a:chOff x="3795376" y="2104572"/>
            <a:chExt cx="3747891" cy="3230965"/>
          </a:xfrm>
        </p:grpSpPr>
        <p:sp>
          <p:nvSpPr>
            <p:cNvPr id="30" name="Rectangle 29"/>
            <p:cNvSpPr/>
            <p:nvPr/>
          </p:nvSpPr>
          <p:spPr>
            <a:xfrm>
              <a:off x="3795376" y="2104572"/>
              <a:ext cx="2522938" cy="3230965"/>
            </a:xfrm>
            <a:prstGeom prst="rect">
              <a:avLst/>
            </a:prstGeom>
            <a:solidFill>
              <a:srgbClr val="FFFFFF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135342" y="3977882"/>
              <a:ext cx="3407925" cy="2700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Verify each component satisfies its specification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931132" y="2567905"/>
            <a:ext cx="5218639" cy="2502568"/>
            <a:chOff x="2931132" y="2567905"/>
            <a:chExt cx="5218639" cy="2502568"/>
          </a:xfrm>
        </p:grpSpPr>
        <p:sp>
          <p:nvSpPr>
            <p:cNvPr id="31" name="Rectangle 30"/>
            <p:cNvSpPr/>
            <p:nvPr/>
          </p:nvSpPr>
          <p:spPr>
            <a:xfrm>
              <a:off x="2931132" y="3915303"/>
              <a:ext cx="3045517" cy="1155170"/>
            </a:xfrm>
            <a:prstGeom prst="rect">
              <a:avLst/>
            </a:prstGeom>
            <a:solidFill>
              <a:srgbClr val="FFFFFF">
                <a:alpha val="67843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V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684383" y="2567905"/>
              <a:ext cx="34653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Verify component abstractions imply high-level spec.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28650" y="6006740"/>
            <a:ext cx="5451516" cy="388031"/>
            <a:chOff x="628650" y="6006740"/>
            <a:chExt cx="5451516" cy="388031"/>
          </a:xfrm>
        </p:grpSpPr>
        <p:sp>
          <p:nvSpPr>
            <p:cNvPr id="45" name="TextBox 44"/>
            <p:cNvSpPr txBox="1"/>
            <p:nvPr/>
          </p:nvSpPr>
          <p:spPr>
            <a:xfrm>
              <a:off x="1094506" y="6025439"/>
              <a:ext cx="4985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Pitfall: Doing proofs gives most people a headache!</a:t>
              </a:r>
            </a:p>
          </p:txBody>
        </p:sp>
        <p:pic>
          <p:nvPicPr>
            <p:cNvPr id="46" name="Picture 2" descr="emergency%20clipart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650" y="6006740"/>
              <a:ext cx="465856" cy="3880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7" name="TextBox 46"/>
          <p:cNvSpPr txBox="1"/>
          <p:nvPr/>
        </p:nvSpPr>
        <p:spPr>
          <a:xfrm>
            <a:off x="760678" y="5462092"/>
            <a:ext cx="7226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Throwing out the baby is the only strategy that really scales (also allows LE!)</a:t>
            </a:r>
          </a:p>
        </p:txBody>
      </p:sp>
    </p:spTree>
    <p:extLst>
      <p:ext uri="{BB962C8B-B14F-4D97-AF65-F5344CB8AC3E}">
        <p14:creationId xmlns:p14="http://schemas.microsoft.com/office/powerpoint/2010/main" val="307168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Relaxation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Relaxation is a basic strategy for optimization under constraints:</a:t>
            </a:r>
          </a:p>
          <a:p>
            <a:pPr lvl="1"/>
            <a:r>
              <a:rPr lang="en-US" dirty="0"/>
              <a:t>Start with constraints you don’t know how to solve.</a:t>
            </a:r>
          </a:p>
          <a:p>
            <a:pPr lvl="1"/>
            <a:r>
              <a:rPr lang="en-US" dirty="0"/>
              <a:t>Relax by removing difficult constraints</a:t>
            </a:r>
          </a:p>
          <a:p>
            <a:pPr lvl="1"/>
            <a:r>
              <a:rPr lang="en-US" dirty="0"/>
              <a:t>Solve the relaxed problem</a:t>
            </a:r>
          </a:p>
          <a:p>
            <a:pPr lvl="1"/>
            <a:r>
              <a:rPr lang="en-US" dirty="0"/>
              <a:t>Add constraints to remove bogus solutions</a:t>
            </a:r>
          </a:p>
          <a:p>
            <a:r>
              <a:rPr lang="en-US" dirty="0"/>
              <a:t>The exemplar of relaxation is ILP.</a:t>
            </a:r>
          </a:p>
        </p:txBody>
      </p:sp>
    </p:spTree>
    <p:extLst>
      <p:ext uri="{BB962C8B-B14F-4D97-AF65-F5344CB8AC3E}">
        <p14:creationId xmlns:p14="http://schemas.microsoft.com/office/powerpoint/2010/main" val="1965585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model checking paradigm</a:t>
            </a:r>
          </a:p>
          <a:p>
            <a:r>
              <a:rPr lang="en-US"/>
              <a:t>Fundamental unresolved problems </a:t>
            </a:r>
            <a:r>
              <a:rPr lang="en-US" dirty="0"/>
              <a:t>in the paradigm</a:t>
            </a:r>
          </a:p>
          <a:p>
            <a:r>
              <a:rPr lang="en-US" dirty="0"/>
              <a:t>Strategies for resolving </a:t>
            </a:r>
            <a:r>
              <a:rPr lang="en-US"/>
              <a:t>these problems</a:t>
            </a:r>
            <a:endParaRPr lang="en-US" dirty="0"/>
          </a:p>
          <a:p>
            <a:r>
              <a:rPr lang="en-US" dirty="0"/>
              <a:t>What to look for in model checking talks</a:t>
            </a:r>
          </a:p>
        </p:txBody>
      </p:sp>
    </p:spTree>
    <p:extLst>
      <p:ext uri="{BB962C8B-B14F-4D97-AF65-F5344CB8AC3E}">
        <p14:creationId xmlns:p14="http://schemas.microsoft.com/office/powerpoint/2010/main" val="222727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Cutting planes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4419"/>
            <a:ext cx="7886700" cy="1061924"/>
          </a:xfrm>
        </p:spPr>
        <p:txBody>
          <a:bodyPr/>
          <a:lstStyle/>
          <a:p>
            <a:r>
              <a:rPr lang="en-US" dirty="0"/>
              <a:t>Problem: find integral solution of linear constraints</a:t>
            </a:r>
          </a:p>
          <a:p>
            <a:r>
              <a:rPr lang="en-US" dirty="0"/>
              <a:t>Relaxation: remove integer constraint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158195" y="2709510"/>
            <a:ext cx="2676525" cy="2898220"/>
            <a:chOff x="1158195" y="2709510"/>
            <a:chExt cx="2676525" cy="289822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58195" y="3064555"/>
              <a:ext cx="2676525" cy="2543175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819028" y="2709510"/>
              <a:ext cx="13548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Bad solution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825319" y="2432511"/>
            <a:ext cx="2780166" cy="3160931"/>
            <a:chOff x="4825319" y="2432511"/>
            <a:chExt cx="2780166" cy="3160931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25319" y="3078842"/>
              <a:ext cx="2657475" cy="25146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251656" y="2432511"/>
              <a:ext cx="23538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Refine constraints to remove bad solution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624967" y="5972628"/>
            <a:ext cx="3607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cutting plane is a </a:t>
            </a:r>
            <a:r>
              <a:rPr lang="en-US" i="1" dirty="0"/>
              <a:t>generalization</a:t>
            </a:r>
            <a:r>
              <a:rPr lang="en-US" dirty="0"/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80219" y="6545941"/>
            <a:ext cx="868961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http://ocw.mit.edu/courses/sloan-school-of-management/15-053-optimization-methods-in-management-science-spring-2013/tutorials/MIT15_053S13_tut11.pdf</a:t>
            </a:r>
          </a:p>
        </p:txBody>
      </p:sp>
    </p:spTree>
    <p:extLst>
      <p:ext uri="{BB962C8B-B14F-4D97-AF65-F5344CB8AC3E}">
        <p14:creationId xmlns:p14="http://schemas.microsoft.com/office/powerpoint/2010/main" val="367610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Relaxation and model checking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4419"/>
            <a:ext cx="7886700" cy="4429238"/>
          </a:xfrm>
        </p:spPr>
        <p:txBody>
          <a:bodyPr/>
          <a:lstStyle/>
          <a:p>
            <a:r>
              <a:rPr lang="en-US" dirty="0"/>
              <a:t>Proof or a counter-proof is solving constraints.</a:t>
            </a:r>
          </a:p>
          <a:p>
            <a:pPr lvl="1"/>
            <a:r>
              <a:rPr lang="en-US" dirty="0"/>
              <a:t>Make the search easier by relaxing the constraints.</a:t>
            </a:r>
          </a:p>
          <a:p>
            <a:r>
              <a:rPr lang="en-US" dirty="0"/>
              <a:t>Relaxation in the space of counter-proofs:</a:t>
            </a:r>
          </a:p>
          <a:p>
            <a:pPr lvl="1"/>
            <a:r>
              <a:rPr lang="en-US" dirty="0"/>
              <a:t>Counterexample-guided abstraction refinement (CEGAR)</a:t>
            </a:r>
          </a:p>
          <a:p>
            <a:pPr lvl="1"/>
            <a:r>
              <a:rPr lang="en-US" dirty="0"/>
              <a:t>As we refine, the counter-proof candidates are reduced</a:t>
            </a:r>
          </a:p>
          <a:p>
            <a:r>
              <a:rPr lang="en-US" dirty="0"/>
              <a:t>Relaxation in the space of proofs:</a:t>
            </a:r>
          </a:p>
          <a:p>
            <a:pPr lvl="1"/>
            <a:r>
              <a:rPr lang="en-US" dirty="0"/>
              <a:t>Interpolation/IC3</a:t>
            </a:r>
          </a:p>
          <a:p>
            <a:pPr lvl="1"/>
            <a:r>
              <a:rPr lang="en-US" dirty="0"/>
              <a:t>As we refine, the proof candidates are reduced</a:t>
            </a:r>
          </a:p>
          <a:p>
            <a:r>
              <a:rPr lang="en-US" dirty="0"/>
              <a:t>Refinement always requires generalization</a:t>
            </a:r>
          </a:p>
          <a:p>
            <a:pPr lvl="1"/>
            <a:r>
              <a:rPr lang="en-US" dirty="0"/>
              <a:t> Good heuristic generalization is the key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02758" y="5739854"/>
            <a:ext cx="8050410" cy="850621"/>
            <a:chOff x="702758" y="5739854"/>
            <a:chExt cx="8050410" cy="850621"/>
          </a:xfrm>
        </p:grpSpPr>
        <p:sp>
          <p:nvSpPr>
            <p:cNvPr id="4" name="TextBox 3"/>
            <p:cNvSpPr txBox="1"/>
            <p:nvPr/>
          </p:nvSpPr>
          <p:spPr>
            <a:xfrm>
              <a:off x="1564822" y="5842000"/>
              <a:ext cx="71883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Relaxation is often useful after Lower Expectations. For proving full functional correctness, significant relaxations may not be possible.</a:t>
              </a:r>
            </a:p>
          </p:txBody>
        </p:sp>
        <p:pic>
          <p:nvPicPr>
            <p:cNvPr id="3076" name="Picture 4" descr="Image result for clipart tip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758" y="5739854"/>
              <a:ext cx="862064" cy="850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2106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 ICE learning invariants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6032758" y="2877029"/>
            <a:ext cx="341085" cy="282742"/>
            <a:chOff x="2790371" y="2427086"/>
            <a:chExt cx="341085" cy="282742"/>
          </a:xfrm>
        </p:grpSpPr>
        <p:sp>
          <p:nvSpPr>
            <p:cNvPr id="13" name="Oval 12"/>
            <p:cNvSpPr/>
            <p:nvPr/>
          </p:nvSpPr>
          <p:spPr>
            <a:xfrm>
              <a:off x="2790371" y="2637257"/>
              <a:ext cx="72571" cy="7257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058885" y="2427086"/>
              <a:ext cx="72571" cy="7257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>
              <a:stCxn id="13" idx="7"/>
              <a:endCxn id="16" idx="2"/>
            </p:cNvCxnSpPr>
            <p:nvPr/>
          </p:nvCxnSpPr>
          <p:spPr>
            <a:xfrm flipV="1">
              <a:off x="2852314" y="2463372"/>
              <a:ext cx="206571" cy="18451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4503201" y="3381829"/>
            <a:ext cx="1679599" cy="745612"/>
            <a:chOff x="1260814" y="2931886"/>
            <a:chExt cx="1679599" cy="745612"/>
          </a:xfrm>
        </p:grpSpPr>
        <p:sp>
          <p:nvSpPr>
            <p:cNvPr id="10" name="TextBox 9"/>
            <p:cNvSpPr txBox="1"/>
            <p:nvPr/>
          </p:nvSpPr>
          <p:spPr>
            <a:xfrm>
              <a:off x="1618343" y="293188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6">
                      <a:lumMod val="75000"/>
                    </a:schemeClr>
                  </a:solidFill>
                </a:rPr>
                <a:t>+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640331" y="320365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6">
                      <a:lumMod val="75000"/>
                    </a:schemeClr>
                  </a:solidFill>
                </a:rPr>
                <a:t>+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260814" y="3308166"/>
              <a:ext cx="1404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41719C"/>
                  </a:solidFill>
                </a:rPr>
                <a:t>must contain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032758" y="1960888"/>
            <a:ext cx="2033442" cy="687187"/>
            <a:chOff x="2790371" y="1510945"/>
            <a:chExt cx="2033442" cy="687187"/>
          </a:xfrm>
        </p:grpSpPr>
        <p:sp>
          <p:nvSpPr>
            <p:cNvPr id="11" name="TextBox 10"/>
            <p:cNvSpPr txBox="1"/>
            <p:nvPr/>
          </p:nvSpPr>
          <p:spPr>
            <a:xfrm>
              <a:off x="2790371" y="1828800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-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653971" y="1828800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-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045569" y="1510945"/>
              <a:ext cx="17782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41719C"/>
                  </a:solidFill>
                </a:rPr>
                <a:t>must not contain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373843" y="2838988"/>
                <a:ext cx="10438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41719C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41719C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>
                    <a:solidFill>
                      <a:srgbClr val="41719C"/>
                    </a:solidFill>
                  </a:rPr>
                  <a:t> then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3843" y="2838988"/>
                <a:ext cx="1043876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5263" t="-10000" r="-526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Freeform 25"/>
          <p:cNvSpPr/>
          <p:nvPr/>
        </p:nvSpPr>
        <p:spPr>
          <a:xfrm>
            <a:off x="4316444" y="2452913"/>
            <a:ext cx="3193144" cy="2053773"/>
          </a:xfrm>
          <a:custGeom>
            <a:avLst/>
            <a:gdLst>
              <a:gd name="connsiteX0" fmla="*/ 0 w 3193143"/>
              <a:gd name="connsiteY0" fmla="*/ 0 h 2053772"/>
              <a:gd name="connsiteX1" fmla="*/ 3193143 w 3193143"/>
              <a:gd name="connsiteY1" fmla="*/ 2053772 h 2053772"/>
              <a:gd name="connsiteX2" fmla="*/ 7257 w 3193143"/>
              <a:gd name="connsiteY2" fmla="*/ 2032000 h 2053772"/>
              <a:gd name="connsiteX3" fmla="*/ 0 w 3193143"/>
              <a:gd name="connsiteY3" fmla="*/ 0 h 2053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3143" h="2053772">
                <a:moveTo>
                  <a:pt x="0" y="0"/>
                </a:moveTo>
                <a:lnTo>
                  <a:pt x="3193143" y="2053772"/>
                </a:lnTo>
                <a:lnTo>
                  <a:pt x="7257" y="2032000"/>
                </a:lnTo>
                <a:lnTo>
                  <a:pt x="0" y="0"/>
                </a:lnTo>
                <a:close/>
              </a:path>
            </a:pathLst>
          </a:custGeom>
          <a:solidFill>
            <a:srgbClr val="5B9BD5">
              <a:alpha val="2392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833479" y="3699923"/>
            <a:ext cx="1681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relaxed solution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4819324" y="2707710"/>
            <a:ext cx="341085" cy="282742"/>
            <a:chOff x="2790371" y="2427086"/>
            <a:chExt cx="341085" cy="282742"/>
          </a:xfrm>
        </p:grpSpPr>
        <p:sp>
          <p:nvSpPr>
            <p:cNvPr id="30" name="Oval 29"/>
            <p:cNvSpPr/>
            <p:nvPr/>
          </p:nvSpPr>
          <p:spPr>
            <a:xfrm>
              <a:off x="2790371" y="2637257"/>
              <a:ext cx="72571" cy="7257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058885" y="2427086"/>
              <a:ext cx="72571" cy="7257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Arrow Connector 31"/>
            <p:cNvCxnSpPr>
              <a:stCxn id="30" idx="7"/>
              <a:endCxn id="31" idx="2"/>
            </p:cNvCxnSpPr>
            <p:nvPr/>
          </p:nvCxnSpPr>
          <p:spPr>
            <a:xfrm flipV="1">
              <a:off x="2852314" y="2463372"/>
              <a:ext cx="206571" cy="18451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4630823" y="2351501"/>
            <a:ext cx="1232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refinement</a:t>
            </a:r>
          </a:p>
        </p:txBody>
      </p:sp>
      <p:sp>
        <p:nvSpPr>
          <p:cNvPr id="34" name="Freeform 33"/>
          <p:cNvSpPr/>
          <p:nvPr/>
        </p:nvSpPr>
        <p:spPr>
          <a:xfrm>
            <a:off x="4316444" y="1973941"/>
            <a:ext cx="3193144" cy="2532745"/>
          </a:xfrm>
          <a:custGeom>
            <a:avLst/>
            <a:gdLst>
              <a:gd name="connsiteX0" fmla="*/ 0 w 3193143"/>
              <a:gd name="connsiteY0" fmla="*/ 0 h 2053772"/>
              <a:gd name="connsiteX1" fmla="*/ 3193143 w 3193143"/>
              <a:gd name="connsiteY1" fmla="*/ 2053772 h 2053772"/>
              <a:gd name="connsiteX2" fmla="*/ 7257 w 3193143"/>
              <a:gd name="connsiteY2" fmla="*/ 2032000 h 2053772"/>
              <a:gd name="connsiteX3" fmla="*/ 0 w 3193143"/>
              <a:gd name="connsiteY3" fmla="*/ 0 h 2053772"/>
              <a:gd name="connsiteX0" fmla="*/ 0 w 3193143"/>
              <a:gd name="connsiteY0" fmla="*/ 0 h 2532744"/>
              <a:gd name="connsiteX1" fmla="*/ 3193143 w 3193143"/>
              <a:gd name="connsiteY1" fmla="*/ 2532744 h 2532744"/>
              <a:gd name="connsiteX2" fmla="*/ 7257 w 3193143"/>
              <a:gd name="connsiteY2" fmla="*/ 2510972 h 2532744"/>
              <a:gd name="connsiteX3" fmla="*/ 0 w 3193143"/>
              <a:gd name="connsiteY3" fmla="*/ 0 h 2532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3143" h="2532744">
                <a:moveTo>
                  <a:pt x="0" y="0"/>
                </a:moveTo>
                <a:lnTo>
                  <a:pt x="3193143" y="2532744"/>
                </a:lnTo>
                <a:lnTo>
                  <a:pt x="7257" y="2510972"/>
                </a:lnTo>
                <a:lnTo>
                  <a:pt x="0" y="0"/>
                </a:lnTo>
                <a:close/>
              </a:path>
            </a:pathLst>
          </a:custGeom>
          <a:solidFill>
            <a:srgbClr val="5B9BD5">
              <a:alpha val="2392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" name="TextBox 2047"/>
          <p:cNvSpPr txBox="1"/>
          <p:nvPr/>
        </p:nvSpPr>
        <p:spPr>
          <a:xfrm>
            <a:off x="626202" y="1151172"/>
            <a:ext cx="30727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Inductive invariant constraints: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41719C"/>
                </a:solidFill>
              </a:rPr>
              <a:t>initiation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41719C"/>
                </a:solidFill>
              </a:rPr>
              <a:t>consecution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41719C"/>
                </a:solidFill>
              </a:rPr>
              <a:t>safety</a:t>
            </a:r>
          </a:p>
        </p:txBody>
      </p:sp>
      <p:grpSp>
        <p:nvGrpSpPr>
          <p:cNvPr id="2051" name="Group 2050"/>
          <p:cNvGrpSpPr/>
          <p:nvPr/>
        </p:nvGrpSpPr>
        <p:grpSpPr>
          <a:xfrm>
            <a:off x="4316444" y="1299029"/>
            <a:ext cx="3432629" cy="3206902"/>
            <a:chOff x="4316444" y="1299029"/>
            <a:chExt cx="3432629" cy="3206902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4316444" y="1850572"/>
              <a:ext cx="0" cy="263434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4316444" y="4484914"/>
              <a:ext cx="3432629" cy="2101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9" name="TextBox 2048"/>
            <p:cNvSpPr txBox="1"/>
            <p:nvPr/>
          </p:nvSpPr>
          <p:spPr>
            <a:xfrm>
              <a:off x="4503201" y="1299029"/>
              <a:ext cx="20574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Relaxed constraints:</a:t>
              </a:r>
            </a:p>
          </p:txBody>
        </p:sp>
      </p:grpSp>
      <p:grpSp>
        <p:nvGrpSpPr>
          <p:cNvPr id="2052" name="Group 2051"/>
          <p:cNvGrpSpPr/>
          <p:nvPr/>
        </p:nvGrpSpPr>
        <p:grpSpPr>
          <a:xfrm>
            <a:off x="626202" y="5893017"/>
            <a:ext cx="7730858" cy="388031"/>
            <a:chOff x="361458" y="5692672"/>
            <a:chExt cx="7730858" cy="388031"/>
          </a:xfrm>
        </p:grpSpPr>
        <p:sp>
          <p:nvSpPr>
            <p:cNvPr id="4" name="TextBox 3"/>
            <p:cNvSpPr txBox="1"/>
            <p:nvPr/>
          </p:nvSpPr>
          <p:spPr>
            <a:xfrm>
              <a:off x="827314" y="5710242"/>
              <a:ext cx="72650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Pitfall: without good generalization, relaxation leads to infinite refinements.</a:t>
              </a:r>
            </a:p>
          </p:txBody>
        </p:sp>
        <p:pic>
          <p:nvPicPr>
            <p:cNvPr id="38" name="Picture 2" descr="emergency%20clipar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458" y="5692672"/>
              <a:ext cx="465856" cy="3880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53" name="TextBox 2052"/>
          <p:cNvSpPr txBox="1"/>
          <p:nvPr/>
        </p:nvSpPr>
        <p:spPr>
          <a:xfrm>
            <a:off x="626202" y="5278076"/>
            <a:ext cx="6207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IC3, interpolation, etc. are also relaxations in the space of proofs</a:t>
            </a:r>
          </a:p>
        </p:txBody>
      </p:sp>
    </p:spTree>
    <p:extLst>
      <p:ext uri="{BB962C8B-B14F-4D97-AF65-F5344CB8AC3E}">
        <p14:creationId xmlns:p14="http://schemas.microsoft.com/office/powerpoint/2010/main" val="254442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6" grpId="0" animBg="1"/>
      <p:bldP spid="26" grpId="1" animBg="1"/>
      <p:bldP spid="27" grpId="0"/>
      <p:bldP spid="27" grpId="1"/>
      <p:bldP spid="28" grpId="0"/>
      <p:bldP spid="28" grpId="1"/>
      <p:bldP spid="34" grpId="0" animBg="1"/>
      <p:bldP spid="205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Ask when reading a paper…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What, if any, strategies are being used to resolve the basic tensions in the model checking paradigm?</a:t>
            </a:r>
          </a:p>
          <a:p>
            <a:pPr lvl="1"/>
            <a:r>
              <a:rPr lang="en-US" dirty="0"/>
              <a:t>Apply magic </a:t>
            </a:r>
          </a:p>
          <a:p>
            <a:pPr lvl="1"/>
            <a:r>
              <a:rPr lang="en-US" dirty="0"/>
              <a:t>Give and take away </a:t>
            </a:r>
          </a:p>
          <a:p>
            <a:pPr lvl="1"/>
            <a:r>
              <a:rPr lang="en-US" dirty="0"/>
              <a:t>Lower expectations </a:t>
            </a:r>
          </a:p>
          <a:p>
            <a:pPr lvl="1"/>
            <a:r>
              <a:rPr lang="en-US" dirty="0"/>
              <a:t>Throw out the baby</a:t>
            </a:r>
          </a:p>
          <a:p>
            <a:r>
              <a:rPr lang="en-US" dirty="0"/>
              <a:t>Is a relaxation occurring?</a:t>
            </a:r>
          </a:p>
          <a:p>
            <a:pPr lvl="1"/>
            <a:r>
              <a:rPr lang="en-US" dirty="0"/>
              <a:t>If so, what generalization tactic is used?</a:t>
            </a:r>
          </a:p>
          <a:p>
            <a:r>
              <a:rPr lang="en-US" dirty="0"/>
              <a:t>Has the paper avoided the strategy’s pitfalls?</a:t>
            </a:r>
          </a:p>
          <a:p>
            <a:pPr lvl="1"/>
            <a:r>
              <a:rPr lang="en-US" dirty="0"/>
              <a:t>Has a useful compromise been made among the five inconsistent criteria?</a:t>
            </a:r>
          </a:p>
          <a:p>
            <a:pPr lvl="1"/>
            <a:r>
              <a:rPr lang="en-US" dirty="0"/>
              <a:t>Does it really solve “proofs are hard”.</a:t>
            </a:r>
          </a:p>
        </p:txBody>
      </p:sp>
    </p:spTree>
    <p:extLst>
      <p:ext uri="{BB962C8B-B14F-4D97-AF65-F5344CB8AC3E}">
        <p14:creationId xmlns:p14="http://schemas.microsoft.com/office/powerpoint/2010/main" val="133205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4419"/>
            <a:ext cx="7886700" cy="2868952"/>
          </a:xfrm>
        </p:spPr>
        <p:txBody>
          <a:bodyPr/>
          <a:lstStyle/>
          <a:p>
            <a:r>
              <a:rPr lang="en-US" dirty="0"/>
              <a:t>Model checking isn’t a technique, it’s a </a:t>
            </a:r>
            <a:r>
              <a:rPr lang="en-US" i="1" dirty="0"/>
              <a:t>paradigm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An approach to formulating and solving a problem.</a:t>
            </a:r>
          </a:p>
          <a:p>
            <a:pPr lvl="1"/>
            <a:r>
              <a:rPr lang="en-US" dirty="0"/>
              <a:t>The content of a research paradigm is a set of unresolved problems and strategies for resolving them.</a:t>
            </a:r>
          </a:p>
          <a:p>
            <a:pPr lvl="2"/>
            <a:r>
              <a:rPr lang="en-US" dirty="0"/>
              <a:t>If all problems are solved, it’s not research!</a:t>
            </a:r>
          </a:p>
          <a:p>
            <a:pPr lvl="1"/>
            <a:r>
              <a:rPr lang="en-US" dirty="0"/>
              <a:t>The model checking paradigm was fully in place by around 1990.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79979" y="4376056"/>
            <a:ext cx="72353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Per</a:t>
            </a:r>
            <a:r>
              <a:rPr lang="en-US" dirty="0"/>
              <a:t> Thomas Kuhn, the inability to resolve certain problems within the paradigm eventually leads to its overthrow. Ask yourself at CAV if anything you see looks like the seed of a new paradigm.</a:t>
            </a:r>
          </a:p>
        </p:txBody>
      </p:sp>
    </p:spTree>
    <p:extLst>
      <p:ext uri="{BB962C8B-B14F-4D97-AF65-F5344CB8AC3E}">
        <p14:creationId xmlns:p14="http://schemas.microsoft.com/office/powerpoint/2010/main" val="420913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Origins of model checking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066801" y="2133601"/>
            <a:ext cx="7320702" cy="1257604"/>
            <a:chOff x="1074058" y="1654629"/>
            <a:chExt cx="7320702" cy="1257604"/>
          </a:xfrm>
        </p:grpSpPr>
        <p:sp>
          <p:nvSpPr>
            <p:cNvPr id="4" name="TextBox 3"/>
            <p:cNvSpPr txBox="1"/>
            <p:nvPr/>
          </p:nvSpPr>
          <p:spPr>
            <a:xfrm>
              <a:off x="1074058" y="1654629"/>
              <a:ext cx="28276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1967: Floyd/Hoare/Dijkstra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566229" y="1711904"/>
              <a:ext cx="282853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Apply logic to programming </a:t>
              </a:r>
            </a:p>
            <a:p>
              <a:r>
                <a:rPr lang="en-US" dirty="0">
                  <a:solidFill>
                    <a:srgbClr val="FF0000"/>
                  </a:solidFill>
                </a:rPr>
                <a:t>  “Can’t specify” problem</a:t>
              </a:r>
            </a:p>
            <a:p>
              <a:r>
                <a:rPr lang="en-US" dirty="0">
                  <a:solidFill>
                    <a:srgbClr val="FF0000"/>
                  </a:solidFill>
                </a:rPr>
                <a:t>  “Proofs are hard” problem</a:t>
              </a:r>
            </a:p>
            <a:p>
              <a:r>
                <a:rPr lang="en-US" dirty="0">
                  <a:solidFill>
                    <a:srgbClr val="FF0000"/>
                  </a:solidFill>
                </a:rPr>
                <a:t>   …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66801" y="2590801"/>
            <a:ext cx="7258698" cy="2199414"/>
            <a:chOff x="1074058" y="2111829"/>
            <a:chExt cx="7258698" cy="2199414"/>
          </a:xfrm>
        </p:grpSpPr>
        <p:sp>
          <p:nvSpPr>
            <p:cNvPr id="7" name="TextBox 6"/>
            <p:cNvSpPr txBox="1"/>
            <p:nvPr/>
          </p:nvSpPr>
          <p:spPr>
            <a:xfrm>
              <a:off x="1074058" y="3129448"/>
              <a:ext cx="13516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1977: </a:t>
              </a:r>
              <a:r>
                <a:rPr lang="en-US" dirty="0" err="1"/>
                <a:t>Pnueli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566229" y="3110914"/>
              <a:ext cx="2766527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Apply </a:t>
              </a:r>
              <a:r>
                <a:rPr lang="en-US" i="1" dirty="0">
                  <a:solidFill>
                    <a:srgbClr val="0070C0"/>
                  </a:solidFill>
                </a:rPr>
                <a:t>temporal</a:t>
              </a:r>
              <a:r>
                <a:rPr lang="en-US" dirty="0">
                  <a:solidFill>
                    <a:srgbClr val="0070C0"/>
                  </a:solidFill>
                </a:rPr>
                <a:t> logic</a:t>
              </a:r>
            </a:p>
            <a:p>
              <a:r>
                <a:rPr lang="en-US" dirty="0">
                  <a:solidFill>
                    <a:srgbClr val="FF0000"/>
                  </a:solidFill>
                </a:rPr>
                <a:t>  </a:t>
              </a:r>
              <a:r>
                <a:rPr lang="en-US" dirty="0">
                  <a:solidFill>
                    <a:schemeClr val="accent6">
                      <a:lumMod val="75000"/>
                    </a:schemeClr>
                  </a:solidFill>
                </a:rPr>
                <a:t>“Can’t specify” problem</a:t>
              </a:r>
            </a:p>
            <a:p>
              <a:r>
                <a:rPr lang="en-US" dirty="0">
                  <a:solidFill>
                    <a:srgbClr val="FF0000"/>
                  </a:solidFill>
                </a:rPr>
                <a:t>  “Proofs are hard” problem</a:t>
              </a:r>
            </a:p>
            <a:p>
              <a:r>
                <a:rPr lang="en-US" dirty="0">
                  <a:solidFill>
                    <a:srgbClr val="FF0000"/>
                  </a:solidFill>
                </a:rPr>
                <a:t>  …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407886" y="2111829"/>
              <a:ext cx="0" cy="99908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1066801" y="3989811"/>
            <a:ext cx="7561024" cy="1922415"/>
            <a:chOff x="1074058" y="3510839"/>
            <a:chExt cx="7561024" cy="1922415"/>
          </a:xfrm>
        </p:grpSpPr>
        <p:sp>
          <p:nvSpPr>
            <p:cNvPr id="9" name="TextBox 8"/>
            <p:cNvSpPr txBox="1"/>
            <p:nvPr/>
          </p:nvSpPr>
          <p:spPr>
            <a:xfrm>
              <a:off x="1074058" y="4509924"/>
              <a:ext cx="2930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1981: Clarke/Emerson/</a:t>
              </a:r>
              <a:r>
                <a:rPr lang="en-US" dirty="0" err="1"/>
                <a:t>Sifakis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566229" y="4509924"/>
              <a:ext cx="306885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Temporal logic model checking</a:t>
              </a:r>
            </a:p>
            <a:p>
              <a:r>
                <a:rPr lang="en-US" dirty="0">
                  <a:solidFill>
                    <a:srgbClr val="FF0000"/>
                  </a:solidFill>
                </a:rPr>
                <a:t>  </a:t>
              </a:r>
              <a:r>
                <a:rPr lang="en-US" dirty="0">
                  <a:solidFill>
                    <a:schemeClr val="accent6">
                      <a:lumMod val="75000"/>
                    </a:schemeClr>
                  </a:solidFill>
                </a:rPr>
                <a:t>“Proofs are free!” </a:t>
              </a:r>
            </a:p>
            <a:p>
              <a:r>
                <a:rPr lang="en-US" dirty="0">
                  <a:solidFill>
                    <a:srgbClr val="FF0000"/>
                  </a:solidFill>
                </a:rPr>
                <a:t>  …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407886" y="3510839"/>
              <a:ext cx="0" cy="99908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5558972" y="1186607"/>
            <a:ext cx="27460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Problem: </a:t>
            </a:r>
          </a:p>
          <a:p>
            <a:r>
              <a:rPr lang="en-US" dirty="0"/>
              <a:t>  </a:t>
            </a:r>
            <a:r>
              <a:rPr lang="en-US" dirty="0">
                <a:solidFill>
                  <a:srgbClr val="FF0000"/>
                </a:solidFill>
              </a:rPr>
              <a:t>Programming is unreliable</a:t>
            </a:r>
          </a:p>
        </p:txBody>
      </p:sp>
    </p:spTree>
    <p:extLst>
      <p:ext uri="{BB962C8B-B14F-4D97-AF65-F5344CB8AC3E}">
        <p14:creationId xmlns:p14="http://schemas.microsoft.com/office/powerpoint/2010/main" val="41136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Model checking paradigm</a:t>
            </a:r>
          </a:p>
        </p:txBody>
      </p:sp>
      <p:sp>
        <p:nvSpPr>
          <p:cNvPr id="4" name="Oval 3"/>
          <p:cNvSpPr/>
          <p:nvPr/>
        </p:nvSpPr>
        <p:spPr>
          <a:xfrm>
            <a:off x="1781628" y="1460038"/>
            <a:ext cx="326572" cy="3265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81943" y="1780841"/>
            <a:ext cx="326572" cy="3265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44914" y="2249715"/>
            <a:ext cx="326572" cy="3265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4" idx="6"/>
            <a:endCxn id="7" idx="1"/>
          </p:cNvCxnSpPr>
          <p:nvPr/>
        </p:nvCxnSpPr>
        <p:spPr>
          <a:xfrm>
            <a:off x="2108200" y="1623324"/>
            <a:ext cx="421568" cy="2053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3"/>
            <a:endCxn id="8" idx="7"/>
          </p:cNvCxnSpPr>
          <p:nvPr/>
        </p:nvCxnSpPr>
        <p:spPr>
          <a:xfrm flipH="1">
            <a:off x="2223661" y="2059588"/>
            <a:ext cx="306107" cy="2379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0"/>
            <a:endCxn id="4" idx="4"/>
          </p:cNvCxnSpPr>
          <p:nvPr/>
        </p:nvCxnSpPr>
        <p:spPr>
          <a:xfrm flipH="1" flipV="1">
            <a:off x="1944914" y="1786610"/>
            <a:ext cx="163286" cy="4631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301412" y="2726800"/>
            <a:ext cx="1940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Finite-state system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577771" y="1580757"/>
                <a:ext cx="62068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⊨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7771" y="1580757"/>
                <a:ext cx="620683" cy="6463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4429241" y="2729331"/>
            <a:ext cx="233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Temporal logic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673600" y="1738081"/>
                <a:ext cx="15810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𝐴𝐺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𝐴𝐹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600" y="1738081"/>
                <a:ext cx="1581010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3742078" y="1408402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460915" y="1702707"/>
                <a:ext cx="3686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0915" y="1702707"/>
                <a:ext cx="368627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923886" y="2173483"/>
                <a:ext cx="3686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3886" y="2173483"/>
                <a:ext cx="368627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628650" y="3750893"/>
            <a:ext cx="7886700" cy="2744250"/>
          </a:xfrm>
        </p:spPr>
        <p:txBody>
          <a:bodyPr>
            <a:normAutofit/>
          </a:bodyPr>
          <a:lstStyle/>
          <a:p>
            <a:r>
              <a:rPr lang="en-US" sz="2400" dirty="0"/>
              <a:t>For the right logic, this problem can be solved in linear time.</a:t>
            </a:r>
          </a:p>
          <a:p>
            <a:pPr lvl="1"/>
            <a:r>
              <a:rPr lang="en-US" sz="2000" dirty="0"/>
              <a:t>That is, proofs are free.</a:t>
            </a:r>
          </a:p>
          <a:p>
            <a:pPr lvl="1"/>
            <a:r>
              <a:rPr lang="en-US" sz="2000" dirty="0"/>
              <a:t>The trick is users must squeeze his/her problem into this form.</a:t>
            </a:r>
          </a:p>
          <a:p>
            <a:r>
              <a:rPr lang="en-US" sz="2400" dirty="0"/>
              <a:t>An application of this paradigm is “model checking”.</a:t>
            </a:r>
          </a:p>
          <a:p>
            <a:pPr lvl="1"/>
            <a:r>
              <a:rPr lang="en-US" sz="2000" dirty="0"/>
              <a:t>We define class of systems and properties such that an algorithm can determine if a system has a property.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089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Every solution creates new problems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5074572" y="1572249"/>
            <a:ext cx="2513637" cy="1678841"/>
            <a:chOff x="5074572" y="1572249"/>
            <a:chExt cx="2513637" cy="1678841"/>
          </a:xfrm>
        </p:grpSpPr>
        <p:sp>
          <p:nvSpPr>
            <p:cNvPr id="6" name="TextBox 5"/>
            <p:cNvSpPr txBox="1"/>
            <p:nvPr/>
          </p:nvSpPr>
          <p:spPr>
            <a:xfrm>
              <a:off x="5074572" y="1572249"/>
              <a:ext cx="84196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CON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074572" y="2881758"/>
              <a:ext cx="23176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- “can’t scale” problem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074572" y="2147079"/>
              <a:ext cx="24493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- “can’t model” problem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74572" y="2512426"/>
              <a:ext cx="25136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- “can’t specify” problem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28650" y="3987344"/>
            <a:ext cx="4317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new problems are tightly inter-related…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509942" y="1572249"/>
            <a:ext cx="2614755" cy="1695201"/>
            <a:chOff x="1509942" y="1572249"/>
            <a:chExt cx="2614755" cy="1695201"/>
          </a:xfrm>
        </p:grpSpPr>
        <p:sp>
          <p:nvSpPr>
            <p:cNvPr id="5" name="TextBox 4"/>
            <p:cNvSpPr txBox="1"/>
            <p:nvPr/>
          </p:nvSpPr>
          <p:spPr>
            <a:xfrm>
              <a:off x="1509942" y="1572249"/>
              <a:ext cx="79989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PRO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09942" y="2151485"/>
              <a:ext cx="261475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6">
                      <a:lumMod val="75000"/>
                    </a:schemeClr>
                  </a:solidFill>
                </a:rPr>
                <a:t>+ proofs are free!</a:t>
              </a:r>
            </a:p>
            <a:p>
              <a:r>
                <a:rPr lang="en-US" dirty="0">
                  <a:solidFill>
                    <a:schemeClr val="accent6">
                      <a:lumMod val="75000"/>
                    </a:schemeClr>
                  </a:solidFill>
                </a:rPr>
                <a:t>+ counter-proofs are free!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509942" y="2898118"/>
              <a:ext cx="15159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“golden baby”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964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Model checking whack-a-mole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4419"/>
            <a:ext cx="7886700" cy="539410"/>
          </a:xfrm>
        </p:spPr>
        <p:txBody>
          <a:bodyPr/>
          <a:lstStyle/>
          <a:p>
            <a:r>
              <a:rPr lang="en-US" dirty="0"/>
              <a:t>When you push here, it pops out there…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171641" y="1944300"/>
            <a:ext cx="5971822" cy="1095490"/>
            <a:chOff x="1171641" y="1944300"/>
            <a:chExt cx="5971822" cy="1095490"/>
          </a:xfrm>
        </p:grpSpPr>
        <p:sp>
          <p:nvSpPr>
            <p:cNvPr id="4" name="TextBox 3"/>
            <p:cNvSpPr txBox="1"/>
            <p:nvPr/>
          </p:nvSpPr>
          <p:spPr>
            <a:xfrm>
              <a:off x="1171641" y="2082800"/>
              <a:ext cx="17293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solidFill>
                    <a:srgbClr val="41719C"/>
                  </a:solidFill>
                </a:rPr>
                <a:t>Kripke</a:t>
              </a:r>
              <a:r>
                <a:rPr lang="en-US" dirty="0">
                  <a:solidFill>
                    <a:srgbClr val="41719C"/>
                  </a:solidFill>
                </a:rPr>
                <a:t> structure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668098" y="2082800"/>
              <a:ext cx="1807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41719C"/>
                  </a:solidFill>
                </a:rPr>
                <a:t>Sequential circuit</a:t>
              </a:r>
            </a:p>
          </p:txBody>
        </p:sp>
        <p:cxnSp>
          <p:nvCxnSpPr>
            <p:cNvPr id="7" name="Straight Arrow Connector 6"/>
            <p:cNvCxnSpPr>
              <a:stCxn id="4" idx="3"/>
              <a:endCxn id="5" idx="1"/>
            </p:cNvCxnSpPr>
            <p:nvPr/>
          </p:nvCxnSpPr>
          <p:spPr>
            <a:xfrm>
              <a:off x="2901025" y="2267466"/>
              <a:ext cx="76707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5812971" y="1944300"/>
              <a:ext cx="133049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6">
                      <a:lumMod val="75000"/>
                    </a:schemeClr>
                  </a:solidFill>
                </a:rPr>
                <a:t>+ can model</a:t>
              </a:r>
            </a:p>
            <a:p>
              <a:r>
                <a:rPr lang="en-US" dirty="0">
                  <a:solidFill>
                    <a:srgbClr val="C00000"/>
                  </a:solidFill>
                </a:rPr>
                <a:t>- can’t scale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656114" y="2670458"/>
              <a:ext cx="41442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PSPACE-completeness or “state explosion”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171641" y="3442781"/>
            <a:ext cx="6276586" cy="1095490"/>
            <a:chOff x="1171641" y="3442781"/>
            <a:chExt cx="6276586" cy="1095490"/>
          </a:xfrm>
        </p:grpSpPr>
        <p:sp>
          <p:nvSpPr>
            <p:cNvPr id="11" name="TextBox 10"/>
            <p:cNvSpPr txBox="1"/>
            <p:nvPr/>
          </p:nvSpPr>
          <p:spPr>
            <a:xfrm>
              <a:off x="1171641" y="3581281"/>
              <a:ext cx="13399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41719C"/>
                  </a:solidFill>
                </a:rPr>
                <a:t>One process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3668098" y="3581281"/>
                  <a:ext cx="132953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41719C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a14:m>
                  <a:r>
                    <a:rPr lang="en-US" dirty="0">
                      <a:solidFill>
                        <a:srgbClr val="41719C"/>
                      </a:solidFill>
                    </a:rPr>
                    <a:t> processes</a:t>
                  </a:r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68098" y="3581281"/>
                  <a:ext cx="1329531" cy="369332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t="-8197" r="-3670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" name="Straight Arrow Connector 12"/>
            <p:cNvCxnSpPr>
              <a:stCxn id="11" idx="3"/>
              <a:endCxn id="12" idx="1"/>
            </p:cNvCxnSpPr>
            <p:nvPr/>
          </p:nvCxnSpPr>
          <p:spPr>
            <a:xfrm>
              <a:off x="2511560" y="3765947"/>
              <a:ext cx="115653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812971" y="3442781"/>
              <a:ext cx="163525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6">
                      <a:lumMod val="75000"/>
                    </a:schemeClr>
                  </a:solidFill>
                </a:rPr>
                <a:t>+ can model</a:t>
              </a:r>
            </a:p>
            <a:p>
              <a:r>
                <a:rPr lang="en-US" dirty="0">
                  <a:solidFill>
                    <a:srgbClr val="C00000"/>
                  </a:solidFill>
                </a:rPr>
                <a:t>- no free proofs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56114" y="4168939"/>
              <a:ext cx="2220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PMCP is undecidable!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171641" y="4828826"/>
            <a:ext cx="6029082" cy="1095490"/>
            <a:chOff x="1171641" y="4828826"/>
            <a:chExt cx="6029082" cy="1095490"/>
          </a:xfrm>
        </p:grpSpPr>
        <p:sp>
          <p:nvSpPr>
            <p:cNvPr id="16" name="TextBox 15"/>
            <p:cNvSpPr txBox="1"/>
            <p:nvPr/>
          </p:nvSpPr>
          <p:spPr>
            <a:xfrm>
              <a:off x="1171641" y="4967326"/>
              <a:ext cx="5192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41719C"/>
                  </a:solidFill>
                </a:rPr>
                <a:t>CTL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668098" y="4967326"/>
              <a:ext cx="10380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41719C"/>
                  </a:solidFill>
                </a:rPr>
                <a:t>LTL, CTL*</a:t>
              </a:r>
            </a:p>
          </p:txBody>
        </p:sp>
        <p:cxnSp>
          <p:nvCxnSpPr>
            <p:cNvPr id="18" name="Straight Arrow Connector 17"/>
            <p:cNvCxnSpPr>
              <a:stCxn id="16" idx="3"/>
              <a:endCxn id="17" idx="1"/>
            </p:cNvCxnSpPr>
            <p:nvPr/>
          </p:nvCxnSpPr>
          <p:spPr>
            <a:xfrm>
              <a:off x="1690886" y="5151992"/>
              <a:ext cx="197721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812971" y="4828826"/>
              <a:ext cx="13877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6">
                      <a:lumMod val="75000"/>
                    </a:schemeClr>
                  </a:solidFill>
                </a:rPr>
                <a:t>+ can specify</a:t>
              </a:r>
            </a:p>
            <a:p>
              <a:r>
                <a:rPr lang="en-US" dirty="0">
                  <a:solidFill>
                    <a:srgbClr val="C00000"/>
                  </a:solidFill>
                </a:rPr>
                <a:t>- can’t scale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656114" y="5554984"/>
              <a:ext cx="22282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PSPACE completeness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116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Research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50533"/>
            <a:ext cx="7886700" cy="2716552"/>
          </a:xfrm>
        </p:spPr>
        <p:txBody>
          <a:bodyPr/>
          <a:lstStyle/>
          <a:p>
            <a:r>
              <a:rPr lang="en-US" dirty="0"/>
              <a:t>Apply magic</a:t>
            </a:r>
          </a:p>
          <a:p>
            <a:r>
              <a:rPr lang="en-US" dirty="0"/>
              <a:t>Give and take away</a:t>
            </a:r>
          </a:p>
          <a:p>
            <a:r>
              <a:rPr lang="en-US" dirty="0"/>
              <a:t>Lower expectations</a:t>
            </a:r>
          </a:p>
          <a:p>
            <a:r>
              <a:rPr lang="en-US" dirty="0"/>
              <a:t>Throw out </a:t>
            </a:r>
            <a:r>
              <a:rPr lang="en-US"/>
              <a:t>the baby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38922" y="5392057"/>
            <a:ext cx="7472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Almost every model checking paper applies at least one of these strategies. Each strategy comes with benefits and pitfalls…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8650" y="1132114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Researchers quickly developed a set of basic strategies for playing model checking whack-a-mole</a:t>
            </a:r>
          </a:p>
        </p:txBody>
      </p:sp>
    </p:spTree>
    <p:extLst>
      <p:ext uri="{BB962C8B-B14F-4D97-AF65-F5344CB8AC3E}">
        <p14:creationId xmlns:p14="http://schemas.microsoft.com/office/powerpoint/2010/main" val="113048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Strategy #1: Apply magic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44056"/>
            <a:ext cx="7886700" cy="3861934"/>
          </a:xfrm>
        </p:spPr>
        <p:txBody>
          <a:bodyPr/>
          <a:lstStyle/>
          <a:p>
            <a:r>
              <a:rPr lang="en-US" dirty="0"/>
              <a:t>Some example techniques</a:t>
            </a:r>
          </a:p>
          <a:p>
            <a:pPr lvl="1"/>
            <a:r>
              <a:rPr lang="en-US" dirty="0"/>
              <a:t>Symbolic model checking</a:t>
            </a:r>
          </a:p>
          <a:p>
            <a:pPr lvl="1"/>
            <a:r>
              <a:rPr lang="en-US" dirty="0"/>
              <a:t>Symmetry reductions</a:t>
            </a:r>
          </a:p>
          <a:p>
            <a:pPr lvl="1"/>
            <a:r>
              <a:rPr lang="en-US" dirty="0"/>
              <a:t>“Partial order” reductions</a:t>
            </a:r>
          </a:p>
          <a:p>
            <a:r>
              <a:rPr lang="en-US" dirty="0"/>
              <a:t>These generally require clever algorithms that operate directly on a reduced form.</a:t>
            </a:r>
          </a:p>
          <a:p>
            <a:r>
              <a:rPr lang="en-US" dirty="0"/>
              <a:t>Direct attack on the “can’t scale” problem.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650" y="1094795"/>
            <a:ext cx="79901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Solve an intractable problem by exploiting some “structure” in practical instances.</a:t>
            </a:r>
          </a:p>
        </p:txBody>
      </p:sp>
    </p:spTree>
    <p:extLst>
      <p:ext uri="{BB962C8B-B14F-4D97-AF65-F5344CB8AC3E}">
        <p14:creationId xmlns:p14="http://schemas.microsoft.com/office/powerpoint/2010/main" val="333947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Example: BDD-based Model Checking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457200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/>
              <a:t>Avoid building state graph by using succinct representation for large sets</a:t>
            </a:r>
          </a:p>
        </p:txBody>
      </p:sp>
      <p:sp>
        <p:nvSpPr>
          <p:cNvPr id="413700" name="Rectangle 4"/>
          <p:cNvSpPr>
            <a:spLocks noChangeArrowheads="1"/>
          </p:cNvSpPr>
          <p:nvPr/>
        </p:nvSpPr>
        <p:spPr bwMode="auto">
          <a:xfrm>
            <a:off x="381000" y="1828800"/>
            <a:ext cx="8382000" cy="4648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413702" name="Group 6"/>
          <p:cNvGrpSpPr>
            <a:grpSpLocks/>
          </p:cNvGrpSpPr>
          <p:nvPr/>
        </p:nvGrpSpPr>
        <p:grpSpPr bwMode="auto">
          <a:xfrm>
            <a:off x="2057400" y="3200400"/>
            <a:ext cx="4883150" cy="2803525"/>
            <a:chOff x="1094" y="1474"/>
            <a:chExt cx="3076" cy="1766"/>
          </a:xfrm>
        </p:grpSpPr>
        <p:sp>
          <p:nvSpPr>
            <p:cNvPr id="413703" name="Oval 7"/>
            <p:cNvSpPr>
              <a:spLocks noChangeArrowheads="1"/>
            </p:cNvSpPr>
            <p:nvPr/>
          </p:nvSpPr>
          <p:spPr bwMode="auto">
            <a:xfrm>
              <a:off x="1396" y="2260"/>
              <a:ext cx="184" cy="184"/>
            </a:xfrm>
            <a:prstGeom prst="ellipse">
              <a:avLst/>
            </a:prstGeom>
            <a:gradFill rotWithShape="0">
              <a:gsLst>
                <a:gs pos="0">
                  <a:srgbClr val="00B7A5">
                    <a:gamma/>
                    <a:shade val="80000"/>
                    <a:invGamma/>
                  </a:srgbClr>
                </a:gs>
                <a:gs pos="100000">
                  <a:srgbClr val="00B7A5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04" name="Oval 8"/>
            <p:cNvSpPr>
              <a:spLocks noChangeArrowheads="1"/>
            </p:cNvSpPr>
            <p:nvPr/>
          </p:nvSpPr>
          <p:spPr bwMode="auto">
            <a:xfrm>
              <a:off x="1204" y="2644"/>
              <a:ext cx="184" cy="184"/>
            </a:xfrm>
            <a:prstGeom prst="ellipse">
              <a:avLst/>
            </a:prstGeom>
            <a:gradFill rotWithShape="0">
              <a:gsLst>
                <a:gs pos="0">
                  <a:srgbClr val="00B7A5">
                    <a:gamma/>
                    <a:shade val="80000"/>
                    <a:invGamma/>
                  </a:srgbClr>
                </a:gs>
                <a:gs pos="100000">
                  <a:srgbClr val="00B7A5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05" name="Oval 9"/>
            <p:cNvSpPr>
              <a:spLocks noChangeArrowheads="1"/>
            </p:cNvSpPr>
            <p:nvPr/>
          </p:nvSpPr>
          <p:spPr bwMode="auto">
            <a:xfrm>
              <a:off x="1588" y="2644"/>
              <a:ext cx="184" cy="184"/>
            </a:xfrm>
            <a:prstGeom prst="ellipse">
              <a:avLst/>
            </a:prstGeom>
            <a:gradFill rotWithShape="0">
              <a:gsLst>
                <a:gs pos="0">
                  <a:srgbClr val="00B7A5">
                    <a:gamma/>
                    <a:shade val="80000"/>
                    <a:invGamma/>
                  </a:srgbClr>
                </a:gs>
                <a:gs pos="100000">
                  <a:srgbClr val="00B7A5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06" name="Line 10"/>
            <p:cNvSpPr>
              <a:spLocks noChangeShapeType="1"/>
            </p:cNvSpPr>
            <p:nvPr/>
          </p:nvSpPr>
          <p:spPr bwMode="auto">
            <a:xfrm flipH="1">
              <a:off x="1296" y="2448"/>
              <a:ext cx="144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707" name="Line 11"/>
            <p:cNvSpPr>
              <a:spLocks noChangeShapeType="1"/>
            </p:cNvSpPr>
            <p:nvPr/>
          </p:nvSpPr>
          <p:spPr bwMode="auto">
            <a:xfrm>
              <a:off x="1536" y="2448"/>
              <a:ext cx="144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3708" name="Group 12"/>
            <p:cNvGrpSpPr>
              <a:grpSpLocks/>
            </p:cNvGrpSpPr>
            <p:nvPr/>
          </p:nvGrpSpPr>
          <p:grpSpPr bwMode="auto">
            <a:xfrm>
              <a:off x="1094" y="3009"/>
              <a:ext cx="772" cy="231"/>
              <a:chOff x="1094" y="3009"/>
              <a:chExt cx="772" cy="231"/>
            </a:xfrm>
          </p:grpSpPr>
          <p:sp>
            <p:nvSpPr>
              <p:cNvPr id="413709" name="Rectangle 13"/>
              <p:cNvSpPr>
                <a:spLocks noChangeArrowheads="1"/>
              </p:cNvSpPr>
              <p:nvPr/>
            </p:nvSpPr>
            <p:spPr bwMode="auto">
              <a:xfrm>
                <a:off x="1094" y="3009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800" b="1">
                    <a:solidFill>
                      <a:schemeClr val="tx1"/>
                    </a:solidFill>
                    <a:effectLst/>
                  </a:rPr>
                  <a:t>0</a:t>
                </a:r>
              </a:p>
            </p:txBody>
          </p:sp>
          <p:sp>
            <p:nvSpPr>
              <p:cNvPr id="413710" name="Rectangle 14"/>
              <p:cNvSpPr>
                <a:spLocks noChangeArrowheads="1"/>
              </p:cNvSpPr>
              <p:nvPr/>
            </p:nvSpPr>
            <p:spPr bwMode="auto">
              <a:xfrm>
                <a:off x="1286" y="3009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800" b="1">
                    <a:solidFill>
                      <a:schemeClr val="tx1"/>
                    </a:solidFill>
                    <a:effectLst/>
                  </a:rPr>
                  <a:t>0</a:t>
                </a:r>
              </a:p>
            </p:txBody>
          </p:sp>
          <p:sp>
            <p:nvSpPr>
              <p:cNvPr id="413711" name="Rectangle 15"/>
              <p:cNvSpPr>
                <a:spLocks noChangeArrowheads="1"/>
              </p:cNvSpPr>
              <p:nvPr/>
            </p:nvSpPr>
            <p:spPr bwMode="auto">
              <a:xfrm>
                <a:off x="1478" y="3009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800" b="1">
                    <a:solidFill>
                      <a:schemeClr val="tx1"/>
                    </a:solidFill>
                    <a:effectLst/>
                  </a:rPr>
                  <a:t>0</a:t>
                </a:r>
              </a:p>
            </p:txBody>
          </p:sp>
          <p:sp>
            <p:nvSpPr>
              <p:cNvPr id="413712" name="Rectangle 16"/>
              <p:cNvSpPr>
                <a:spLocks noChangeArrowheads="1"/>
              </p:cNvSpPr>
              <p:nvPr/>
            </p:nvSpPr>
            <p:spPr bwMode="auto">
              <a:xfrm>
                <a:off x="1670" y="3009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800" b="1">
                    <a:solidFill>
                      <a:schemeClr val="tx1"/>
                    </a:solidFill>
                    <a:effectLst/>
                  </a:rPr>
                  <a:t>1</a:t>
                </a:r>
              </a:p>
            </p:txBody>
          </p:sp>
        </p:grpSp>
        <p:grpSp>
          <p:nvGrpSpPr>
            <p:cNvPr id="413713" name="Group 17"/>
            <p:cNvGrpSpPr>
              <a:grpSpLocks/>
            </p:cNvGrpSpPr>
            <p:nvPr/>
          </p:nvGrpSpPr>
          <p:grpSpPr bwMode="auto">
            <a:xfrm>
              <a:off x="1200" y="2832"/>
              <a:ext cx="576" cy="192"/>
              <a:chOff x="1200" y="2832"/>
              <a:chExt cx="576" cy="192"/>
            </a:xfrm>
          </p:grpSpPr>
          <p:sp>
            <p:nvSpPr>
              <p:cNvPr id="413714" name="Line 18"/>
              <p:cNvSpPr>
                <a:spLocks noChangeShapeType="1"/>
              </p:cNvSpPr>
              <p:nvPr/>
            </p:nvSpPr>
            <p:spPr bwMode="auto">
              <a:xfrm flipH="1">
                <a:off x="1200" y="2832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15" name="Line 19"/>
              <p:cNvSpPr>
                <a:spLocks noChangeShapeType="1"/>
              </p:cNvSpPr>
              <p:nvPr/>
            </p:nvSpPr>
            <p:spPr bwMode="auto">
              <a:xfrm flipH="1">
                <a:off x="1584" y="2832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16" name="Line 20"/>
              <p:cNvSpPr>
                <a:spLocks noChangeShapeType="1"/>
              </p:cNvSpPr>
              <p:nvPr/>
            </p:nvSpPr>
            <p:spPr bwMode="auto">
              <a:xfrm>
                <a:off x="1344" y="2832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17" name="Line 21"/>
              <p:cNvSpPr>
                <a:spLocks noChangeShapeType="1"/>
              </p:cNvSpPr>
              <p:nvPr/>
            </p:nvSpPr>
            <p:spPr bwMode="auto">
              <a:xfrm>
                <a:off x="1728" y="2832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3718" name="Oval 22"/>
            <p:cNvSpPr>
              <a:spLocks noChangeArrowheads="1"/>
            </p:cNvSpPr>
            <p:nvPr/>
          </p:nvSpPr>
          <p:spPr bwMode="auto">
            <a:xfrm>
              <a:off x="2164" y="2260"/>
              <a:ext cx="184" cy="184"/>
            </a:xfrm>
            <a:prstGeom prst="ellipse">
              <a:avLst/>
            </a:prstGeom>
            <a:gradFill rotWithShape="0">
              <a:gsLst>
                <a:gs pos="0">
                  <a:srgbClr val="AB0008">
                    <a:gamma/>
                    <a:shade val="89804"/>
                    <a:invGamma/>
                  </a:srgbClr>
                </a:gs>
                <a:gs pos="100000">
                  <a:srgbClr val="AB0008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19" name="Oval 23"/>
            <p:cNvSpPr>
              <a:spLocks noChangeArrowheads="1"/>
            </p:cNvSpPr>
            <p:nvPr/>
          </p:nvSpPr>
          <p:spPr bwMode="auto">
            <a:xfrm>
              <a:off x="1972" y="2644"/>
              <a:ext cx="184" cy="184"/>
            </a:xfrm>
            <a:prstGeom prst="ellipse">
              <a:avLst/>
            </a:prstGeom>
            <a:gradFill rotWithShape="0">
              <a:gsLst>
                <a:gs pos="0">
                  <a:srgbClr val="AB0008">
                    <a:gamma/>
                    <a:shade val="89804"/>
                    <a:invGamma/>
                  </a:srgbClr>
                </a:gs>
                <a:gs pos="100000">
                  <a:srgbClr val="AB0008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20" name="Oval 24"/>
            <p:cNvSpPr>
              <a:spLocks noChangeArrowheads="1"/>
            </p:cNvSpPr>
            <p:nvPr/>
          </p:nvSpPr>
          <p:spPr bwMode="auto">
            <a:xfrm>
              <a:off x="2356" y="2644"/>
              <a:ext cx="184" cy="184"/>
            </a:xfrm>
            <a:prstGeom prst="ellipse">
              <a:avLst/>
            </a:prstGeom>
            <a:gradFill rotWithShape="0">
              <a:gsLst>
                <a:gs pos="0">
                  <a:srgbClr val="AB0008">
                    <a:gamma/>
                    <a:shade val="89804"/>
                    <a:invGamma/>
                  </a:srgbClr>
                </a:gs>
                <a:gs pos="100000">
                  <a:srgbClr val="AB0008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21" name="Line 25"/>
            <p:cNvSpPr>
              <a:spLocks noChangeShapeType="1"/>
            </p:cNvSpPr>
            <p:nvPr/>
          </p:nvSpPr>
          <p:spPr bwMode="auto">
            <a:xfrm flipH="1">
              <a:off x="2064" y="2448"/>
              <a:ext cx="144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722" name="Line 26"/>
            <p:cNvSpPr>
              <a:spLocks noChangeShapeType="1"/>
            </p:cNvSpPr>
            <p:nvPr/>
          </p:nvSpPr>
          <p:spPr bwMode="auto">
            <a:xfrm>
              <a:off x="2304" y="2448"/>
              <a:ext cx="144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3723" name="Group 27"/>
            <p:cNvGrpSpPr>
              <a:grpSpLocks/>
            </p:cNvGrpSpPr>
            <p:nvPr/>
          </p:nvGrpSpPr>
          <p:grpSpPr bwMode="auto">
            <a:xfrm>
              <a:off x="1862" y="3009"/>
              <a:ext cx="772" cy="231"/>
              <a:chOff x="1862" y="3009"/>
              <a:chExt cx="772" cy="231"/>
            </a:xfrm>
          </p:grpSpPr>
          <p:sp>
            <p:nvSpPr>
              <p:cNvPr id="413724" name="Rectangle 28"/>
              <p:cNvSpPr>
                <a:spLocks noChangeArrowheads="1"/>
              </p:cNvSpPr>
              <p:nvPr/>
            </p:nvSpPr>
            <p:spPr bwMode="auto">
              <a:xfrm>
                <a:off x="1862" y="3009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800" b="1">
                    <a:solidFill>
                      <a:schemeClr val="tx1"/>
                    </a:solidFill>
                    <a:effectLst/>
                  </a:rPr>
                  <a:t>0</a:t>
                </a:r>
              </a:p>
            </p:txBody>
          </p:sp>
          <p:sp>
            <p:nvSpPr>
              <p:cNvPr id="413725" name="Rectangle 29"/>
              <p:cNvSpPr>
                <a:spLocks noChangeArrowheads="1"/>
              </p:cNvSpPr>
              <p:nvPr/>
            </p:nvSpPr>
            <p:spPr bwMode="auto">
              <a:xfrm>
                <a:off x="2054" y="3009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800" b="1">
                    <a:solidFill>
                      <a:schemeClr val="tx1"/>
                    </a:solidFill>
                    <a:effectLst/>
                  </a:rPr>
                  <a:t>0</a:t>
                </a:r>
              </a:p>
            </p:txBody>
          </p:sp>
          <p:sp>
            <p:nvSpPr>
              <p:cNvPr id="413726" name="Rectangle 30"/>
              <p:cNvSpPr>
                <a:spLocks noChangeArrowheads="1"/>
              </p:cNvSpPr>
              <p:nvPr/>
            </p:nvSpPr>
            <p:spPr bwMode="auto">
              <a:xfrm>
                <a:off x="2246" y="3009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800" b="1">
                    <a:solidFill>
                      <a:schemeClr val="tx1"/>
                    </a:solidFill>
                    <a:effectLst/>
                  </a:rPr>
                  <a:t>0</a:t>
                </a:r>
              </a:p>
            </p:txBody>
          </p:sp>
          <p:sp>
            <p:nvSpPr>
              <p:cNvPr id="413727" name="Rectangle 31"/>
              <p:cNvSpPr>
                <a:spLocks noChangeArrowheads="1"/>
              </p:cNvSpPr>
              <p:nvPr/>
            </p:nvSpPr>
            <p:spPr bwMode="auto">
              <a:xfrm>
                <a:off x="2438" y="3009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800" b="1">
                    <a:solidFill>
                      <a:schemeClr val="tx1"/>
                    </a:solidFill>
                    <a:effectLst/>
                  </a:rPr>
                  <a:t>1</a:t>
                </a:r>
              </a:p>
            </p:txBody>
          </p:sp>
        </p:grpSp>
        <p:grpSp>
          <p:nvGrpSpPr>
            <p:cNvPr id="413728" name="Group 32"/>
            <p:cNvGrpSpPr>
              <a:grpSpLocks/>
            </p:cNvGrpSpPr>
            <p:nvPr/>
          </p:nvGrpSpPr>
          <p:grpSpPr bwMode="auto">
            <a:xfrm>
              <a:off x="1968" y="2832"/>
              <a:ext cx="576" cy="192"/>
              <a:chOff x="1968" y="2832"/>
              <a:chExt cx="576" cy="192"/>
            </a:xfrm>
          </p:grpSpPr>
          <p:sp>
            <p:nvSpPr>
              <p:cNvPr id="413729" name="Line 33"/>
              <p:cNvSpPr>
                <a:spLocks noChangeShapeType="1"/>
              </p:cNvSpPr>
              <p:nvPr/>
            </p:nvSpPr>
            <p:spPr bwMode="auto">
              <a:xfrm flipH="1">
                <a:off x="1968" y="2832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30" name="Line 34"/>
              <p:cNvSpPr>
                <a:spLocks noChangeShapeType="1"/>
              </p:cNvSpPr>
              <p:nvPr/>
            </p:nvSpPr>
            <p:spPr bwMode="auto">
              <a:xfrm flipH="1">
                <a:off x="2352" y="2832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31" name="Line 35"/>
              <p:cNvSpPr>
                <a:spLocks noChangeShapeType="1"/>
              </p:cNvSpPr>
              <p:nvPr/>
            </p:nvSpPr>
            <p:spPr bwMode="auto">
              <a:xfrm>
                <a:off x="2112" y="2832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32" name="Line 36"/>
              <p:cNvSpPr>
                <a:spLocks noChangeShapeType="1"/>
              </p:cNvSpPr>
              <p:nvPr/>
            </p:nvSpPr>
            <p:spPr bwMode="auto">
              <a:xfrm>
                <a:off x="2496" y="2832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3733" name="Oval 37"/>
            <p:cNvSpPr>
              <a:spLocks noChangeArrowheads="1"/>
            </p:cNvSpPr>
            <p:nvPr/>
          </p:nvSpPr>
          <p:spPr bwMode="auto">
            <a:xfrm>
              <a:off x="2932" y="2260"/>
              <a:ext cx="184" cy="184"/>
            </a:xfrm>
            <a:prstGeom prst="ellipse">
              <a:avLst/>
            </a:prstGeom>
            <a:gradFill rotWithShape="0">
              <a:gsLst>
                <a:gs pos="0">
                  <a:srgbClr val="114FFB">
                    <a:gamma/>
                    <a:shade val="89804"/>
                    <a:invGamma/>
                  </a:srgbClr>
                </a:gs>
                <a:gs pos="100000">
                  <a:srgbClr val="114FFB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34" name="Oval 38"/>
            <p:cNvSpPr>
              <a:spLocks noChangeArrowheads="1"/>
            </p:cNvSpPr>
            <p:nvPr/>
          </p:nvSpPr>
          <p:spPr bwMode="auto">
            <a:xfrm>
              <a:off x="2740" y="2644"/>
              <a:ext cx="184" cy="184"/>
            </a:xfrm>
            <a:prstGeom prst="ellipse">
              <a:avLst/>
            </a:prstGeom>
            <a:gradFill rotWithShape="0">
              <a:gsLst>
                <a:gs pos="0">
                  <a:srgbClr val="114FFB">
                    <a:gamma/>
                    <a:shade val="89804"/>
                    <a:invGamma/>
                  </a:srgbClr>
                </a:gs>
                <a:gs pos="100000">
                  <a:srgbClr val="114FFB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35" name="Oval 39"/>
            <p:cNvSpPr>
              <a:spLocks noChangeArrowheads="1"/>
            </p:cNvSpPr>
            <p:nvPr/>
          </p:nvSpPr>
          <p:spPr bwMode="auto">
            <a:xfrm>
              <a:off x="3124" y="2644"/>
              <a:ext cx="184" cy="184"/>
            </a:xfrm>
            <a:prstGeom prst="ellipse">
              <a:avLst/>
            </a:prstGeom>
            <a:gradFill rotWithShape="0">
              <a:gsLst>
                <a:gs pos="0">
                  <a:srgbClr val="114FFB">
                    <a:gamma/>
                    <a:shade val="89804"/>
                    <a:invGamma/>
                  </a:srgbClr>
                </a:gs>
                <a:gs pos="100000">
                  <a:srgbClr val="114FFB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36" name="Line 40"/>
            <p:cNvSpPr>
              <a:spLocks noChangeShapeType="1"/>
            </p:cNvSpPr>
            <p:nvPr/>
          </p:nvSpPr>
          <p:spPr bwMode="auto">
            <a:xfrm flipH="1">
              <a:off x="2832" y="2448"/>
              <a:ext cx="144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737" name="Line 41"/>
            <p:cNvSpPr>
              <a:spLocks noChangeShapeType="1"/>
            </p:cNvSpPr>
            <p:nvPr/>
          </p:nvSpPr>
          <p:spPr bwMode="auto">
            <a:xfrm>
              <a:off x="3072" y="2448"/>
              <a:ext cx="144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3738" name="Group 42"/>
            <p:cNvGrpSpPr>
              <a:grpSpLocks/>
            </p:cNvGrpSpPr>
            <p:nvPr/>
          </p:nvGrpSpPr>
          <p:grpSpPr bwMode="auto">
            <a:xfrm>
              <a:off x="2630" y="3009"/>
              <a:ext cx="772" cy="231"/>
              <a:chOff x="2630" y="3009"/>
              <a:chExt cx="772" cy="231"/>
            </a:xfrm>
          </p:grpSpPr>
          <p:sp>
            <p:nvSpPr>
              <p:cNvPr id="413739" name="Rectangle 43"/>
              <p:cNvSpPr>
                <a:spLocks noChangeArrowheads="1"/>
              </p:cNvSpPr>
              <p:nvPr/>
            </p:nvSpPr>
            <p:spPr bwMode="auto">
              <a:xfrm>
                <a:off x="2630" y="3009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800" b="1">
                    <a:solidFill>
                      <a:schemeClr val="tx1"/>
                    </a:solidFill>
                    <a:effectLst/>
                  </a:rPr>
                  <a:t>0</a:t>
                </a:r>
              </a:p>
            </p:txBody>
          </p:sp>
          <p:sp>
            <p:nvSpPr>
              <p:cNvPr id="413740" name="Rectangle 44"/>
              <p:cNvSpPr>
                <a:spLocks noChangeArrowheads="1"/>
              </p:cNvSpPr>
              <p:nvPr/>
            </p:nvSpPr>
            <p:spPr bwMode="auto">
              <a:xfrm>
                <a:off x="2822" y="3009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800" b="1">
                    <a:solidFill>
                      <a:schemeClr val="tx1"/>
                    </a:solidFill>
                    <a:effectLst/>
                  </a:rPr>
                  <a:t>0</a:t>
                </a:r>
              </a:p>
            </p:txBody>
          </p:sp>
          <p:sp>
            <p:nvSpPr>
              <p:cNvPr id="413741" name="Rectangle 45"/>
              <p:cNvSpPr>
                <a:spLocks noChangeArrowheads="1"/>
              </p:cNvSpPr>
              <p:nvPr/>
            </p:nvSpPr>
            <p:spPr bwMode="auto">
              <a:xfrm>
                <a:off x="3014" y="3009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800" b="1">
                    <a:solidFill>
                      <a:schemeClr val="tx1"/>
                    </a:solidFill>
                    <a:effectLst/>
                  </a:rPr>
                  <a:t>0</a:t>
                </a:r>
              </a:p>
            </p:txBody>
          </p:sp>
          <p:sp>
            <p:nvSpPr>
              <p:cNvPr id="413742" name="Rectangle 46"/>
              <p:cNvSpPr>
                <a:spLocks noChangeArrowheads="1"/>
              </p:cNvSpPr>
              <p:nvPr/>
            </p:nvSpPr>
            <p:spPr bwMode="auto">
              <a:xfrm>
                <a:off x="3206" y="3009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800" b="1">
                    <a:solidFill>
                      <a:schemeClr val="tx1"/>
                    </a:solidFill>
                    <a:effectLst/>
                  </a:rPr>
                  <a:t>1</a:t>
                </a:r>
              </a:p>
            </p:txBody>
          </p:sp>
        </p:grpSp>
        <p:grpSp>
          <p:nvGrpSpPr>
            <p:cNvPr id="413743" name="Group 47"/>
            <p:cNvGrpSpPr>
              <a:grpSpLocks/>
            </p:cNvGrpSpPr>
            <p:nvPr/>
          </p:nvGrpSpPr>
          <p:grpSpPr bwMode="auto">
            <a:xfrm>
              <a:off x="2736" y="2832"/>
              <a:ext cx="576" cy="192"/>
              <a:chOff x="2736" y="2832"/>
              <a:chExt cx="576" cy="192"/>
            </a:xfrm>
          </p:grpSpPr>
          <p:sp>
            <p:nvSpPr>
              <p:cNvPr id="413744" name="Line 48"/>
              <p:cNvSpPr>
                <a:spLocks noChangeShapeType="1"/>
              </p:cNvSpPr>
              <p:nvPr/>
            </p:nvSpPr>
            <p:spPr bwMode="auto">
              <a:xfrm flipH="1">
                <a:off x="2736" y="2832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45" name="Line 49"/>
              <p:cNvSpPr>
                <a:spLocks noChangeShapeType="1"/>
              </p:cNvSpPr>
              <p:nvPr/>
            </p:nvSpPr>
            <p:spPr bwMode="auto">
              <a:xfrm flipH="1">
                <a:off x="3120" y="2832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46" name="Line 50"/>
              <p:cNvSpPr>
                <a:spLocks noChangeShapeType="1"/>
              </p:cNvSpPr>
              <p:nvPr/>
            </p:nvSpPr>
            <p:spPr bwMode="auto">
              <a:xfrm>
                <a:off x="2880" y="2832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47" name="Line 51"/>
              <p:cNvSpPr>
                <a:spLocks noChangeShapeType="1"/>
              </p:cNvSpPr>
              <p:nvPr/>
            </p:nvSpPr>
            <p:spPr bwMode="auto">
              <a:xfrm>
                <a:off x="3264" y="2832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3748" name="Oval 52"/>
            <p:cNvSpPr>
              <a:spLocks noChangeArrowheads="1"/>
            </p:cNvSpPr>
            <p:nvPr/>
          </p:nvSpPr>
          <p:spPr bwMode="auto">
            <a:xfrm>
              <a:off x="3700" y="2260"/>
              <a:ext cx="184" cy="184"/>
            </a:xfrm>
            <a:prstGeom prst="ellipse">
              <a:avLst/>
            </a:prstGeom>
            <a:gradFill rotWithShape="0">
              <a:gsLst>
                <a:gs pos="0">
                  <a:srgbClr val="114FFB">
                    <a:gamma/>
                    <a:shade val="89804"/>
                    <a:invGamma/>
                  </a:srgbClr>
                </a:gs>
                <a:gs pos="100000">
                  <a:srgbClr val="114FFB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49" name="Oval 53"/>
            <p:cNvSpPr>
              <a:spLocks noChangeArrowheads="1"/>
            </p:cNvSpPr>
            <p:nvPr/>
          </p:nvSpPr>
          <p:spPr bwMode="auto">
            <a:xfrm>
              <a:off x="3508" y="2644"/>
              <a:ext cx="184" cy="184"/>
            </a:xfrm>
            <a:prstGeom prst="ellipse">
              <a:avLst/>
            </a:prstGeom>
            <a:gradFill rotWithShape="0">
              <a:gsLst>
                <a:gs pos="0">
                  <a:srgbClr val="114FFB">
                    <a:gamma/>
                    <a:shade val="89804"/>
                    <a:invGamma/>
                  </a:srgbClr>
                </a:gs>
                <a:gs pos="100000">
                  <a:srgbClr val="114FFB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50" name="Oval 54"/>
            <p:cNvSpPr>
              <a:spLocks noChangeArrowheads="1"/>
            </p:cNvSpPr>
            <p:nvPr/>
          </p:nvSpPr>
          <p:spPr bwMode="auto">
            <a:xfrm>
              <a:off x="3892" y="2644"/>
              <a:ext cx="184" cy="184"/>
            </a:xfrm>
            <a:prstGeom prst="ellipse">
              <a:avLst/>
            </a:prstGeom>
            <a:gradFill rotWithShape="0">
              <a:gsLst>
                <a:gs pos="0">
                  <a:srgbClr val="114FFB">
                    <a:gamma/>
                    <a:shade val="89804"/>
                    <a:invGamma/>
                  </a:srgbClr>
                </a:gs>
                <a:gs pos="100000">
                  <a:srgbClr val="114FFB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51" name="Line 55"/>
            <p:cNvSpPr>
              <a:spLocks noChangeShapeType="1"/>
            </p:cNvSpPr>
            <p:nvPr/>
          </p:nvSpPr>
          <p:spPr bwMode="auto">
            <a:xfrm flipH="1">
              <a:off x="3600" y="2448"/>
              <a:ext cx="144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752" name="Line 56"/>
            <p:cNvSpPr>
              <a:spLocks noChangeShapeType="1"/>
            </p:cNvSpPr>
            <p:nvPr/>
          </p:nvSpPr>
          <p:spPr bwMode="auto">
            <a:xfrm>
              <a:off x="3840" y="2448"/>
              <a:ext cx="144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3753" name="Group 57"/>
            <p:cNvGrpSpPr>
              <a:grpSpLocks/>
            </p:cNvGrpSpPr>
            <p:nvPr/>
          </p:nvGrpSpPr>
          <p:grpSpPr bwMode="auto">
            <a:xfrm>
              <a:off x="3398" y="3009"/>
              <a:ext cx="772" cy="231"/>
              <a:chOff x="3398" y="3009"/>
              <a:chExt cx="772" cy="231"/>
            </a:xfrm>
          </p:grpSpPr>
          <p:sp>
            <p:nvSpPr>
              <p:cNvPr id="413754" name="Rectangle 58"/>
              <p:cNvSpPr>
                <a:spLocks noChangeArrowheads="1"/>
              </p:cNvSpPr>
              <p:nvPr/>
            </p:nvSpPr>
            <p:spPr bwMode="auto">
              <a:xfrm>
                <a:off x="3398" y="3009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800" b="1">
                    <a:solidFill>
                      <a:schemeClr val="tx1"/>
                    </a:solidFill>
                    <a:effectLst/>
                  </a:rPr>
                  <a:t>1</a:t>
                </a:r>
              </a:p>
            </p:txBody>
          </p:sp>
          <p:sp>
            <p:nvSpPr>
              <p:cNvPr id="413755" name="Rectangle 59"/>
              <p:cNvSpPr>
                <a:spLocks noChangeArrowheads="1"/>
              </p:cNvSpPr>
              <p:nvPr/>
            </p:nvSpPr>
            <p:spPr bwMode="auto">
              <a:xfrm>
                <a:off x="3590" y="3009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800" b="1">
                    <a:solidFill>
                      <a:schemeClr val="tx1"/>
                    </a:solidFill>
                    <a:effectLst/>
                  </a:rPr>
                  <a:t>1</a:t>
                </a:r>
              </a:p>
            </p:txBody>
          </p:sp>
          <p:sp>
            <p:nvSpPr>
              <p:cNvPr id="413756" name="Rectangle 60"/>
              <p:cNvSpPr>
                <a:spLocks noChangeArrowheads="1"/>
              </p:cNvSpPr>
              <p:nvPr/>
            </p:nvSpPr>
            <p:spPr bwMode="auto">
              <a:xfrm>
                <a:off x="3782" y="3009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800" b="1">
                    <a:solidFill>
                      <a:schemeClr val="tx1"/>
                    </a:solidFill>
                    <a:effectLst/>
                  </a:rPr>
                  <a:t>1</a:t>
                </a:r>
              </a:p>
            </p:txBody>
          </p:sp>
          <p:sp>
            <p:nvSpPr>
              <p:cNvPr id="413757" name="Rectangle 61"/>
              <p:cNvSpPr>
                <a:spLocks noChangeArrowheads="1"/>
              </p:cNvSpPr>
              <p:nvPr/>
            </p:nvSpPr>
            <p:spPr bwMode="auto">
              <a:xfrm>
                <a:off x="3974" y="3009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800" b="1">
                    <a:solidFill>
                      <a:schemeClr val="tx1"/>
                    </a:solidFill>
                    <a:effectLst/>
                  </a:rPr>
                  <a:t>1</a:t>
                </a:r>
              </a:p>
            </p:txBody>
          </p:sp>
        </p:grpSp>
        <p:grpSp>
          <p:nvGrpSpPr>
            <p:cNvPr id="413758" name="Group 62"/>
            <p:cNvGrpSpPr>
              <a:grpSpLocks/>
            </p:cNvGrpSpPr>
            <p:nvPr/>
          </p:nvGrpSpPr>
          <p:grpSpPr bwMode="auto">
            <a:xfrm>
              <a:off x="3504" y="2832"/>
              <a:ext cx="576" cy="192"/>
              <a:chOff x="3504" y="2832"/>
              <a:chExt cx="576" cy="192"/>
            </a:xfrm>
          </p:grpSpPr>
          <p:sp>
            <p:nvSpPr>
              <p:cNvPr id="413759" name="Line 63"/>
              <p:cNvSpPr>
                <a:spLocks noChangeShapeType="1"/>
              </p:cNvSpPr>
              <p:nvPr/>
            </p:nvSpPr>
            <p:spPr bwMode="auto">
              <a:xfrm flipH="1">
                <a:off x="3504" y="2832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60" name="Line 64"/>
              <p:cNvSpPr>
                <a:spLocks noChangeShapeType="1"/>
              </p:cNvSpPr>
              <p:nvPr/>
            </p:nvSpPr>
            <p:spPr bwMode="auto">
              <a:xfrm flipH="1">
                <a:off x="3888" y="2832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61" name="Line 65"/>
              <p:cNvSpPr>
                <a:spLocks noChangeShapeType="1"/>
              </p:cNvSpPr>
              <p:nvPr/>
            </p:nvSpPr>
            <p:spPr bwMode="auto">
              <a:xfrm>
                <a:off x="3648" y="2832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62" name="Line 66"/>
              <p:cNvSpPr>
                <a:spLocks noChangeShapeType="1"/>
              </p:cNvSpPr>
              <p:nvPr/>
            </p:nvSpPr>
            <p:spPr bwMode="auto">
              <a:xfrm>
                <a:off x="4032" y="2832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3763" name="Rectangle 67"/>
            <p:cNvSpPr>
              <a:spLocks noChangeArrowheads="1"/>
            </p:cNvSpPr>
            <p:nvPr/>
          </p:nvSpPr>
          <p:spPr bwMode="auto">
            <a:xfrm>
              <a:off x="1190" y="2626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800" b="1">
                  <a:solidFill>
                    <a:schemeClr val="tx1"/>
                  </a:solidFill>
                  <a:effectLst/>
                </a:rPr>
                <a:t>d</a:t>
              </a:r>
            </a:p>
          </p:txBody>
        </p:sp>
        <p:sp>
          <p:nvSpPr>
            <p:cNvPr id="413764" name="Rectangle 68"/>
            <p:cNvSpPr>
              <a:spLocks noChangeArrowheads="1"/>
            </p:cNvSpPr>
            <p:nvPr/>
          </p:nvSpPr>
          <p:spPr bwMode="auto">
            <a:xfrm>
              <a:off x="1574" y="262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800" b="1">
                  <a:solidFill>
                    <a:schemeClr val="tx1"/>
                  </a:solidFill>
                  <a:effectLst/>
                </a:rPr>
                <a:t>d</a:t>
              </a:r>
            </a:p>
          </p:txBody>
        </p:sp>
        <p:sp>
          <p:nvSpPr>
            <p:cNvPr id="413765" name="Rectangle 69"/>
            <p:cNvSpPr>
              <a:spLocks noChangeArrowheads="1"/>
            </p:cNvSpPr>
            <p:nvPr/>
          </p:nvSpPr>
          <p:spPr bwMode="auto">
            <a:xfrm>
              <a:off x="1958" y="262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800" b="1">
                  <a:solidFill>
                    <a:schemeClr val="tx1"/>
                  </a:solidFill>
                  <a:effectLst/>
                </a:rPr>
                <a:t>d</a:t>
              </a:r>
            </a:p>
          </p:txBody>
        </p:sp>
        <p:sp>
          <p:nvSpPr>
            <p:cNvPr id="413766" name="Rectangle 70"/>
            <p:cNvSpPr>
              <a:spLocks noChangeArrowheads="1"/>
            </p:cNvSpPr>
            <p:nvPr/>
          </p:nvSpPr>
          <p:spPr bwMode="auto">
            <a:xfrm>
              <a:off x="2342" y="262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800" b="1">
                  <a:solidFill>
                    <a:schemeClr val="tx1"/>
                  </a:solidFill>
                  <a:effectLst/>
                </a:rPr>
                <a:t>d</a:t>
              </a:r>
            </a:p>
          </p:txBody>
        </p:sp>
        <p:sp>
          <p:nvSpPr>
            <p:cNvPr id="413767" name="Rectangle 71"/>
            <p:cNvSpPr>
              <a:spLocks noChangeArrowheads="1"/>
            </p:cNvSpPr>
            <p:nvPr/>
          </p:nvSpPr>
          <p:spPr bwMode="auto">
            <a:xfrm>
              <a:off x="2726" y="262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800" b="1">
                  <a:solidFill>
                    <a:schemeClr val="tx1"/>
                  </a:solidFill>
                  <a:effectLst/>
                </a:rPr>
                <a:t>d</a:t>
              </a:r>
            </a:p>
          </p:txBody>
        </p:sp>
        <p:sp>
          <p:nvSpPr>
            <p:cNvPr id="413768" name="Rectangle 72"/>
            <p:cNvSpPr>
              <a:spLocks noChangeArrowheads="1"/>
            </p:cNvSpPr>
            <p:nvPr/>
          </p:nvSpPr>
          <p:spPr bwMode="auto">
            <a:xfrm>
              <a:off x="3110" y="262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800" b="1">
                  <a:solidFill>
                    <a:schemeClr val="tx1"/>
                  </a:solidFill>
                  <a:effectLst/>
                </a:rPr>
                <a:t>d</a:t>
              </a:r>
            </a:p>
          </p:txBody>
        </p:sp>
        <p:sp>
          <p:nvSpPr>
            <p:cNvPr id="413769" name="Rectangle 73"/>
            <p:cNvSpPr>
              <a:spLocks noChangeArrowheads="1"/>
            </p:cNvSpPr>
            <p:nvPr/>
          </p:nvSpPr>
          <p:spPr bwMode="auto">
            <a:xfrm>
              <a:off x="3494" y="262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800" b="1">
                  <a:solidFill>
                    <a:schemeClr val="tx1"/>
                  </a:solidFill>
                  <a:effectLst/>
                </a:rPr>
                <a:t>d</a:t>
              </a:r>
            </a:p>
          </p:txBody>
        </p:sp>
        <p:sp>
          <p:nvSpPr>
            <p:cNvPr id="413770" name="Rectangle 74"/>
            <p:cNvSpPr>
              <a:spLocks noChangeArrowheads="1"/>
            </p:cNvSpPr>
            <p:nvPr/>
          </p:nvSpPr>
          <p:spPr bwMode="auto">
            <a:xfrm>
              <a:off x="3878" y="262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800" b="1">
                  <a:solidFill>
                    <a:schemeClr val="tx1"/>
                  </a:solidFill>
                  <a:effectLst/>
                </a:rPr>
                <a:t>d</a:t>
              </a:r>
            </a:p>
          </p:txBody>
        </p:sp>
        <p:sp>
          <p:nvSpPr>
            <p:cNvPr id="413771" name="Rectangle 75"/>
            <p:cNvSpPr>
              <a:spLocks noChangeArrowheads="1"/>
            </p:cNvSpPr>
            <p:nvPr/>
          </p:nvSpPr>
          <p:spPr bwMode="auto">
            <a:xfrm>
              <a:off x="1382" y="224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800" b="1">
                  <a:solidFill>
                    <a:schemeClr val="tx1"/>
                  </a:solidFill>
                  <a:effectLst/>
                </a:rPr>
                <a:t>c</a:t>
              </a:r>
            </a:p>
          </p:txBody>
        </p:sp>
        <p:sp>
          <p:nvSpPr>
            <p:cNvPr id="413772" name="Rectangle 76"/>
            <p:cNvSpPr>
              <a:spLocks noChangeArrowheads="1"/>
            </p:cNvSpPr>
            <p:nvPr/>
          </p:nvSpPr>
          <p:spPr bwMode="auto">
            <a:xfrm>
              <a:off x="2150" y="224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800" b="1">
                  <a:solidFill>
                    <a:schemeClr val="tx1"/>
                  </a:solidFill>
                  <a:effectLst/>
                </a:rPr>
                <a:t>c</a:t>
              </a:r>
            </a:p>
          </p:txBody>
        </p:sp>
        <p:sp>
          <p:nvSpPr>
            <p:cNvPr id="413773" name="Rectangle 77"/>
            <p:cNvSpPr>
              <a:spLocks noChangeArrowheads="1"/>
            </p:cNvSpPr>
            <p:nvPr/>
          </p:nvSpPr>
          <p:spPr bwMode="auto">
            <a:xfrm>
              <a:off x="2918" y="224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800" b="1">
                  <a:solidFill>
                    <a:schemeClr val="tx1"/>
                  </a:solidFill>
                  <a:effectLst/>
                </a:rPr>
                <a:t>c</a:t>
              </a:r>
            </a:p>
          </p:txBody>
        </p:sp>
        <p:sp>
          <p:nvSpPr>
            <p:cNvPr id="413774" name="Rectangle 78"/>
            <p:cNvSpPr>
              <a:spLocks noChangeArrowheads="1"/>
            </p:cNvSpPr>
            <p:nvPr/>
          </p:nvSpPr>
          <p:spPr bwMode="auto">
            <a:xfrm>
              <a:off x="3686" y="224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800" b="1">
                  <a:solidFill>
                    <a:schemeClr val="tx1"/>
                  </a:solidFill>
                  <a:effectLst/>
                </a:rPr>
                <a:t>c</a:t>
              </a:r>
            </a:p>
          </p:txBody>
        </p:sp>
        <p:sp>
          <p:nvSpPr>
            <p:cNvPr id="413775" name="Oval 79"/>
            <p:cNvSpPr>
              <a:spLocks noChangeArrowheads="1"/>
            </p:cNvSpPr>
            <p:nvPr/>
          </p:nvSpPr>
          <p:spPr bwMode="auto">
            <a:xfrm>
              <a:off x="1780" y="1876"/>
              <a:ext cx="184" cy="184"/>
            </a:xfrm>
            <a:prstGeom prst="ellipse">
              <a:avLst/>
            </a:prstGeom>
            <a:gradFill rotWithShape="0">
              <a:gsLst>
                <a:gs pos="0">
                  <a:srgbClr val="114FFB">
                    <a:gamma/>
                    <a:shade val="89804"/>
                    <a:invGamma/>
                  </a:srgbClr>
                </a:gs>
                <a:gs pos="100000">
                  <a:srgbClr val="114FFB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76" name="Oval 80"/>
            <p:cNvSpPr>
              <a:spLocks noChangeArrowheads="1"/>
            </p:cNvSpPr>
            <p:nvPr/>
          </p:nvSpPr>
          <p:spPr bwMode="auto">
            <a:xfrm>
              <a:off x="3316" y="1876"/>
              <a:ext cx="184" cy="184"/>
            </a:xfrm>
            <a:prstGeom prst="ellipse">
              <a:avLst/>
            </a:prstGeom>
            <a:gradFill rotWithShape="0">
              <a:gsLst>
                <a:gs pos="0">
                  <a:srgbClr val="114FFB">
                    <a:gamma/>
                    <a:shade val="89804"/>
                    <a:invGamma/>
                  </a:srgbClr>
                </a:gs>
                <a:gs pos="100000">
                  <a:srgbClr val="114FFB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77" name="Oval 81"/>
            <p:cNvSpPr>
              <a:spLocks noChangeArrowheads="1"/>
            </p:cNvSpPr>
            <p:nvPr/>
          </p:nvSpPr>
          <p:spPr bwMode="auto">
            <a:xfrm>
              <a:off x="2548" y="1492"/>
              <a:ext cx="184" cy="184"/>
            </a:xfrm>
            <a:prstGeom prst="ellipse">
              <a:avLst/>
            </a:prstGeom>
            <a:gradFill rotWithShape="0">
              <a:gsLst>
                <a:gs pos="0">
                  <a:srgbClr val="114FFB">
                    <a:gamma/>
                    <a:shade val="89804"/>
                    <a:invGamma/>
                  </a:srgbClr>
                </a:gs>
                <a:gs pos="100000">
                  <a:srgbClr val="114FFB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78" name="Line 82"/>
            <p:cNvSpPr>
              <a:spLocks noChangeShapeType="1"/>
            </p:cNvSpPr>
            <p:nvPr/>
          </p:nvSpPr>
          <p:spPr bwMode="auto">
            <a:xfrm flipH="1">
              <a:off x="1488" y="2064"/>
              <a:ext cx="336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779" name="Line 83"/>
            <p:cNvSpPr>
              <a:spLocks noChangeShapeType="1"/>
            </p:cNvSpPr>
            <p:nvPr/>
          </p:nvSpPr>
          <p:spPr bwMode="auto">
            <a:xfrm flipH="1">
              <a:off x="3024" y="2064"/>
              <a:ext cx="336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780" name="Line 84"/>
            <p:cNvSpPr>
              <a:spLocks noChangeShapeType="1"/>
            </p:cNvSpPr>
            <p:nvPr/>
          </p:nvSpPr>
          <p:spPr bwMode="auto">
            <a:xfrm>
              <a:off x="1920" y="2064"/>
              <a:ext cx="336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781" name="Line 85"/>
            <p:cNvSpPr>
              <a:spLocks noChangeShapeType="1"/>
            </p:cNvSpPr>
            <p:nvPr/>
          </p:nvSpPr>
          <p:spPr bwMode="auto">
            <a:xfrm>
              <a:off x="3456" y="2064"/>
              <a:ext cx="336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782" name="Line 86"/>
            <p:cNvSpPr>
              <a:spLocks noChangeShapeType="1"/>
            </p:cNvSpPr>
            <p:nvPr/>
          </p:nvSpPr>
          <p:spPr bwMode="auto">
            <a:xfrm flipH="1">
              <a:off x="1872" y="1680"/>
              <a:ext cx="72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783" name="Line 87"/>
            <p:cNvSpPr>
              <a:spLocks noChangeShapeType="1"/>
            </p:cNvSpPr>
            <p:nvPr/>
          </p:nvSpPr>
          <p:spPr bwMode="auto">
            <a:xfrm>
              <a:off x="2688" y="1680"/>
              <a:ext cx="72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784" name="Rectangle 88"/>
            <p:cNvSpPr>
              <a:spLocks noChangeArrowheads="1"/>
            </p:cNvSpPr>
            <p:nvPr/>
          </p:nvSpPr>
          <p:spPr bwMode="auto">
            <a:xfrm>
              <a:off x="2102" y="156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800" b="1">
                  <a:solidFill>
                    <a:schemeClr val="tx1"/>
                  </a:solidFill>
                  <a:effectLst/>
                </a:rPr>
                <a:t>0</a:t>
              </a:r>
            </a:p>
          </p:txBody>
        </p:sp>
        <p:sp>
          <p:nvSpPr>
            <p:cNvPr id="413785" name="Rectangle 89"/>
            <p:cNvSpPr>
              <a:spLocks noChangeArrowheads="1"/>
            </p:cNvSpPr>
            <p:nvPr/>
          </p:nvSpPr>
          <p:spPr bwMode="auto">
            <a:xfrm>
              <a:off x="2966" y="156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800" b="1">
                  <a:solidFill>
                    <a:schemeClr val="tx1"/>
                  </a:solidFill>
                  <a:effectLst/>
                </a:rPr>
                <a:t>1</a:t>
              </a:r>
            </a:p>
          </p:txBody>
        </p:sp>
        <p:sp>
          <p:nvSpPr>
            <p:cNvPr id="413786" name="Rectangle 90"/>
            <p:cNvSpPr>
              <a:spLocks noChangeArrowheads="1"/>
            </p:cNvSpPr>
            <p:nvPr/>
          </p:nvSpPr>
          <p:spPr bwMode="auto">
            <a:xfrm>
              <a:off x="1574" y="195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800" b="1">
                  <a:solidFill>
                    <a:schemeClr val="tx1"/>
                  </a:solidFill>
                  <a:effectLst/>
                </a:rPr>
                <a:t>0</a:t>
              </a:r>
            </a:p>
          </p:txBody>
        </p:sp>
        <p:sp>
          <p:nvSpPr>
            <p:cNvPr id="413787" name="Rectangle 91"/>
            <p:cNvSpPr>
              <a:spLocks noChangeArrowheads="1"/>
            </p:cNvSpPr>
            <p:nvPr/>
          </p:nvSpPr>
          <p:spPr bwMode="auto">
            <a:xfrm>
              <a:off x="2006" y="1953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800" b="1">
                  <a:solidFill>
                    <a:schemeClr val="tx1"/>
                  </a:solidFill>
                  <a:effectLst/>
                </a:rPr>
                <a:t>1</a:t>
              </a:r>
            </a:p>
          </p:txBody>
        </p:sp>
        <p:sp>
          <p:nvSpPr>
            <p:cNvPr id="413788" name="Rectangle 92"/>
            <p:cNvSpPr>
              <a:spLocks noChangeArrowheads="1"/>
            </p:cNvSpPr>
            <p:nvPr/>
          </p:nvSpPr>
          <p:spPr bwMode="auto">
            <a:xfrm>
              <a:off x="3110" y="1953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800" b="1">
                  <a:solidFill>
                    <a:schemeClr val="tx1"/>
                  </a:solidFill>
                  <a:effectLst/>
                </a:rPr>
                <a:t>0</a:t>
              </a:r>
            </a:p>
          </p:txBody>
        </p:sp>
        <p:sp>
          <p:nvSpPr>
            <p:cNvPr id="413789" name="Rectangle 93"/>
            <p:cNvSpPr>
              <a:spLocks noChangeArrowheads="1"/>
            </p:cNvSpPr>
            <p:nvPr/>
          </p:nvSpPr>
          <p:spPr bwMode="auto">
            <a:xfrm>
              <a:off x="3542" y="1953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800" b="1">
                  <a:solidFill>
                    <a:schemeClr val="tx1"/>
                  </a:solidFill>
                  <a:effectLst/>
                </a:rPr>
                <a:t>1</a:t>
              </a:r>
            </a:p>
          </p:txBody>
        </p:sp>
        <p:sp>
          <p:nvSpPr>
            <p:cNvPr id="413790" name="Rectangle 94"/>
            <p:cNvSpPr>
              <a:spLocks noChangeArrowheads="1"/>
            </p:cNvSpPr>
            <p:nvPr/>
          </p:nvSpPr>
          <p:spPr bwMode="auto">
            <a:xfrm>
              <a:off x="1190" y="233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800" b="1">
                  <a:solidFill>
                    <a:schemeClr val="tx1"/>
                  </a:solidFill>
                  <a:effectLst/>
                </a:rPr>
                <a:t>0</a:t>
              </a:r>
            </a:p>
          </p:txBody>
        </p:sp>
        <p:sp>
          <p:nvSpPr>
            <p:cNvPr id="413791" name="Rectangle 95"/>
            <p:cNvSpPr>
              <a:spLocks noChangeArrowheads="1"/>
            </p:cNvSpPr>
            <p:nvPr/>
          </p:nvSpPr>
          <p:spPr bwMode="auto">
            <a:xfrm>
              <a:off x="1574" y="233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800" b="1">
                  <a:solidFill>
                    <a:schemeClr val="tx1"/>
                  </a:solidFill>
                  <a:effectLst/>
                </a:rPr>
                <a:t>1</a:t>
              </a:r>
            </a:p>
          </p:txBody>
        </p:sp>
        <p:sp>
          <p:nvSpPr>
            <p:cNvPr id="413792" name="Rectangle 96"/>
            <p:cNvSpPr>
              <a:spLocks noChangeArrowheads="1"/>
            </p:cNvSpPr>
            <p:nvPr/>
          </p:nvSpPr>
          <p:spPr bwMode="auto">
            <a:xfrm>
              <a:off x="1958" y="233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800" b="1">
                  <a:solidFill>
                    <a:schemeClr val="tx1"/>
                  </a:solidFill>
                  <a:effectLst/>
                </a:rPr>
                <a:t>0</a:t>
              </a:r>
            </a:p>
          </p:txBody>
        </p:sp>
        <p:sp>
          <p:nvSpPr>
            <p:cNvPr id="413793" name="Rectangle 97"/>
            <p:cNvSpPr>
              <a:spLocks noChangeArrowheads="1"/>
            </p:cNvSpPr>
            <p:nvPr/>
          </p:nvSpPr>
          <p:spPr bwMode="auto">
            <a:xfrm>
              <a:off x="2342" y="233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800" b="1">
                  <a:solidFill>
                    <a:schemeClr val="tx1"/>
                  </a:solidFill>
                  <a:effectLst/>
                </a:rPr>
                <a:t>1</a:t>
              </a:r>
            </a:p>
          </p:txBody>
        </p:sp>
        <p:sp>
          <p:nvSpPr>
            <p:cNvPr id="413794" name="Rectangle 98"/>
            <p:cNvSpPr>
              <a:spLocks noChangeArrowheads="1"/>
            </p:cNvSpPr>
            <p:nvPr/>
          </p:nvSpPr>
          <p:spPr bwMode="auto">
            <a:xfrm>
              <a:off x="2726" y="233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800" b="1">
                  <a:solidFill>
                    <a:schemeClr val="tx1"/>
                  </a:solidFill>
                  <a:effectLst/>
                </a:rPr>
                <a:t>0</a:t>
              </a:r>
            </a:p>
          </p:txBody>
        </p:sp>
        <p:sp>
          <p:nvSpPr>
            <p:cNvPr id="413795" name="Rectangle 99"/>
            <p:cNvSpPr>
              <a:spLocks noChangeArrowheads="1"/>
            </p:cNvSpPr>
            <p:nvPr/>
          </p:nvSpPr>
          <p:spPr bwMode="auto">
            <a:xfrm>
              <a:off x="3110" y="233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800" b="1">
                  <a:solidFill>
                    <a:schemeClr val="tx1"/>
                  </a:solidFill>
                  <a:effectLst/>
                </a:rPr>
                <a:t>1</a:t>
              </a:r>
            </a:p>
          </p:txBody>
        </p:sp>
        <p:sp>
          <p:nvSpPr>
            <p:cNvPr id="413796" name="Rectangle 100"/>
            <p:cNvSpPr>
              <a:spLocks noChangeArrowheads="1"/>
            </p:cNvSpPr>
            <p:nvPr/>
          </p:nvSpPr>
          <p:spPr bwMode="auto">
            <a:xfrm>
              <a:off x="3494" y="233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800" b="1">
                  <a:solidFill>
                    <a:schemeClr val="tx1"/>
                  </a:solidFill>
                  <a:effectLst/>
                </a:rPr>
                <a:t>0</a:t>
              </a:r>
            </a:p>
          </p:txBody>
        </p:sp>
        <p:sp>
          <p:nvSpPr>
            <p:cNvPr id="413797" name="Rectangle 101"/>
            <p:cNvSpPr>
              <a:spLocks noChangeArrowheads="1"/>
            </p:cNvSpPr>
            <p:nvPr/>
          </p:nvSpPr>
          <p:spPr bwMode="auto">
            <a:xfrm>
              <a:off x="3878" y="233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800" b="1">
                  <a:solidFill>
                    <a:schemeClr val="tx1"/>
                  </a:solidFill>
                  <a:effectLst/>
                </a:rPr>
                <a:t>1</a:t>
              </a:r>
            </a:p>
          </p:txBody>
        </p:sp>
        <p:sp>
          <p:nvSpPr>
            <p:cNvPr id="413798" name="Rectangle 102"/>
            <p:cNvSpPr>
              <a:spLocks noChangeArrowheads="1"/>
            </p:cNvSpPr>
            <p:nvPr/>
          </p:nvSpPr>
          <p:spPr bwMode="auto">
            <a:xfrm>
              <a:off x="1766" y="1858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800" b="1">
                  <a:solidFill>
                    <a:schemeClr val="tx1"/>
                  </a:solidFill>
                  <a:effectLst/>
                </a:rPr>
                <a:t>b</a:t>
              </a:r>
            </a:p>
          </p:txBody>
        </p:sp>
        <p:sp>
          <p:nvSpPr>
            <p:cNvPr id="413799" name="Rectangle 103"/>
            <p:cNvSpPr>
              <a:spLocks noChangeArrowheads="1"/>
            </p:cNvSpPr>
            <p:nvPr/>
          </p:nvSpPr>
          <p:spPr bwMode="auto">
            <a:xfrm>
              <a:off x="3302" y="1857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800" b="1">
                  <a:solidFill>
                    <a:schemeClr val="tx1"/>
                  </a:solidFill>
                  <a:effectLst/>
                </a:rPr>
                <a:t>b</a:t>
              </a:r>
            </a:p>
          </p:txBody>
        </p:sp>
        <p:sp>
          <p:nvSpPr>
            <p:cNvPr id="413800" name="Rectangle 104"/>
            <p:cNvSpPr>
              <a:spLocks noChangeArrowheads="1"/>
            </p:cNvSpPr>
            <p:nvPr/>
          </p:nvSpPr>
          <p:spPr bwMode="auto">
            <a:xfrm>
              <a:off x="2534" y="147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800" b="1">
                  <a:solidFill>
                    <a:schemeClr val="tx1"/>
                  </a:solidFill>
                  <a:effectLst/>
                </a:rPr>
                <a:t>a</a:t>
              </a:r>
            </a:p>
          </p:txBody>
        </p:sp>
      </p:grpSp>
      <p:sp>
        <p:nvSpPr>
          <p:cNvPr id="413802" name="Text Box 106"/>
          <p:cNvSpPr txBox="1">
            <a:spLocks noChangeArrowheads="1"/>
          </p:cNvSpPr>
          <p:nvPr/>
        </p:nvSpPr>
        <p:spPr bwMode="auto">
          <a:xfrm>
            <a:off x="2057400" y="1958975"/>
            <a:ext cx="5254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Binary Decision Diagrams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 (Bryant)</a:t>
            </a:r>
          </a:p>
        </p:txBody>
      </p:sp>
      <p:grpSp>
        <p:nvGrpSpPr>
          <p:cNvPr id="413803" name="Group 107"/>
          <p:cNvGrpSpPr>
            <a:grpSpLocks/>
          </p:cNvGrpSpPr>
          <p:nvPr/>
        </p:nvGrpSpPr>
        <p:grpSpPr bwMode="auto">
          <a:xfrm>
            <a:off x="2209800" y="3200400"/>
            <a:ext cx="4349750" cy="2803525"/>
            <a:chOff x="1190" y="1474"/>
            <a:chExt cx="2740" cy="1766"/>
          </a:xfrm>
        </p:grpSpPr>
        <p:sp>
          <p:nvSpPr>
            <p:cNvPr id="413804" name="Oval 108"/>
            <p:cNvSpPr>
              <a:spLocks noChangeArrowheads="1"/>
            </p:cNvSpPr>
            <p:nvPr/>
          </p:nvSpPr>
          <p:spPr bwMode="auto">
            <a:xfrm>
              <a:off x="1396" y="2260"/>
              <a:ext cx="184" cy="184"/>
            </a:xfrm>
            <a:prstGeom prst="ellipse">
              <a:avLst/>
            </a:prstGeom>
            <a:gradFill rotWithShape="0">
              <a:gsLst>
                <a:gs pos="0">
                  <a:srgbClr val="00B7A5">
                    <a:gamma/>
                    <a:shade val="89804"/>
                    <a:invGamma/>
                  </a:srgbClr>
                </a:gs>
                <a:gs pos="100000">
                  <a:srgbClr val="00B7A5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805" name="Oval 109"/>
            <p:cNvSpPr>
              <a:spLocks noChangeArrowheads="1"/>
            </p:cNvSpPr>
            <p:nvPr/>
          </p:nvSpPr>
          <p:spPr bwMode="auto">
            <a:xfrm>
              <a:off x="1588" y="2644"/>
              <a:ext cx="184" cy="184"/>
            </a:xfrm>
            <a:prstGeom prst="ellipse">
              <a:avLst/>
            </a:prstGeom>
            <a:gradFill rotWithShape="0">
              <a:gsLst>
                <a:gs pos="0">
                  <a:srgbClr val="00B7A5">
                    <a:gamma/>
                    <a:shade val="89804"/>
                    <a:invGamma/>
                  </a:srgbClr>
                </a:gs>
                <a:gs pos="100000">
                  <a:srgbClr val="00B7A5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806" name="Line 110"/>
            <p:cNvSpPr>
              <a:spLocks noChangeShapeType="1"/>
            </p:cNvSpPr>
            <p:nvPr/>
          </p:nvSpPr>
          <p:spPr bwMode="auto">
            <a:xfrm flipH="1">
              <a:off x="1296" y="2448"/>
              <a:ext cx="144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807" name="Line 111"/>
            <p:cNvSpPr>
              <a:spLocks noChangeShapeType="1"/>
            </p:cNvSpPr>
            <p:nvPr/>
          </p:nvSpPr>
          <p:spPr bwMode="auto">
            <a:xfrm>
              <a:off x="1536" y="2448"/>
              <a:ext cx="144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808" name="Rectangle 112"/>
            <p:cNvSpPr>
              <a:spLocks noChangeArrowheads="1"/>
            </p:cNvSpPr>
            <p:nvPr/>
          </p:nvSpPr>
          <p:spPr bwMode="auto">
            <a:xfrm>
              <a:off x="1478" y="300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800" b="1">
                  <a:solidFill>
                    <a:schemeClr val="tx1"/>
                  </a:solidFill>
                  <a:effectLst/>
                </a:rPr>
                <a:t>0</a:t>
              </a:r>
            </a:p>
          </p:txBody>
        </p:sp>
        <p:sp>
          <p:nvSpPr>
            <p:cNvPr id="413809" name="Rectangle 113"/>
            <p:cNvSpPr>
              <a:spLocks noChangeArrowheads="1"/>
            </p:cNvSpPr>
            <p:nvPr/>
          </p:nvSpPr>
          <p:spPr bwMode="auto">
            <a:xfrm>
              <a:off x="1670" y="300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800" b="1">
                  <a:solidFill>
                    <a:schemeClr val="tx1"/>
                  </a:solidFill>
                  <a:effectLst/>
                </a:rPr>
                <a:t>1</a:t>
              </a:r>
            </a:p>
          </p:txBody>
        </p:sp>
        <p:sp>
          <p:nvSpPr>
            <p:cNvPr id="413810" name="Line 114"/>
            <p:cNvSpPr>
              <a:spLocks noChangeShapeType="1"/>
            </p:cNvSpPr>
            <p:nvPr/>
          </p:nvSpPr>
          <p:spPr bwMode="auto">
            <a:xfrm flipH="1">
              <a:off x="1584" y="2832"/>
              <a:ext cx="4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811" name="Rectangle 115"/>
            <p:cNvSpPr>
              <a:spLocks noChangeArrowheads="1"/>
            </p:cNvSpPr>
            <p:nvPr/>
          </p:nvSpPr>
          <p:spPr bwMode="auto">
            <a:xfrm>
              <a:off x="1574" y="262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800" b="1">
                  <a:solidFill>
                    <a:schemeClr val="tx1"/>
                  </a:solidFill>
                  <a:effectLst/>
                </a:rPr>
                <a:t>d</a:t>
              </a:r>
            </a:p>
          </p:txBody>
        </p:sp>
        <p:sp>
          <p:nvSpPr>
            <p:cNvPr id="413812" name="Rectangle 116"/>
            <p:cNvSpPr>
              <a:spLocks noChangeArrowheads="1"/>
            </p:cNvSpPr>
            <p:nvPr/>
          </p:nvSpPr>
          <p:spPr bwMode="auto">
            <a:xfrm>
              <a:off x="1382" y="224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800" b="1">
                  <a:solidFill>
                    <a:schemeClr val="tx1"/>
                  </a:solidFill>
                  <a:effectLst/>
                </a:rPr>
                <a:t>c</a:t>
              </a:r>
            </a:p>
          </p:txBody>
        </p:sp>
        <p:sp>
          <p:nvSpPr>
            <p:cNvPr id="413813" name="Oval 117"/>
            <p:cNvSpPr>
              <a:spLocks noChangeArrowheads="1"/>
            </p:cNvSpPr>
            <p:nvPr/>
          </p:nvSpPr>
          <p:spPr bwMode="auto">
            <a:xfrm>
              <a:off x="3316" y="1876"/>
              <a:ext cx="184" cy="184"/>
            </a:xfrm>
            <a:prstGeom prst="ellipse">
              <a:avLst/>
            </a:prstGeom>
            <a:gradFill rotWithShape="0">
              <a:gsLst>
                <a:gs pos="0">
                  <a:srgbClr val="114FFB">
                    <a:gamma/>
                    <a:shade val="89804"/>
                    <a:invGamma/>
                  </a:srgbClr>
                </a:gs>
                <a:gs pos="100000">
                  <a:srgbClr val="114FFB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814" name="Oval 118"/>
            <p:cNvSpPr>
              <a:spLocks noChangeArrowheads="1"/>
            </p:cNvSpPr>
            <p:nvPr/>
          </p:nvSpPr>
          <p:spPr bwMode="auto">
            <a:xfrm>
              <a:off x="2548" y="1492"/>
              <a:ext cx="184" cy="184"/>
            </a:xfrm>
            <a:prstGeom prst="ellipse">
              <a:avLst/>
            </a:prstGeom>
            <a:gradFill rotWithShape="0">
              <a:gsLst>
                <a:gs pos="0">
                  <a:srgbClr val="114FFB">
                    <a:gamma/>
                    <a:shade val="89804"/>
                    <a:invGamma/>
                  </a:srgbClr>
                </a:gs>
                <a:gs pos="100000">
                  <a:srgbClr val="114FFB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815" name="Line 119"/>
            <p:cNvSpPr>
              <a:spLocks noChangeShapeType="1"/>
            </p:cNvSpPr>
            <p:nvPr/>
          </p:nvSpPr>
          <p:spPr bwMode="auto">
            <a:xfrm flipH="1">
              <a:off x="1488" y="2064"/>
              <a:ext cx="1872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816" name="Line 120"/>
            <p:cNvSpPr>
              <a:spLocks noChangeShapeType="1"/>
            </p:cNvSpPr>
            <p:nvPr/>
          </p:nvSpPr>
          <p:spPr bwMode="auto">
            <a:xfrm>
              <a:off x="3456" y="2064"/>
              <a:ext cx="336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817" name="Line 121"/>
            <p:cNvSpPr>
              <a:spLocks noChangeShapeType="1"/>
            </p:cNvSpPr>
            <p:nvPr/>
          </p:nvSpPr>
          <p:spPr bwMode="auto">
            <a:xfrm flipH="1">
              <a:off x="1488" y="1680"/>
              <a:ext cx="1104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818" name="Line 122"/>
            <p:cNvSpPr>
              <a:spLocks noChangeShapeType="1"/>
            </p:cNvSpPr>
            <p:nvPr/>
          </p:nvSpPr>
          <p:spPr bwMode="auto">
            <a:xfrm>
              <a:off x="2688" y="1680"/>
              <a:ext cx="72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819" name="Rectangle 123"/>
            <p:cNvSpPr>
              <a:spLocks noChangeArrowheads="1"/>
            </p:cNvSpPr>
            <p:nvPr/>
          </p:nvSpPr>
          <p:spPr bwMode="auto">
            <a:xfrm>
              <a:off x="1958" y="1713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800" b="1">
                  <a:solidFill>
                    <a:schemeClr val="tx1"/>
                  </a:solidFill>
                  <a:effectLst/>
                </a:rPr>
                <a:t>0</a:t>
              </a:r>
            </a:p>
          </p:txBody>
        </p:sp>
        <p:sp>
          <p:nvSpPr>
            <p:cNvPr id="413820" name="Rectangle 124"/>
            <p:cNvSpPr>
              <a:spLocks noChangeArrowheads="1"/>
            </p:cNvSpPr>
            <p:nvPr/>
          </p:nvSpPr>
          <p:spPr bwMode="auto">
            <a:xfrm>
              <a:off x="2966" y="156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800" b="1">
                  <a:solidFill>
                    <a:schemeClr val="tx1"/>
                  </a:solidFill>
                  <a:effectLst/>
                </a:rPr>
                <a:t>1</a:t>
              </a:r>
            </a:p>
          </p:txBody>
        </p:sp>
        <p:sp>
          <p:nvSpPr>
            <p:cNvPr id="413821" name="Rectangle 125"/>
            <p:cNvSpPr>
              <a:spLocks noChangeArrowheads="1"/>
            </p:cNvSpPr>
            <p:nvPr/>
          </p:nvSpPr>
          <p:spPr bwMode="auto">
            <a:xfrm>
              <a:off x="2870" y="190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800" b="1">
                  <a:solidFill>
                    <a:schemeClr val="tx1"/>
                  </a:solidFill>
                  <a:effectLst/>
                </a:rPr>
                <a:t>0</a:t>
              </a:r>
            </a:p>
          </p:txBody>
        </p:sp>
        <p:sp>
          <p:nvSpPr>
            <p:cNvPr id="413822" name="Rectangle 126"/>
            <p:cNvSpPr>
              <a:spLocks noChangeArrowheads="1"/>
            </p:cNvSpPr>
            <p:nvPr/>
          </p:nvSpPr>
          <p:spPr bwMode="auto">
            <a:xfrm>
              <a:off x="3542" y="1953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800" b="1">
                  <a:solidFill>
                    <a:schemeClr val="tx1"/>
                  </a:solidFill>
                  <a:effectLst/>
                </a:rPr>
                <a:t>1</a:t>
              </a:r>
            </a:p>
          </p:txBody>
        </p:sp>
        <p:sp>
          <p:nvSpPr>
            <p:cNvPr id="413823" name="Rectangle 127"/>
            <p:cNvSpPr>
              <a:spLocks noChangeArrowheads="1"/>
            </p:cNvSpPr>
            <p:nvPr/>
          </p:nvSpPr>
          <p:spPr bwMode="auto">
            <a:xfrm>
              <a:off x="1190" y="233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800" b="1">
                  <a:solidFill>
                    <a:schemeClr val="tx1"/>
                  </a:solidFill>
                  <a:effectLst/>
                </a:rPr>
                <a:t>0</a:t>
              </a:r>
            </a:p>
          </p:txBody>
        </p:sp>
        <p:sp>
          <p:nvSpPr>
            <p:cNvPr id="413824" name="Rectangle 128"/>
            <p:cNvSpPr>
              <a:spLocks noChangeArrowheads="1"/>
            </p:cNvSpPr>
            <p:nvPr/>
          </p:nvSpPr>
          <p:spPr bwMode="auto">
            <a:xfrm>
              <a:off x="1574" y="233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800" b="1">
                  <a:solidFill>
                    <a:schemeClr val="tx1"/>
                  </a:solidFill>
                  <a:effectLst/>
                </a:rPr>
                <a:t>1</a:t>
              </a:r>
            </a:p>
          </p:txBody>
        </p:sp>
        <p:sp>
          <p:nvSpPr>
            <p:cNvPr id="413825" name="Rectangle 129"/>
            <p:cNvSpPr>
              <a:spLocks noChangeArrowheads="1"/>
            </p:cNvSpPr>
            <p:nvPr/>
          </p:nvSpPr>
          <p:spPr bwMode="auto">
            <a:xfrm>
              <a:off x="3302" y="1857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800" b="1">
                  <a:solidFill>
                    <a:schemeClr val="tx1"/>
                  </a:solidFill>
                  <a:effectLst/>
                </a:rPr>
                <a:t>b</a:t>
              </a:r>
            </a:p>
          </p:txBody>
        </p:sp>
        <p:sp>
          <p:nvSpPr>
            <p:cNvPr id="413826" name="Rectangle 130"/>
            <p:cNvSpPr>
              <a:spLocks noChangeArrowheads="1"/>
            </p:cNvSpPr>
            <p:nvPr/>
          </p:nvSpPr>
          <p:spPr bwMode="auto">
            <a:xfrm>
              <a:off x="2534" y="147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800" b="1">
                  <a:solidFill>
                    <a:schemeClr val="tx1"/>
                  </a:solidFill>
                  <a:effectLst/>
                </a:rPr>
                <a:t>a</a:t>
              </a:r>
            </a:p>
          </p:txBody>
        </p:sp>
        <p:sp>
          <p:nvSpPr>
            <p:cNvPr id="413827" name="Rectangle 131"/>
            <p:cNvSpPr>
              <a:spLocks noChangeArrowheads="1"/>
            </p:cNvSpPr>
            <p:nvPr/>
          </p:nvSpPr>
          <p:spPr bwMode="auto">
            <a:xfrm>
              <a:off x="1190" y="2626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800" b="1">
                  <a:solidFill>
                    <a:schemeClr val="tx1"/>
                  </a:solidFill>
                  <a:effectLst/>
                </a:rPr>
                <a:t>0</a:t>
              </a:r>
            </a:p>
          </p:txBody>
        </p:sp>
        <p:sp>
          <p:nvSpPr>
            <p:cNvPr id="413828" name="Rectangle 132"/>
            <p:cNvSpPr>
              <a:spLocks noChangeArrowheads="1"/>
            </p:cNvSpPr>
            <p:nvPr/>
          </p:nvSpPr>
          <p:spPr bwMode="auto">
            <a:xfrm>
              <a:off x="3734" y="224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800" b="1">
                  <a:solidFill>
                    <a:schemeClr val="tx1"/>
                  </a:solidFill>
                  <a:effectLst/>
                </a:rPr>
                <a:t>1</a:t>
              </a:r>
            </a:p>
          </p:txBody>
        </p:sp>
        <p:sp>
          <p:nvSpPr>
            <p:cNvPr id="413829" name="Line 133"/>
            <p:cNvSpPr>
              <a:spLocks noChangeShapeType="1"/>
            </p:cNvSpPr>
            <p:nvPr/>
          </p:nvSpPr>
          <p:spPr bwMode="auto">
            <a:xfrm>
              <a:off x="1728" y="2832"/>
              <a:ext cx="4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9856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3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3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137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700" grpId="0" animBg="1"/>
      <p:bldP spid="41380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74947</TotalTime>
  <Words>1560</Words>
  <Application>Microsoft Office PowerPoint</Application>
  <PresentationFormat>On-screen Show (4:3)</PresentationFormat>
  <Paragraphs>333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Office Theme</vt:lpstr>
      <vt:lpstr>The Model Checking Paradigm</vt:lpstr>
      <vt:lpstr>Overview</vt:lpstr>
      <vt:lpstr>Origins of model checking</vt:lpstr>
      <vt:lpstr>Model checking paradigm</vt:lpstr>
      <vt:lpstr>Every solution creates new problems</vt:lpstr>
      <vt:lpstr>Model checking whack-a-mole</vt:lpstr>
      <vt:lpstr>Research strategies</vt:lpstr>
      <vt:lpstr>Strategy #1: Apply magic</vt:lpstr>
      <vt:lpstr>Example: BDD-based Model Checking</vt:lpstr>
      <vt:lpstr>Exploiting structure symbolically (?)</vt:lpstr>
      <vt:lpstr>Strategy #2: Give and take away </vt:lpstr>
      <vt:lpstr>Example: WSTS</vt:lpstr>
      <vt:lpstr>Strategy #3: Lower expectations</vt:lpstr>
      <vt:lpstr>Strategy #3: Lower expectations  (cont)</vt:lpstr>
      <vt:lpstr>Example: BMC</vt:lpstr>
      <vt:lpstr>Strategy #4: Throw out the baby</vt:lpstr>
      <vt:lpstr>Example: Compositional methods</vt:lpstr>
      <vt:lpstr>Example: compositional methods</vt:lpstr>
      <vt:lpstr>Relaxation</vt:lpstr>
      <vt:lpstr>Cutting planes method</vt:lpstr>
      <vt:lpstr>Relaxation and model checking</vt:lpstr>
      <vt:lpstr>Example: ICE learning invariants</vt:lpstr>
      <vt:lpstr>Ask when reading a paper…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of Generalization in Automated Proof</dc:title>
  <dc:creator>Kenneth McMillan</dc:creator>
  <cp:lastModifiedBy>Kenneth McMillan</cp:lastModifiedBy>
  <cp:revision>359</cp:revision>
  <dcterms:created xsi:type="dcterms:W3CDTF">2013-05-08T20:43:23Z</dcterms:created>
  <dcterms:modified xsi:type="dcterms:W3CDTF">2017-07-19T18:50:38Z</dcterms:modified>
</cp:coreProperties>
</file>