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487" r:id="rId3"/>
    <p:sldId id="488" r:id="rId4"/>
    <p:sldId id="489" r:id="rId5"/>
    <p:sldId id="498" r:id="rId6"/>
    <p:sldId id="54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486" r:id="rId20"/>
    <p:sldId id="455" r:id="rId21"/>
    <p:sldId id="539" r:id="rId22"/>
    <p:sldId id="513" r:id="rId23"/>
    <p:sldId id="499" r:id="rId24"/>
    <p:sldId id="514" r:id="rId25"/>
    <p:sldId id="531" r:id="rId26"/>
    <p:sldId id="516" r:id="rId27"/>
    <p:sldId id="518" r:id="rId28"/>
    <p:sldId id="515" r:id="rId29"/>
    <p:sldId id="519" r:id="rId30"/>
    <p:sldId id="521" r:id="rId31"/>
    <p:sldId id="522" r:id="rId32"/>
    <p:sldId id="523" r:id="rId33"/>
    <p:sldId id="525" r:id="rId34"/>
    <p:sldId id="526" r:id="rId35"/>
    <p:sldId id="527" r:id="rId36"/>
    <p:sldId id="528" r:id="rId37"/>
    <p:sldId id="524" r:id="rId38"/>
    <p:sldId id="500" r:id="rId39"/>
    <p:sldId id="529" r:id="rId40"/>
    <p:sldId id="530" r:id="rId41"/>
    <p:sldId id="348" r:id="rId42"/>
    <p:sldId id="357" r:id="rId43"/>
    <p:sldId id="358" r:id="rId44"/>
    <p:sldId id="532" r:id="rId45"/>
    <p:sldId id="365" r:id="rId46"/>
    <p:sldId id="366" r:id="rId47"/>
    <p:sldId id="533" r:id="rId48"/>
    <p:sldId id="458" r:id="rId49"/>
    <p:sldId id="475" r:id="rId50"/>
    <p:sldId id="491" r:id="rId51"/>
    <p:sldId id="492" r:id="rId52"/>
    <p:sldId id="493" r:id="rId53"/>
    <p:sldId id="495" r:id="rId54"/>
    <p:sldId id="534" r:id="rId55"/>
    <p:sldId id="468" r:id="rId56"/>
    <p:sldId id="469" r:id="rId57"/>
    <p:sldId id="470" r:id="rId58"/>
    <p:sldId id="472" r:id="rId59"/>
    <p:sldId id="461" r:id="rId60"/>
    <p:sldId id="462" r:id="rId61"/>
    <p:sldId id="535" r:id="rId62"/>
    <p:sldId id="536" r:id="rId63"/>
    <p:sldId id="537" r:id="rId64"/>
    <p:sldId id="477" r:id="rId65"/>
    <p:sldId id="479" r:id="rId66"/>
    <p:sldId id="480" r:id="rId67"/>
    <p:sldId id="538" r:id="rId68"/>
    <p:sldId id="490" r:id="rId69"/>
    <p:sldId id="541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0E4"/>
    <a:srgbClr val="61FFA8"/>
    <a:srgbClr val="92B4D2"/>
    <a:srgbClr val="FFFFFF"/>
    <a:srgbClr val="41719C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01" y="13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9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58E55-343D-463F-BAEE-A4C2D503C3F1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87596-36A0-4BDC-B3F0-C0C620054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87596-36A0-4BDC-B3F0-C0C620054A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8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87596-36A0-4BDC-B3F0-C0C620054A8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06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87596-36A0-4BDC-B3F0-C0C620054A8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45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87596-36A0-4BDC-B3F0-C0C620054A8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8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87596-36A0-4BDC-B3F0-C0C620054A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87596-36A0-4BDC-B3F0-C0C620054A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6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87596-36A0-4BDC-B3F0-C0C620054A8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0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87596-36A0-4BDC-B3F0-C0C620054A8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3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87596-36A0-4BDC-B3F0-C0C620054A8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69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87596-36A0-4BDC-B3F0-C0C620054A8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30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87596-36A0-4BDC-B3F0-C0C620054A8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62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87596-36A0-4BDC-B3F0-C0C620054A8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5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3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D9CF-A25F-4033-BAC6-2D94BF53E8C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9EBC-5F7B-417B-840E-905C36A8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6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D9CF-A25F-4033-BAC6-2D94BF53E8C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9EBC-5F7B-417B-840E-905C36A8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2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095"/>
            <a:ext cx="7886700" cy="66357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511254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rgbClr val="C00000"/>
                </a:solidFill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D9CF-A25F-4033-BAC6-2D94BF53E8C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9EBC-5F7B-417B-840E-905C36A8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D9CF-A25F-4033-BAC6-2D94BF53E8C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9EBC-5F7B-417B-840E-905C36A8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0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D9CF-A25F-4033-BAC6-2D94BF53E8C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9EBC-5F7B-417B-840E-905C36A8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5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D9CF-A25F-4033-BAC6-2D94BF53E8C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9EBC-5F7B-417B-840E-905C36A8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D9CF-A25F-4033-BAC6-2D94BF53E8C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9EBC-5F7B-417B-840E-905C36A8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9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D9CF-A25F-4033-BAC6-2D94BF53E8C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9EBC-5F7B-417B-840E-905C36A8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9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D9CF-A25F-4033-BAC6-2D94BF53E8C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9EBC-5F7B-417B-840E-905C36A8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D9CF-A25F-4033-BAC6-2D94BF53E8C6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9EBC-5F7B-417B-840E-905C36A8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2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8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2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s://dblp.uni-trier.de/pers/hd/s/Shoham:Sharon" TargetMode="External"/><Relationship Id="rId3" Type="http://schemas.openxmlformats.org/officeDocument/2006/relationships/hyperlink" Target="https://dblp.uni-trier.de/pers/hd/p/Padon:Oded" TargetMode="External"/><Relationship Id="rId7" Type="http://schemas.openxmlformats.org/officeDocument/2006/relationships/hyperlink" Target="https://dblp.uni-trier.de/pers/hd/s/Sagiv:Mooly" TargetMode="External"/><Relationship Id="rId2" Type="http://schemas.openxmlformats.org/officeDocument/2006/relationships/hyperlink" Target="http://microsoft.github.io/iv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blp.uni-trier.de/pers/hd/l/Losa:Giuliano" TargetMode="External"/><Relationship Id="rId11" Type="http://schemas.openxmlformats.org/officeDocument/2006/relationships/hyperlink" Target="https://dblp.uni-trier.de/db/conf/pldi/pldi2018.html#TaubeLMPSSWW18" TargetMode="External"/><Relationship Id="rId5" Type="http://schemas.openxmlformats.org/officeDocument/2006/relationships/hyperlink" Target="https://dblp.uni-trier.de/pers/hd/t/Taube:Marcelo" TargetMode="External"/><Relationship Id="rId10" Type="http://schemas.openxmlformats.org/officeDocument/2006/relationships/hyperlink" Target="https://dblp.uni-trier.de/pers/hd/w/Woos:Doug" TargetMode="External"/><Relationship Id="rId4" Type="http://schemas.openxmlformats.org/officeDocument/2006/relationships/hyperlink" Target="https://dblp.uni-trier.de/db/conf/sas/sas2018.html#McMillanP18" TargetMode="External"/><Relationship Id="rId9" Type="http://schemas.openxmlformats.org/officeDocument/2006/relationships/hyperlink" Target="https://dblp.uni-trier.de/pers/hd/w/Wilcox:James_R=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Developing distributed protocols formally with Ivy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8843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Ken McMillan</a:t>
            </a:r>
          </a:p>
          <a:p>
            <a:r>
              <a:rPr lang="en-US" dirty="0"/>
              <a:t>Microsoft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DC6972-9873-4BA7-9D88-F25A7B02FF26}"/>
              </a:ext>
            </a:extLst>
          </p:cNvPr>
          <p:cNvSpPr txBox="1"/>
          <p:nvPr/>
        </p:nvSpPr>
        <p:spPr>
          <a:xfrm>
            <a:off x="1016001" y="5416550"/>
            <a:ext cx="768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Joint work with: Marcelo Taube, Giuliano Losa, Oded Padon, Mooly Sagiv, Sharon Shoham, James R. Wilcox, Doug Woos</a:t>
            </a:r>
          </a:p>
        </p:txBody>
      </p:sp>
    </p:spTree>
    <p:extLst>
      <p:ext uri="{BB962C8B-B14F-4D97-AF65-F5344CB8AC3E}">
        <p14:creationId xmlns:p14="http://schemas.microsoft.com/office/powerpoint/2010/main" val="322425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273C-1CD1-40C2-BD21-8312C12D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Theories and interpreted symbols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EAFFBD-2927-4ACD-B79E-D2CEE42B2B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64419"/>
                <a:ext cx="7886700" cy="4268362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i="1" dirty="0"/>
                  <a:t>theory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a set of formulas</a:t>
                </a:r>
              </a:p>
              <a:p>
                <a:pPr lvl="1"/>
                <a:r>
                  <a:rPr lang="en-US" dirty="0"/>
                  <a:t>Usually the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such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for some intended structure(s)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Example: theory of the equality predicate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, …</a:t>
                </a:r>
              </a:p>
              <a:p>
                <a:pPr lvl="1"/>
                <a:r>
                  <a:rPr lang="en-US" dirty="0"/>
                  <a:t>Models:  structures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is interpreted as identity, up to FO distinguishability.</a:t>
                </a:r>
              </a:p>
              <a:p>
                <a:r>
                  <a:rPr lang="en-US" dirty="0"/>
                  <a:t>Satisfiability modulo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⊨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models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.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EAFFBD-2927-4ACD-B79E-D2CEE42B2B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64419"/>
                <a:ext cx="7886700" cy="4268362"/>
              </a:xfrm>
              <a:blipFill>
                <a:blip r:embed="rId2"/>
                <a:stretch>
                  <a:fillRect l="-1391" t="-2429" r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4414277-D6A5-4E99-AD4E-D89538772FCE}"/>
              </a:ext>
            </a:extLst>
          </p:cNvPr>
          <p:cNvSpPr txBox="1"/>
          <p:nvPr/>
        </p:nvSpPr>
        <p:spPr>
          <a:xfrm>
            <a:off x="1046073" y="5793581"/>
            <a:ext cx="716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SMT solver finds a model of a formula </a:t>
            </a:r>
            <a:r>
              <a:rPr lang="en-US" i="1" dirty="0"/>
              <a:t>modulo</a:t>
            </a:r>
            <a:r>
              <a:rPr lang="en-US" dirty="0"/>
              <a:t> a built-in set of theories. </a:t>
            </a:r>
          </a:p>
        </p:txBody>
      </p:sp>
    </p:spTree>
    <p:extLst>
      <p:ext uri="{BB962C8B-B14F-4D97-AF65-F5344CB8AC3E}">
        <p14:creationId xmlns:p14="http://schemas.microsoft.com/office/powerpoint/2010/main" val="120795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6B726-1577-41C3-9632-57F0D0FA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Prenex</a:t>
            </a:r>
            <a:r>
              <a:rPr lang="en-US" dirty="0"/>
              <a:t> normal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B97D3C-A469-4CE1-914B-63BA16E2D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FO formula is equivalent to one in the form: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 where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quantifier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unquantified</a:t>
                </a:r>
              </a:p>
              <a:p>
                <a:r>
                  <a:rPr lang="en-US" dirty="0"/>
                  <a:t>Rules for converting to PNF: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≡    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≡     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not free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]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≡   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not free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] …</a:t>
                </a:r>
              </a:p>
              <a:p>
                <a:r>
                  <a:rPr lang="en-US" dirty="0"/>
                  <a:t>Example: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≡  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Generally speaking:</a:t>
                </a:r>
              </a:p>
              <a:p>
                <a:pPr lvl="1"/>
                <a:r>
                  <a:rPr lang="en-US" dirty="0"/>
                  <a:t>Pulling a quantifier out of a negation flips its type</a:t>
                </a:r>
              </a:p>
              <a:p>
                <a:pPr lvl="1"/>
                <a:r>
                  <a:rPr lang="en-US" dirty="0"/>
                  <a:t>The left-to-right order of quantifiers is preserved.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B97D3C-A469-4CE1-914B-63BA16E2D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67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6F678-B986-40CF-94D8-EA8FDB034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Skolem</a:t>
            </a:r>
            <a:r>
              <a:rPr lang="en-US" dirty="0"/>
              <a:t> normal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5C3C69-325D-4BF5-9523-6E7B5FA965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Convert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in PNF to a fresh function symbol</a:t>
                </a:r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becomes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becomes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’s to the left</a:t>
                </a:r>
              </a:p>
              <a:p>
                <a:r>
                  <a:rPr lang="en-US" dirty="0"/>
                  <a:t>This transformation preserves satisfiability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has a model </a:t>
                </a:r>
                <a:r>
                  <a:rPr lang="en-US" dirty="0" err="1"/>
                  <a:t>iff</a:t>
                </a:r>
                <a:r>
                  <a:rPr lang="en-US" dirty="0"/>
                  <a:t> SNF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has a model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5C3C69-325D-4BF5-9523-6E7B5FA965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0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7C72-2FD5-4795-9714-026FAB6F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theorems with SMT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91270-2C66-463A-B180-0A09DF7704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64419"/>
                <a:ext cx="7886700" cy="3990384"/>
              </a:xfrm>
            </p:spPr>
            <p:txBody>
              <a:bodyPr/>
              <a:lstStyle/>
              <a:p>
                <a:r>
                  <a:rPr lang="en-US" dirty="0"/>
                  <a:t>Suppose we want to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valid</a:t>
                </a:r>
              </a:p>
              <a:p>
                <a:pPr lvl="1"/>
                <a:r>
                  <a:rPr lang="en-US" dirty="0"/>
                  <a:t>We try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unsatisfiable:</a:t>
                </a:r>
              </a:p>
              <a:p>
                <a:pPr lvl="2"/>
                <a:r>
                  <a:rPr lang="en-US" dirty="0"/>
                  <a:t>Negate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Convert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to </a:t>
                </a:r>
                <a:r>
                  <a:rPr lang="en-US" dirty="0" err="1"/>
                  <a:t>prenex</a:t>
                </a:r>
                <a:r>
                  <a:rPr lang="en-US" dirty="0"/>
                  <a:t> normal form</a:t>
                </a:r>
              </a:p>
              <a:p>
                <a:pPr lvl="2"/>
                <a:r>
                  <a:rPr lang="en-US" dirty="0" err="1"/>
                  <a:t>Skolemize</a:t>
                </a:r>
                <a:endParaRPr lang="en-US" dirty="0"/>
              </a:p>
              <a:p>
                <a:pPr lvl="2"/>
                <a:r>
                  <a:rPr lang="en-US" dirty="0"/>
                  <a:t>Use an SMT solver to check there is no model</a:t>
                </a:r>
              </a:p>
              <a:p>
                <a:pPr lvl="1"/>
                <a:r>
                  <a:rPr lang="en-US" dirty="0"/>
                  <a:t>Example: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Negate: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PNF 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SNF: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¬(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91270-2C66-463A-B180-0A09DF7704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64419"/>
                <a:ext cx="7886700" cy="3990384"/>
              </a:xfrm>
              <a:blipFill>
                <a:blip r:embed="rId2"/>
                <a:stretch>
                  <a:fillRect l="-1391" t="-2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32701A0-317D-459D-9A55-046D9569A910}"/>
              </a:ext>
            </a:extLst>
          </p:cNvPr>
          <p:cNvSpPr txBox="1"/>
          <p:nvPr/>
        </p:nvSpPr>
        <p:spPr>
          <a:xfrm>
            <a:off x="1194716" y="5290553"/>
            <a:ext cx="660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that in an implication, the quantifiers in the conclusion are flipped (but not in the premise – why?). It’s useful to develop the skill of visualizing any proof goal in </a:t>
            </a:r>
            <a:r>
              <a:rPr lang="en-US" dirty="0" err="1"/>
              <a:t>Skolem</a:t>
            </a:r>
            <a:r>
              <a:rPr lang="en-US" dirty="0"/>
              <a:t> normal form.</a:t>
            </a:r>
          </a:p>
        </p:txBody>
      </p:sp>
    </p:spTree>
    <p:extLst>
      <p:ext uri="{BB962C8B-B14F-4D97-AF65-F5344CB8AC3E}">
        <p14:creationId xmlns:p14="http://schemas.microsoft.com/office/powerpoint/2010/main" val="184122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BE62-8588-4E38-86EF-A5CBE2DA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Decidable fragments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9C5CC-4C79-4205-9D6D-E85C5862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4406991"/>
          </a:xfrm>
        </p:spPr>
        <p:txBody>
          <a:bodyPr/>
          <a:lstStyle/>
          <a:p>
            <a:r>
              <a:rPr lang="en-US" dirty="0"/>
              <a:t>A decidable fragment is a class of formulas in SNF whose satisfiability modulo a given theory can be determined by an algorithm.</a:t>
            </a:r>
          </a:p>
          <a:p>
            <a:pPr lvl="1"/>
            <a:r>
              <a:rPr lang="en-US" dirty="0"/>
              <a:t>An SMT solver tends to be much more predictable, stable and transparent on formulas for which it is a decision procedure.</a:t>
            </a:r>
          </a:p>
          <a:p>
            <a:pPr lvl="1"/>
            <a:r>
              <a:rPr lang="en-US" dirty="0"/>
              <a:t>Otherwise it depends on fragile heuristics that sometimes work and sometimes fail. It may diverge or say “unknown” (perhaps with a false model).</a:t>
            </a:r>
          </a:p>
          <a:p>
            <a:pPr lvl="1"/>
            <a:r>
              <a:rPr lang="en-US" dirty="0"/>
              <a:t>Particularly prone to divergence are heuristics for instantiating the universal quantifiers.   </a:t>
            </a:r>
          </a:p>
        </p:txBody>
      </p:sp>
    </p:spTree>
    <p:extLst>
      <p:ext uri="{BB962C8B-B14F-4D97-AF65-F5344CB8AC3E}">
        <p14:creationId xmlns:p14="http://schemas.microsoft.com/office/powerpoint/2010/main" val="199356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4269-A5F7-4048-B0F8-C7C427A75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decidable fragment EPR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3A0D7-9533-4004-B3FE-54075D02EF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64418"/>
                <a:ext cx="7886700" cy="482671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“Effectively propositional” formulas (EPR, or the Bernays-</a:t>
                </a:r>
                <a:r>
                  <a:rPr lang="en-US" dirty="0" err="1"/>
                  <a:t>Sch</a:t>
                </a:r>
                <a:r>
                  <a:rPr lang="en-US" dirty="0" err="1">
                    <a:cs typeface="Calibri" panose="020F0502020204030204" pitchFamily="34" charset="0"/>
                  </a:rPr>
                  <a:t>ö</a:t>
                </a:r>
                <a:r>
                  <a:rPr lang="en-US" dirty="0" err="1"/>
                  <a:t>nfinkel</a:t>
                </a:r>
                <a:r>
                  <a:rPr lang="en-US" dirty="0"/>
                  <a:t> class) are decidable:</a:t>
                </a:r>
              </a:p>
              <a:p>
                <a:pPr lvl="1"/>
                <a:r>
                  <a:rPr lang="en-US" dirty="0"/>
                  <a:t>No (non-constant) function symbols</a:t>
                </a:r>
              </a:p>
              <a:p>
                <a:pPr lvl="1"/>
                <a:r>
                  <a:rPr lang="en-US" dirty="0" err="1"/>
                  <a:t>Prenex</a:t>
                </a:r>
                <a:r>
                  <a:rPr lang="en-US" dirty="0"/>
                  <a:t> normal form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∃∀</m:t>
                    </m:r>
                  </m:oMath>
                </a14:m>
                <a:r>
                  <a:rPr lang="en-US" dirty="0"/>
                  <a:t> structure</a:t>
                </a:r>
              </a:p>
              <a:p>
                <a:pPr lvl="1"/>
                <a:r>
                  <a:rPr lang="en-US" dirty="0"/>
                  <a:t>[SNF has no non-constant function symbols]</a:t>
                </a:r>
              </a:p>
              <a:p>
                <a:r>
                  <a:rPr lang="en-US" dirty="0"/>
                  <a:t>Example: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.∃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∀ 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¬(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dirty="0"/>
                  <a:t>Simple decision procedure:</a:t>
                </a:r>
              </a:p>
              <a:p>
                <a:pPr lvl="1"/>
                <a:r>
                  <a:rPr lang="en-US" dirty="0"/>
                  <a:t>“Ground” formula by plugging all constants for variables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Check propositional satisfiability</a:t>
                </a:r>
              </a:p>
              <a:p>
                <a:pPr lvl="1"/>
                <a:r>
                  <a:rPr lang="en-US" dirty="0"/>
                  <a:t>Clever decision procedures can do better than this!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3A0D7-9533-4004-B3FE-54075D02E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64418"/>
                <a:ext cx="7886700" cy="4826715"/>
              </a:xfrm>
              <a:blipFill>
                <a:blip r:embed="rId2"/>
                <a:stretch>
                  <a:fillRect l="-1159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939A8AF-1527-4E92-B2ED-D58FDAFEA80B}"/>
              </a:ext>
            </a:extLst>
          </p:cNvPr>
          <p:cNvSpPr txBox="1"/>
          <p:nvPr/>
        </p:nvSpPr>
        <p:spPr>
          <a:xfrm>
            <a:off x="628650" y="5891133"/>
            <a:ext cx="812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common thread in decidable FO fragments is that a computable grounding suffices.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551C4-78A8-4E32-B69C-DB1D88C06147}"/>
              </a:ext>
            </a:extLst>
          </p:cNvPr>
          <p:cNvSpPr txBox="1"/>
          <p:nvPr/>
        </p:nvSpPr>
        <p:spPr>
          <a:xfrm>
            <a:off x="628650" y="6323573"/>
            <a:ext cx="320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I want my function symbols!</a:t>
            </a:r>
          </a:p>
        </p:txBody>
      </p:sp>
    </p:spTree>
    <p:extLst>
      <p:ext uri="{BB962C8B-B14F-4D97-AF65-F5344CB8AC3E}">
        <p14:creationId xmlns:p14="http://schemas.microsoft.com/office/powerpoint/2010/main" val="129392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5612-D01F-4230-9A49-9CA960D36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Sorted first-order logic (with =)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AE4A7-CA1C-4703-80CA-5C139C682B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 be a set of first-order sorts.</a:t>
                </a:r>
              </a:p>
              <a:p>
                <a:pPr lvl="1"/>
                <a:r>
                  <a:rPr lang="en-US" dirty="0"/>
                  <a:t>Each function symbol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has a signature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the form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×⋯×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A structure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maps each sort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 to a non-empty set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×⋯×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×⋯×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Formulas must be well-sorted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AE4A7-CA1C-4703-80CA-5C139C682B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9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F573-9941-4D9E-ABEA-F4B5BE25E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Stratified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B94A1-C539-49B7-9517-7CABC5CC4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64419"/>
                <a:ext cx="7886700" cy="2761431"/>
              </a:xfrm>
            </p:spPr>
            <p:txBody>
              <a:bodyPr/>
              <a:lstStyle/>
              <a:p>
                <a:r>
                  <a:rPr lang="en-US" dirty="0"/>
                  <a:t>The function symbols in a sorted formula induce a graph on the sorts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where:</a:t>
                </a:r>
              </a:p>
              <a:p>
                <a:pPr lvl="1"/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×⋯×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induces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formula in SNF is </a:t>
                </a:r>
                <a:r>
                  <a:rPr lang="en-US" i="1" dirty="0"/>
                  <a:t>stratified</a:t>
                </a:r>
                <a:r>
                  <a:rPr lang="en-US" dirty="0"/>
                  <a:t> if this graph is acyclic.</a:t>
                </a:r>
              </a:p>
              <a:p>
                <a:pPr lvl="1"/>
                <a:r>
                  <a:rPr lang="en-US" dirty="0"/>
                  <a:t>We must consider the </a:t>
                </a:r>
                <a:r>
                  <a:rPr lang="en-US" dirty="0" err="1"/>
                  <a:t>skolem</a:t>
                </a:r>
                <a:r>
                  <a:rPr lang="en-US" dirty="0"/>
                  <a:t> functions!</a:t>
                </a:r>
              </a:p>
              <a:p>
                <a:r>
                  <a:rPr lang="en-US" dirty="0"/>
                  <a:t>Examples: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B94A1-C539-49B7-9517-7CABC5CC4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64419"/>
                <a:ext cx="7886700" cy="2761431"/>
              </a:xfrm>
              <a:blipFill>
                <a:blip r:embed="rId2"/>
                <a:stretch>
                  <a:fillRect l="-1391" t="-3753" b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42F5376-C01C-406C-B995-503C9A815426}"/>
              </a:ext>
            </a:extLst>
          </p:cNvPr>
          <p:cNvGrpSpPr/>
          <p:nvPr/>
        </p:nvGrpSpPr>
        <p:grpSpPr>
          <a:xfrm>
            <a:off x="1319567" y="3876934"/>
            <a:ext cx="5757133" cy="369332"/>
            <a:chOff x="1268361" y="3493898"/>
            <a:chExt cx="5757133" cy="3693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B5D7C7-25F7-4DB0-922F-BF730D73EE12}"/>
                </a:ext>
              </a:extLst>
            </p:cNvPr>
            <p:cNvSpPr txBox="1"/>
            <p:nvPr/>
          </p:nvSpPr>
          <p:spPr>
            <a:xfrm>
              <a:off x="1268361" y="3493898"/>
              <a:ext cx="1224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formula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DA8B13-87E5-4EAE-A0F8-613580806237}"/>
                </a:ext>
              </a:extLst>
            </p:cNvPr>
            <p:cNvSpPr txBox="1"/>
            <p:nvPr/>
          </p:nvSpPr>
          <p:spPr>
            <a:xfrm>
              <a:off x="2932470" y="3493898"/>
              <a:ext cx="1224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skolemized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508C96-B0E0-49EB-94CB-09504472597C}"/>
                </a:ext>
              </a:extLst>
            </p:cNvPr>
            <p:cNvSpPr txBox="1"/>
            <p:nvPr/>
          </p:nvSpPr>
          <p:spPr>
            <a:xfrm>
              <a:off x="4505978" y="3493898"/>
              <a:ext cx="1224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stratified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5C1715-81D3-4D7E-B920-535A7AD070EB}"/>
                </a:ext>
              </a:extLst>
            </p:cNvPr>
            <p:cNvSpPr txBox="1"/>
            <p:nvPr/>
          </p:nvSpPr>
          <p:spPr>
            <a:xfrm>
              <a:off x="5801378" y="3493898"/>
              <a:ext cx="1224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sorts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82673DA-FD5E-4BBC-9127-644B1D313F76}"/>
              </a:ext>
            </a:extLst>
          </p:cNvPr>
          <p:cNvSpPr txBox="1"/>
          <p:nvPr/>
        </p:nvSpPr>
        <p:spPr>
          <a:xfrm>
            <a:off x="1319567" y="4301525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∀x. ∃y. f(x) = 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E571F-F1EA-4A67-8BCA-968489DB759A}"/>
              </a:ext>
            </a:extLst>
          </p:cNvPr>
          <p:cNvSpPr txBox="1"/>
          <p:nvPr/>
        </p:nvSpPr>
        <p:spPr>
          <a:xfrm>
            <a:off x="2983676" y="4301525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∀x. f(x) = g(x)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0201CE-BBB0-462E-AD6B-50E616E2070A}"/>
              </a:ext>
            </a:extLst>
          </p:cNvPr>
          <p:cNvSpPr txBox="1"/>
          <p:nvPr/>
        </p:nvSpPr>
        <p:spPr>
          <a:xfrm>
            <a:off x="4803436" y="429609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E4BE98-5F34-4973-9ED6-2039E85BF07D}"/>
                  </a:ext>
                </a:extLst>
              </p:cNvPr>
              <p:cNvSpPr txBox="1"/>
              <p:nvPr/>
            </p:nvSpPr>
            <p:spPr>
              <a:xfrm>
                <a:off x="5852584" y="4296098"/>
                <a:ext cx="2087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f: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, g: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, x: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E4BE98-5F34-4973-9ED6-2039E85BF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584" y="4296098"/>
                <a:ext cx="2087366" cy="369332"/>
              </a:xfrm>
              <a:prstGeom prst="rect">
                <a:avLst/>
              </a:prstGeom>
              <a:blipFill>
                <a:blip r:embed="rId3"/>
                <a:stretch>
                  <a:fillRect l="-233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7A29F15-C448-47EA-B154-FEA95E6BB106}"/>
              </a:ext>
            </a:extLst>
          </p:cNvPr>
          <p:cNvSpPr txBox="1"/>
          <p:nvPr/>
        </p:nvSpPr>
        <p:spPr>
          <a:xfrm>
            <a:off x="1319566" y="4665430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∀x. ∃y. f(y) = 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AA706F-5C15-4F07-8B33-5481E8F3DFF1}"/>
              </a:ext>
            </a:extLst>
          </p:cNvPr>
          <p:cNvSpPr txBox="1"/>
          <p:nvPr/>
        </p:nvSpPr>
        <p:spPr>
          <a:xfrm>
            <a:off x="2983675" y="4665430"/>
            <a:ext cx="142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∀x. f(g(x)) = 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8D357-EBB5-45EA-A6DC-A5B42902749D}"/>
              </a:ext>
            </a:extLst>
          </p:cNvPr>
          <p:cNvSpPr txBox="1"/>
          <p:nvPr/>
        </p:nvSpPr>
        <p:spPr>
          <a:xfrm>
            <a:off x="4821069" y="466543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189AD5-D52D-42C0-B911-63567ED33B71}"/>
                  </a:ext>
                </a:extLst>
              </p:cNvPr>
              <p:cNvSpPr txBox="1"/>
              <p:nvPr/>
            </p:nvSpPr>
            <p:spPr>
              <a:xfrm>
                <a:off x="5852584" y="4665430"/>
                <a:ext cx="2121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f: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x: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189AD5-D52D-42C0-B911-63567ED33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584" y="4665430"/>
                <a:ext cx="2121799" cy="369332"/>
              </a:xfrm>
              <a:prstGeom prst="rect">
                <a:avLst/>
              </a:prstGeom>
              <a:blipFill>
                <a:blip r:embed="rId4"/>
                <a:stretch>
                  <a:fillRect l="-229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9D27657-B696-4B06-AEB2-7C16CDE17D9E}"/>
              </a:ext>
            </a:extLst>
          </p:cNvPr>
          <p:cNvSpPr txBox="1"/>
          <p:nvPr/>
        </p:nvSpPr>
        <p:spPr>
          <a:xfrm>
            <a:off x="1192377" y="5608915"/>
            <a:ext cx="740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Stratified formulas are decidable (and generalize EPR). Stratification implies finite grounding. </a:t>
            </a:r>
          </a:p>
        </p:txBody>
      </p:sp>
    </p:spTree>
    <p:extLst>
      <p:ext uri="{BB962C8B-B14F-4D97-AF65-F5344CB8AC3E}">
        <p14:creationId xmlns:p14="http://schemas.microsoft.com/office/powerpoint/2010/main" val="380774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C17BF-2CDF-49AB-864E-0B8192EBB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Exploiting stratification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A33A47-1B62-4879-8ADC-AA6B379C39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planning to model a system using FOL, it is useful to use many sorts and to consider in advance the best ordering of the sorts, such that:</a:t>
                </a:r>
              </a:p>
              <a:p>
                <a:pPr lvl="1"/>
                <a:r>
                  <a:rPr lang="en-US" dirty="0"/>
                  <a:t>Function symbols are forward in the order</a:t>
                </a:r>
              </a:p>
              <a:p>
                <a:pPr lvl="1"/>
                <a:r>
                  <a:rPr lang="en-US" b="0" dirty="0"/>
                  <a:t>So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∀∃</m:t>
                    </m:r>
                  </m:oMath>
                </a14:m>
                <a:r>
                  <a:rPr lang="en-US" dirty="0"/>
                  <a:t> quantifier alternations in important axioms</a:t>
                </a:r>
              </a:p>
              <a:p>
                <a:r>
                  <a:rPr lang="en-US" dirty="0"/>
                  <a:t>Any functions/alternations in the wrong direction will require additional thought.</a:t>
                </a:r>
              </a:p>
              <a:p>
                <a:pPr lvl="1"/>
                <a:r>
                  <a:rPr lang="en-US" dirty="0"/>
                  <a:t>We will see that modular reasoning can solve may of these problems.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A33A47-1B62-4879-8ADC-AA6B379C39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029" r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F3CD8E-32AA-410A-8558-318F915FE056}"/>
              </a:ext>
            </a:extLst>
          </p:cNvPr>
          <p:cNvSpPr txBox="1"/>
          <p:nvPr/>
        </p:nvSpPr>
        <p:spPr>
          <a:xfrm>
            <a:off x="2326234" y="5625389"/>
            <a:ext cx="238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I want my theories!</a:t>
            </a:r>
          </a:p>
        </p:txBody>
      </p:sp>
    </p:spTree>
    <p:extLst>
      <p:ext uri="{BB962C8B-B14F-4D97-AF65-F5344CB8AC3E}">
        <p14:creationId xmlns:p14="http://schemas.microsoft.com/office/powerpoint/2010/main" val="140608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25882-EE01-4589-BC42-8D40A10A8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decidable fragments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76956-F507-4223-8600-9E1A3954D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Finite ‘effectively’ uninterpreted (FEU)</a:t>
                </a:r>
              </a:p>
              <a:p>
                <a:pPr lvl="1"/>
                <a:r>
                  <a:rPr lang="en-US" dirty="0"/>
                  <a:t>Add interpreted function symbols like +,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with no variables under them</a:t>
                </a:r>
              </a:p>
              <a:p>
                <a:pPr lvl="1"/>
                <a:r>
                  <a:rPr lang="en-US" dirty="0"/>
                  <a:t>Again, completeness obtained with finite instances</a:t>
                </a:r>
              </a:p>
              <a:p>
                <a:r>
                  <a:rPr lang="en-US" dirty="0"/>
                  <a:t>Finite ‘almost’ uninterpreted (FAU)</a:t>
                </a:r>
              </a:p>
              <a:p>
                <a:pPr lvl="1"/>
                <a:r>
                  <a:rPr lang="en-US" dirty="0"/>
                  <a:t>Limited use of variables under inequalities</a:t>
                </a:r>
              </a:p>
              <a:p>
                <a:pPr lvl="1"/>
                <a:r>
                  <a:rPr lang="en-US" dirty="0"/>
                  <a:t>Subsumes decidable array property fragment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76956-F507-4223-8600-9E1A3954D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C3DD9E4-3CD5-4FDB-8937-0C7C18622499}"/>
              </a:ext>
            </a:extLst>
          </p:cNvPr>
          <p:cNvSpPr txBox="1"/>
          <p:nvPr/>
        </p:nvSpPr>
        <p:spPr>
          <a:xfrm>
            <a:off x="1364789" y="4554499"/>
            <a:ext cx="708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Take-away: it’s bad if a quantified variable appears under an arithmetic symbol. In general, we want to avoid the use of theories when possible.</a:t>
            </a:r>
          </a:p>
        </p:txBody>
      </p:sp>
    </p:spTree>
    <p:extLst>
      <p:ext uri="{BB962C8B-B14F-4D97-AF65-F5344CB8AC3E}">
        <p14:creationId xmlns:p14="http://schemas.microsoft.com/office/powerpoint/2010/main" val="119729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1677-906B-4BB7-89EA-71D3F2E4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9354F2-335A-486A-944A-15B47849C295}"/>
              </a:ext>
            </a:extLst>
          </p:cNvPr>
          <p:cNvSpPr txBox="1"/>
          <p:nvPr/>
        </p:nvSpPr>
        <p:spPr>
          <a:xfrm>
            <a:off x="628650" y="1726387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from: </a:t>
            </a:r>
            <a:r>
              <a:rPr lang="en-US" i="1" dirty="0" err="1">
                <a:solidFill>
                  <a:srgbClr val="0070C0"/>
                </a:solidFill>
              </a:rPr>
              <a:t>Ferraiulo</a:t>
            </a:r>
            <a:r>
              <a:rPr lang="en-US" i="1" dirty="0">
                <a:solidFill>
                  <a:srgbClr val="0070C0"/>
                </a:solidFill>
              </a:rPr>
              <a:t>, Baumann, Hawblitzel, Parno, “Komodo: Using Verification to Disentangle Secure-enclave Hardware from Software”, SOSP ‘17.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D7573-DB77-4EA7-B103-AAB6B4C61C55}"/>
              </a:ext>
            </a:extLst>
          </p:cNvPr>
          <p:cNvSpPr txBox="1"/>
          <p:nvPr/>
        </p:nvSpPr>
        <p:spPr>
          <a:xfrm>
            <a:off x="628650" y="1156912"/>
            <a:ext cx="691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effective is the use of automation in proofs of distributed systems?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7FC5E-68DB-45E2-9916-9F91E87A0F11}"/>
              </a:ext>
            </a:extLst>
          </p:cNvPr>
          <p:cNvSpPr txBox="1"/>
          <p:nvPr/>
        </p:nvSpPr>
        <p:spPr>
          <a:xfrm>
            <a:off x="628650" y="2413337"/>
            <a:ext cx="1155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966A6-2C97-497F-BB7C-855905BC8159}"/>
              </a:ext>
            </a:extLst>
          </p:cNvPr>
          <p:cNvSpPr txBox="1"/>
          <p:nvPr/>
        </p:nvSpPr>
        <p:spPr>
          <a:xfrm>
            <a:off x="7359548" y="4097578"/>
            <a:ext cx="1155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437308-936C-484F-93DC-D3418341DB7A}"/>
              </a:ext>
            </a:extLst>
          </p:cNvPr>
          <p:cNvSpPr txBox="1"/>
          <p:nvPr/>
        </p:nvSpPr>
        <p:spPr>
          <a:xfrm>
            <a:off x="1128403" y="3228443"/>
            <a:ext cx="6415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most frustrating recurring problem was proof instability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A81D65-664E-4253-B504-7A3CD8EF9D83}"/>
              </a:ext>
            </a:extLst>
          </p:cNvPr>
          <p:cNvSpPr txBox="1"/>
          <p:nvPr/>
        </p:nvSpPr>
        <p:spPr>
          <a:xfrm>
            <a:off x="1128403" y="3251104"/>
            <a:ext cx="711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Timeouts are challenging to debug, because the solver generally fails to provide useful feedback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7F592D-15A4-44A1-91E8-EA0461CAEBB7}"/>
              </a:ext>
            </a:extLst>
          </p:cNvPr>
          <p:cNvSpPr txBox="1"/>
          <p:nvPr/>
        </p:nvSpPr>
        <p:spPr>
          <a:xfrm>
            <a:off x="1128403" y="3266960"/>
            <a:ext cx="6771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…even once fixed, the proof may easily timeout again due to minor perturbations. Worse, minor changes can trigger timeouts in seemingly unrelated proofs.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FF4D58-0EFE-4462-8317-70BAE7DF757B}"/>
              </a:ext>
            </a:extLst>
          </p:cNvPr>
          <p:cNvSpPr txBox="1"/>
          <p:nvPr/>
        </p:nvSpPr>
        <p:spPr>
          <a:xfrm>
            <a:off x="896112" y="5377922"/>
            <a:ext cx="735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 deductive power of automated provers is not translating into verification productivity.</a:t>
            </a:r>
          </a:p>
        </p:txBody>
      </p:sp>
    </p:spTree>
    <p:extLst>
      <p:ext uri="{BB962C8B-B14F-4D97-AF65-F5344CB8AC3E}">
        <p14:creationId xmlns:p14="http://schemas.microsoft.com/office/powerpoint/2010/main" val="2489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3F9BA-5EE3-4F29-80A4-1B43EC37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decidable in Z3?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280F3-B336-41E1-B363-5D2E7635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3573418"/>
          </a:xfrm>
        </p:spPr>
        <p:txBody>
          <a:bodyPr>
            <a:normAutofit/>
          </a:bodyPr>
          <a:lstStyle/>
          <a:p>
            <a:r>
              <a:rPr lang="en-US" dirty="0"/>
              <a:t>Z3 handles quantified formulas in two ways:</a:t>
            </a:r>
          </a:p>
          <a:p>
            <a:pPr lvl="1"/>
            <a:r>
              <a:rPr lang="en-US" dirty="0"/>
              <a:t>Triggers</a:t>
            </a:r>
          </a:p>
          <a:p>
            <a:pPr lvl="2"/>
            <a:r>
              <a:rPr lang="en-US" dirty="0"/>
              <a:t>Use patterns to find ground terms for instantiation</a:t>
            </a:r>
          </a:p>
          <a:p>
            <a:pPr lvl="2"/>
            <a:r>
              <a:rPr lang="en-US" dirty="0"/>
              <a:t>Can diverge in a matching loop</a:t>
            </a:r>
          </a:p>
          <a:p>
            <a:pPr lvl="1"/>
            <a:r>
              <a:rPr lang="en-US" dirty="0"/>
              <a:t>Model-based quantifier instantiation (MBQI)</a:t>
            </a:r>
          </a:p>
          <a:p>
            <a:pPr lvl="2"/>
            <a:r>
              <a:rPr lang="en-US" dirty="0"/>
              <a:t>Use countermodels to select new instances</a:t>
            </a:r>
          </a:p>
          <a:p>
            <a:pPr lvl="2"/>
            <a:r>
              <a:rPr lang="en-US" dirty="0"/>
              <a:t>Can diverge in an infinite sequence of models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35DDAA-C2D8-42E8-B678-58ED48ECCD09}"/>
              </a:ext>
            </a:extLst>
          </p:cNvPr>
          <p:cNvSpPr txBox="1"/>
          <p:nvPr/>
        </p:nvSpPr>
        <p:spPr>
          <a:xfrm>
            <a:off x="1071676" y="5047488"/>
            <a:ext cx="7000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methods are unstable and opaque. However, for the FAU fragment, MBQI is a decision procedure – it is bound to terminate with a definite answer and not diverge due to bad heuristic choices.</a:t>
            </a:r>
          </a:p>
        </p:txBody>
      </p:sp>
    </p:spTree>
    <p:extLst>
      <p:ext uri="{BB962C8B-B14F-4D97-AF65-F5344CB8AC3E}">
        <p14:creationId xmlns:p14="http://schemas.microsoft.com/office/powerpoint/2010/main" val="22312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0E1E0E-B42C-4000-B262-605281F1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Ivy language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2131C-F797-422C-9496-2597D1C8B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81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E335-936F-4BF1-BD12-28832A70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 language for decidable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DDB76-7E98-4E3F-BFDD-CFCFD1F9E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3412483"/>
          </a:xfrm>
        </p:spPr>
        <p:txBody>
          <a:bodyPr/>
          <a:lstStyle/>
          <a:p>
            <a:r>
              <a:rPr lang="en-US" dirty="0"/>
              <a:t>We want, as much as possible, to exploit Z3 to verify distributed systems.</a:t>
            </a:r>
          </a:p>
          <a:p>
            <a:pPr lvl="1"/>
            <a:r>
              <a:rPr lang="en-US" dirty="0"/>
              <a:t>Produce proof obligations in decidable fragments.</a:t>
            </a:r>
          </a:p>
          <a:p>
            <a:r>
              <a:rPr lang="en-US" dirty="0"/>
              <a:t>We need a programming language that:</a:t>
            </a:r>
          </a:p>
          <a:p>
            <a:pPr lvl="1"/>
            <a:r>
              <a:rPr lang="en-US" dirty="0"/>
              <a:t>Makes the structure of verification conditions transparent</a:t>
            </a:r>
          </a:p>
          <a:p>
            <a:pPr lvl="1"/>
            <a:r>
              <a:rPr lang="en-US" dirty="0"/>
              <a:t>Does not unnecessarily use theories</a:t>
            </a:r>
          </a:p>
          <a:p>
            <a:pPr lvl="1"/>
            <a:r>
              <a:rPr lang="en-US" dirty="0"/>
              <a:t>Can produce sufficiently performant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175A3-B2AF-403D-95A8-BC61904DB915}"/>
              </a:ext>
            </a:extLst>
          </p:cNvPr>
          <p:cNvSpPr txBox="1"/>
          <p:nvPr/>
        </p:nvSpPr>
        <p:spPr>
          <a:xfrm>
            <a:off x="1141171" y="4988966"/>
            <a:ext cx="7520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Ivy programming language is a thin veneer over FOL, designed to maximize what can be done without theories and allow theories to be used in a limited and judicious way. </a:t>
            </a:r>
          </a:p>
        </p:txBody>
      </p:sp>
    </p:spTree>
    <p:extLst>
      <p:ext uri="{BB962C8B-B14F-4D97-AF65-F5344CB8AC3E}">
        <p14:creationId xmlns:p14="http://schemas.microsoft.com/office/powerpoint/2010/main" val="323965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895C-283D-4BD0-85CB-C864C3C5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Ivy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A69B4-6F76-4C6F-92F3-5E0BAB813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Ivy is a language of imperative programs that manipulate first-order structures</a:t>
            </a:r>
          </a:p>
          <a:p>
            <a:pPr lvl="1"/>
            <a:r>
              <a:rPr lang="en-US" dirty="0"/>
              <a:t>Variable values are first-order functions and relations</a:t>
            </a:r>
          </a:p>
          <a:p>
            <a:pPr lvl="1"/>
            <a:r>
              <a:rPr lang="en-US" dirty="0"/>
              <a:t>Updates are first-order expressible</a:t>
            </a:r>
          </a:p>
          <a:p>
            <a:r>
              <a:rPr lang="en-US" dirty="0"/>
              <a:t>Ivy supports theories and modular reasoning</a:t>
            </a:r>
          </a:p>
          <a:p>
            <a:pPr lvl="1"/>
            <a:r>
              <a:rPr lang="en-US" dirty="0"/>
              <a:t>Theories can be hidden inside modules</a:t>
            </a:r>
          </a:p>
          <a:p>
            <a:pPr lvl="1"/>
            <a:r>
              <a:rPr lang="en-US" dirty="0"/>
              <a:t>Modularity can resolve decidability issues</a:t>
            </a:r>
          </a:p>
          <a:p>
            <a:r>
              <a:rPr lang="en-US" dirty="0"/>
              <a:t>Ivy supports decidable fragments transparently</a:t>
            </a:r>
          </a:p>
          <a:p>
            <a:pPr lvl="1"/>
            <a:r>
              <a:rPr lang="en-US" dirty="0"/>
              <a:t>Quantifier structure visible in the code.</a:t>
            </a:r>
          </a:p>
          <a:p>
            <a:pPr lvl="1"/>
            <a:r>
              <a:rPr lang="en-US" dirty="0"/>
              <a:t>When a VC is not in a decidable fragment, Ivy can explain the problem in terms of the user’s code.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0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A613-3ED6-4F51-8EA3-512DD18A8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Ivy types and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59AE3-F938-46C7-8F0A-1445288A4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11155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Ivy’s basic types are uninterpreted FO sorts</a:t>
            </a:r>
          </a:p>
          <a:p>
            <a:pPr lvl="1"/>
            <a:r>
              <a:rPr lang="en-US" dirty="0"/>
              <a:t>These are “plain old data” types with value semantics</a:t>
            </a:r>
          </a:p>
          <a:p>
            <a:pPr lvl="1"/>
            <a:r>
              <a:rPr lang="en-US" dirty="0"/>
              <a:t>A type declaration: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181141-2560-4604-BBB9-C7376E21D91D}"/>
              </a:ext>
            </a:extLst>
          </p:cNvPr>
          <p:cNvSpPr txBox="1"/>
          <p:nvPr/>
        </p:nvSpPr>
        <p:spPr>
          <a:xfrm>
            <a:off x="2033626" y="217993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type</a:t>
            </a:r>
            <a:r>
              <a:rPr lang="en-US" dirty="0"/>
              <a:t> 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105F26-3BD7-4B49-B2D2-4D01493F27DF}"/>
              </a:ext>
            </a:extLst>
          </p:cNvPr>
          <p:cNvSpPr txBox="1">
            <a:spLocks/>
          </p:cNvSpPr>
          <p:nvPr/>
        </p:nvSpPr>
        <p:spPr>
          <a:xfrm>
            <a:off x="628650" y="2818848"/>
            <a:ext cx="7886700" cy="11155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variable is a symbol whose value is </a:t>
            </a:r>
            <a:r>
              <a:rPr lang="en-US" i="1" dirty="0"/>
              <a:t>mutable</a:t>
            </a:r>
          </a:p>
          <a:p>
            <a:pPr lvl="1"/>
            <a:r>
              <a:rPr lang="en-US" dirty="0"/>
              <a:t>Every symbol is decorated with a type</a:t>
            </a:r>
          </a:p>
          <a:p>
            <a:pPr lvl="1"/>
            <a:r>
              <a:rPr lang="en-US" dirty="0"/>
              <a:t>A variable declaration: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2414E-54BF-4880-9B44-73C352FBA1CF}"/>
              </a:ext>
            </a:extLst>
          </p:cNvPr>
          <p:cNvSpPr txBox="1"/>
          <p:nvPr/>
        </p:nvSpPr>
        <p:spPr>
          <a:xfrm>
            <a:off x="2033625" y="3934359"/>
            <a:ext cx="830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dirty="0"/>
              <a:t> x:t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7F53BA-BBC3-435A-BE33-AC33C8281B56}"/>
              </a:ext>
            </a:extLst>
          </p:cNvPr>
          <p:cNvSpPr txBox="1">
            <a:spLocks/>
          </p:cNvSpPr>
          <p:nvPr/>
        </p:nvSpPr>
        <p:spPr>
          <a:xfrm>
            <a:off x="628650" y="4426974"/>
            <a:ext cx="7886700" cy="44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Variables can have function and relation types: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4F6DD0-ACA5-4837-ADBB-A41922563B23}"/>
                  </a:ext>
                </a:extLst>
              </p:cNvPr>
              <p:cNvSpPr txBox="1"/>
              <p:nvPr/>
            </p:nvSpPr>
            <p:spPr>
              <a:xfrm>
                <a:off x="1989639" y="4995207"/>
                <a:ext cx="1231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v</a:t>
                </a:r>
                <a:r>
                  <a:rPr lang="en-US" b="1" dirty="0" err="1"/>
                  <a:t>ar</a:t>
                </a:r>
                <a:r>
                  <a:rPr lang="en-US" b="1" dirty="0"/>
                  <a:t> </a:t>
                </a:r>
                <a:r>
                  <a:rPr lang="en-US" dirty="0"/>
                  <a:t> f: 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4F6DD0-ACA5-4837-ADBB-A41922563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639" y="4995207"/>
                <a:ext cx="1231234" cy="369332"/>
              </a:xfrm>
              <a:prstGeom prst="rect">
                <a:avLst/>
              </a:prstGeom>
              <a:blipFill>
                <a:blip r:embed="rId2"/>
                <a:stretch>
                  <a:fillRect l="-3960" t="-8197" r="-39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07BD26-AE08-4464-B1E6-AF57EFBCDBD7}"/>
                  </a:ext>
                </a:extLst>
              </p:cNvPr>
              <p:cNvSpPr txBox="1"/>
              <p:nvPr/>
            </p:nvSpPr>
            <p:spPr>
              <a:xfrm>
                <a:off x="1989639" y="5303156"/>
                <a:ext cx="2071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var </a:t>
                </a:r>
                <a:r>
                  <a:rPr lang="en-US" dirty="0"/>
                  <a:t> r: (t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t)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bool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07BD26-AE08-4464-B1E6-AF57EFBCD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639" y="5303156"/>
                <a:ext cx="2071208" cy="369332"/>
              </a:xfrm>
              <a:prstGeom prst="rect">
                <a:avLst/>
              </a:prstGeom>
              <a:blipFill>
                <a:blip r:embed="rId3"/>
                <a:stretch>
                  <a:fillRect l="-2353" t="-9836" r="-235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C9EA3D9-955E-4E9E-965B-712438118339}"/>
              </a:ext>
            </a:extLst>
          </p:cNvPr>
          <p:cNvSpPr txBox="1"/>
          <p:nvPr/>
        </p:nvSpPr>
        <p:spPr>
          <a:xfrm>
            <a:off x="861215" y="5948623"/>
            <a:ext cx="808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</a:t>
            </a:r>
            <a:r>
              <a:rPr lang="en-US" i="1" dirty="0"/>
              <a:t>variable</a:t>
            </a:r>
            <a:r>
              <a:rPr lang="en-US" dirty="0"/>
              <a:t> refers to the fact that the symbol’s value changes in time. When we quantify over a variable, we’ll call that a </a:t>
            </a:r>
            <a:r>
              <a:rPr lang="en-US" i="1" dirty="0"/>
              <a:t>logical</a:t>
            </a:r>
            <a:r>
              <a:rPr lang="en-US" dirty="0"/>
              <a:t> variable.</a:t>
            </a:r>
          </a:p>
        </p:txBody>
      </p:sp>
    </p:spTree>
    <p:extLst>
      <p:ext uri="{BB962C8B-B14F-4D97-AF65-F5344CB8AC3E}">
        <p14:creationId xmlns:p14="http://schemas.microsoft.com/office/powerpoint/2010/main" val="35566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A9E5-0A69-42E0-A5B0-6BAEA7C2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Structs (record types)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F5E3-B59C-4C7D-87A7-957033AA6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4425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struct is an interpreted type, declared like this: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F5450E-49D1-45DB-AEFB-DFF167BE7D1C}"/>
              </a:ext>
            </a:extLst>
          </p:cNvPr>
          <p:cNvSpPr txBox="1"/>
          <p:nvPr/>
        </p:nvSpPr>
        <p:spPr>
          <a:xfrm>
            <a:off x="1645920" y="1742681"/>
            <a:ext cx="1908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pair = struct {</a:t>
            </a:r>
          </a:p>
          <a:p>
            <a:r>
              <a:rPr lang="en-US" dirty="0"/>
              <a:t>    first : t,</a:t>
            </a:r>
          </a:p>
          <a:p>
            <a:r>
              <a:rPr lang="en-US" dirty="0"/>
              <a:t>    second : u</a:t>
            </a:r>
          </a:p>
          <a:p>
            <a:r>
              <a:rPr lang="en-US" dirty="0"/>
              <a:t>}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40D55B-DE94-40D0-8538-C82628D28666}"/>
              </a:ext>
            </a:extLst>
          </p:cNvPr>
          <p:cNvSpPr txBox="1">
            <a:spLocks/>
          </p:cNvSpPr>
          <p:nvPr/>
        </p:nvSpPr>
        <p:spPr>
          <a:xfrm>
            <a:off x="628650" y="3178760"/>
            <a:ext cx="7886700" cy="4425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Struct types introduce destructor functions: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51A701-9AF2-4872-9E72-CCC38EB9B466}"/>
                  </a:ext>
                </a:extLst>
              </p:cNvPr>
              <p:cNvSpPr txBox="1"/>
              <p:nvPr/>
            </p:nvSpPr>
            <p:spPr>
              <a:xfrm>
                <a:off x="1645919" y="3857022"/>
                <a:ext cx="17520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first: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t</a:t>
                </a:r>
              </a:p>
              <a:p>
                <a:r>
                  <a:rPr lang="en-US" dirty="0"/>
                  <a:t>second: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u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51A701-9AF2-4872-9E72-CCC38EB9B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19" y="3857022"/>
                <a:ext cx="1752083" cy="646331"/>
              </a:xfrm>
              <a:prstGeom prst="rect">
                <a:avLst/>
              </a:prstGeom>
              <a:blipFill>
                <a:blip r:embed="rId2"/>
                <a:stretch>
                  <a:fillRect l="-2787" t="-5660" r="-209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D78148-954A-4D21-A762-EA7E7F2A0596}"/>
              </a:ext>
            </a:extLst>
          </p:cNvPr>
          <p:cNvSpPr txBox="1">
            <a:spLocks/>
          </p:cNvSpPr>
          <p:nvPr/>
        </p:nvSpPr>
        <p:spPr>
          <a:xfrm>
            <a:off x="751789" y="4739103"/>
            <a:ext cx="7886700" cy="4425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Dot notation is allowed: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F64ECF-6AA0-4C4E-93F3-2C89C0FEB72E}"/>
              </a:ext>
            </a:extLst>
          </p:cNvPr>
          <p:cNvSpPr txBox="1"/>
          <p:nvPr/>
        </p:nvSpPr>
        <p:spPr>
          <a:xfrm>
            <a:off x="1645919" y="5292614"/>
            <a:ext cx="2136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first(x) = </a:t>
            </a:r>
            <a:r>
              <a:rPr lang="en-US" dirty="0" err="1"/>
              <a:t>x.first</a:t>
            </a:r>
            <a:endParaRPr lang="en-US" dirty="0"/>
          </a:p>
          <a:p>
            <a:r>
              <a:rPr lang="en-US" dirty="0"/>
              <a:t>second(x) = </a:t>
            </a:r>
            <a:r>
              <a:rPr lang="en-US" dirty="0" err="1"/>
              <a:t>x.second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49DD-0F48-4816-B3C5-25C8002C8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47BBD-66CD-48D6-8F0A-F97C4E3A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947261"/>
          </a:xfrm>
        </p:spPr>
        <p:txBody>
          <a:bodyPr/>
          <a:lstStyle/>
          <a:p>
            <a:r>
              <a:rPr lang="en-US" dirty="0"/>
              <a:t>A property is an asserted fact expressed in FOL</a:t>
            </a:r>
          </a:p>
          <a:p>
            <a:pPr lvl="1"/>
            <a:r>
              <a:rPr lang="en-US" dirty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B90D44-75CD-4B00-A3FB-C9EF3E188B51}"/>
                  </a:ext>
                </a:extLst>
              </p:cNvPr>
              <p:cNvSpPr txBox="1"/>
              <p:nvPr/>
            </p:nvSpPr>
            <p:spPr>
              <a:xfrm>
                <a:off x="1587399" y="2011680"/>
                <a:ext cx="49845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property</a:t>
                </a:r>
                <a:r>
                  <a:rPr lang="en-US" dirty="0"/>
                  <a:t>  [</a:t>
                </a:r>
                <a:r>
                  <a:rPr lang="en-US" dirty="0" err="1"/>
                  <a:t>antisymmetry</a:t>
                </a:r>
                <a:r>
                  <a:rPr lang="en-US" dirty="0"/>
                  <a:t>]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X:t,Y.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 (X &lt; 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Y &lt; X)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B90D44-75CD-4B00-A3FB-C9EF3E188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399" y="2011680"/>
                <a:ext cx="4984506" cy="369332"/>
              </a:xfrm>
              <a:prstGeom prst="rect">
                <a:avLst/>
              </a:prstGeom>
              <a:blipFill>
                <a:blip r:embed="rId2"/>
                <a:stretch>
                  <a:fillRect l="-97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9F3E12-0FC4-471B-AC29-88CA241968CC}"/>
              </a:ext>
            </a:extLst>
          </p:cNvPr>
          <p:cNvSpPr txBox="1">
            <a:spLocks/>
          </p:cNvSpPr>
          <p:nvPr/>
        </p:nvSpPr>
        <p:spPr>
          <a:xfrm>
            <a:off x="628650" y="2621337"/>
            <a:ext cx="7886700" cy="1058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Logical variables are capitalized in Ivy</a:t>
            </a:r>
          </a:p>
          <a:p>
            <a:pPr lvl="1"/>
            <a:r>
              <a:rPr lang="en-US" dirty="0"/>
              <a:t>Logical variables also have types</a:t>
            </a:r>
          </a:p>
          <a:p>
            <a:pPr lvl="1"/>
            <a:r>
              <a:rPr lang="en-US" dirty="0"/>
              <a:t>Types inferred by </a:t>
            </a:r>
            <a:r>
              <a:rPr lang="en-US" dirty="0" err="1"/>
              <a:t>Hindley</a:t>
            </a:r>
            <a:r>
              <a:rPr lang="en-US" dirty="0"/>
              <a:t>-Milner type inference may be omitted.</a:t>
            </a:r>
          </a:p>
        </p:txBody>
      </p:sp>
    </p:spTree>
    <p:extLst>
      <p:ext uri="{BB962C8B-B14F-4D97-AF65-F5344CB8AC3E}">
        <p14:creationId xmlns:p14="http://schemas.microsoft.com/office/powerpoint/2010/main" val="196430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9AD97-EF51-4DE6-AC85-F72BC6AD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Polymorphic symbols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4C330-2363-439D-9377-E5123F9A1F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pre-defined symbols have polymorphic types</a:t>
                </a:r>
              </a:p>
              <a:p>
                <a:pPr lvl="1"/>
                <a:r>
                  <a:rPr lang="en-US" dirty="0"/>
                  <a:t>Numerals: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 :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1: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/>
                  <a:t>Operators: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Relations: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:(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bool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 instance is pre-defined for each type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Symbols a initially uninterpreted:</a:t>
                </a:r>
              </a:p>
              <a:p>
                <a:pPr lvl="1"/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0≠1</m:t>
                    </m:r>
                  </m:oMath>
                </a14:m>
                <a:r>
                  <a:rPr lang="en-US" dirty="0"/>
                  <a:t> is not an axiom!</a:t>
                </a:r>
              </a:p>
              <a:p>
                <a:pPr lvl="1"/>
                <a:r>
                  <a:rPr lang="en-US" dirty="0"/>
                  <a:t>Rather,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just stands for some element of type 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4C330-2363-439D-9377-E5123F9A1F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39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CE2B5-5A3C-4240-A4B8-B1C2CB57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Interpreted types and theories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4F1C90-A384-4875-8E40-30CDD5075F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064419"/>
            <a:ext cx="7886700" cy="966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Types can be interpreted by instantiating a </a:t>
            </a:r>
            <a:r>
              <a:rPr lang="en-US" i="1" dirty="0"/>
              <a:t>theory</a:t>
            </a:r>
          </a:p>
          <a:p>
            <a:pPr lvl="1"/>
            <a:r>
              <a:rPr lang="en-US" dirty="0"/>
              <a:t>A declaration instantiating </a:t>
            </a:r>
            <a:r>
              <a:rPr lang="en-US" dirty="0" err="1"/>
              <a:t>Peano</a:t>
            </a:r>
            <a:r>
              <a:rPr lang="en-US" dirty="0"/>
              <a:t> arithmetic: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9EF87B-89EC-488B-A46D-19BD19EB4FD1}"/>
                  </a:ext>
                </a:extLst>
              </p:cNvPr>
              <p:cNvSpPr txBox="1"/>
              <p:nvPr/>
            </p:nvSpPr>
            <p:spPr>
              <a:xfrm>
                <a:off x="1806315" y="2031167"/>
                <a:ext cx="1782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interpret</a:t>
                </a:r>
                <a:r>
                  <a:rPr lang="en-US" dirty="0"/>
                  <a:t> 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nat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9EF87B-89EC-488B-A46D-19BD19EB4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315" y="2031167"/>
                <a:ext cx="1782026" cy="369332"/>
              </a:xfrm>
              <a:prstGeom prst="rect">
                <a:avLst/>
              </a:prstGeom>
              <a:blipFill>
                <a:blip r:embed="rId2"/>
                <a:stretch>
                  <a:fillRect l="-273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E64E8B6-3F1D-4927-AAE4-300043A854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2640885"/>
                <a:ext cx="7886700" cy="12288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6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/>
                  <a:t>This gives an interpretation to;</a:t>
                </a:r>
              </a:p>
              <a:p>
                <a:pPr lvl="2"/>
                <a:r>
                  <a:rPr lang="en-US" dirty="0"/>
                  <a:t>all the numerals of type t (0:t, 1:t,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The operators +, * and &lt; over type t</a:t>
                </a:r>
              </a:p>
              <a:p>
                <a:pPr lvl="1"/>
                <a:r>
                  <a:rPr lang="en-US" dirty="0"/>
                  <a:t>All the facts in the integer theory are now assumed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E64E8B6-3F1D-4927-AAE4-300043A85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640885"/>
                <a:ext cx="7886700" cy="1228856"/>
              </a:xfrm>
              <a:prstGeom prst="rect">
                <a:avLst/>
              </a:prstGeom>
              <a:blipFill>
                <a:blip r:embed="rId3"/>
                <a:stretch>
                  <a:fillRect t="-10396" b="-5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BEBECAD-AFD1-411C-B5D0-DC8C07A51C37}"/>
              </a:ext>
            </a:extLst>
          </p:cNvPr>
          <p:cNvSpPr txBox="1"/>
          <p:nvPr/>
        </p:nvSpPr>
        <p:spPr>
          <a:xfrm flipH="1">
            <a:off x="1440555" y="5602186"/>
            <a:ext cx="582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Theories can be hidden.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CBFA2-87AA-48E2-B09A-B7DA335C7E78}"/>
              </a:ext>
            </a:extLst>
          </p:cNvPr>
          <p:cNvSpPr txBox="1"/>
          <p:nvPr/>
        </p:nvSpPr>
        <p:spPr>
          <a:xfrm>
            <a:off x="1440555" y="4562356"/>
            <a:ext cx="7198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no “</a:t>
            </a:r>
            <a:r>
              <a:rPr lang="en-US" dirty="0" err="1"/>
              <a:t>int</a:t>
            </a:r>
            <a:r>
              <a:rPr lang="en-US" dirty="0"/>
              <a:t>” type in Ivy. We can declare that various types are isomorphic to the integers, but they are incomparable. This is key for stratification.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37552A-64DB-4168-B129-BD6AE49E7663}"/>
              </a:ext>
            </a:extLst>
          </p:cNvPr>
          <p:cNvSpPr txBox="1"/>
          <p:nvPr/>
        </p:nvSpPr>
        <p:spPr>
          <a:xfrm flipH="1">
            <a:off x="1241826" y="4076524"/>
            <a:ext cx="582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Important for decidability:</a:t>
            </a:r>
          </a:p>
        </p:txBody>
      </p:sp>
    </p:spTree>
    <p:extLst>
      <p:ext uri="{BB962C8B-B14F-4D97-AF65-F5344CB8AC3E}">
        <p14:creationId xmlns:p14="http://schemas.microsoft.com/office/powerpoint/2010/main" val="283046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build="p" bldLvl="2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6468D-E73A-4088-A8CF-F05889EB5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Statements mutate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02388-06C5-4798-8F02-D7378D322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493719"/>
          </a:xfrm>
        </p:spPr>
        <p:txBody>
          <a:bodyPr/>
          <a:lstStyle/>
          <a:p>
            <a:r>
              <a:rPr lang="en-US" dirty="0"/>
              <a:t>Updating an individual variable: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F834E-B1B5-43DD-BFB3-DC978821877F}"/>
              </a:ext>
            </a:extLst>
          </p:cNvPr>
          <p:cNvSpPr txBox="1"/>
          <p:nvPr/>
        </p:nvSpPr>
        <p:spPr>
          <a:xfrm>
            <a:off x="1482212" y="166852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x := x + 1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AB1761-F0E4-4F48-966E-5161F366DE88}"/>
              </a:ext>
            </a:extLst>
          </p:cNvPr>
          <p:cNvSpPr txBox="1">
            <a:spLocks/>
          </p:cNvSpPr>
          <p:nvPr/>
        </p:nvSpPr>
        <p:spPr>
          <a:xfrm>
            <a:off x="628650" y="2264112"/>
            <a:ext cx="7886700" cy="4694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Relational update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B7B0B0-2847-4AFA-96B2-B699D38BA989}"/>
              </a:ext>
            </a:extLst>
          </p:cNvPr>
          <p:cNvGrpSpPr/>
          <p:nvPr/>
        </p:nvGrpSpPr>
        <p:grpSpPr>
          <a:xfrm>
            <a:off x="1482212" y="2843914"/>
            <a:ext cx="1225015" cy="671898"/>
            <a:chOff x="1482212" y="1644221"/>
            <a:chExt cx="1225015" cy="6718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C18DB6-90FE-4C96-8313-911997A0FB98}"/>
                </a:ext>
              </a:extLst>
            </p:cNvPr>
            <p:cNvSpPr txBox="1"/>
            <p:nvPr/>
          </p:nvSpPr>
          <p:spPr>
            <a:xfrm>
              <a:off x="1482212" y="1946787"/>
              <a:ext cx="1225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p(x) := true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AF5B84-97DE-41C9-8353-4B0602392BA1}"/>
                </a:ext>
              </a:extLst>
            </p:cNvPr>
            <p:cNvSpPr txBox="1"/>
            <p:nvPr/>
          </p:nvSpPr>
          <p:spPr>
            <a:xfrm>
              <a:off x="1482212" y="1644221"/>
              <a:ext cx="1140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statement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BD23EE4-47C5-4A7B-BDE8-1DF18591DE90}"/>
              </a:ext>
            </a:extLst>
          </p:cNvPr>
          <p:cNvGrpSpPr/>
          <p:nvPr/>
        </p:nvGrpSpPr>
        <p:grpSpPr>
          <a:xfrm>
            <a:off x="4392561" y="2843914"/>
            <a:ext cx="2732928" cy="671898"/>
            <a:chOff x="4392561" y="1644221"/>
            <a:chExt cx="2732928" cy="671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AC64AF5-0C4C-414B-8E07-2F739CC5332F}"/>
                    </a:ext>
                  </a:extLst>
                </p:cNvPr>
                <p:cNvSpPr txBox="1"/>
                <p:nvPr/>
              </p:nvSpPr>
              <p:spPr>
                <a:xfrm>
                  <a:off x="4392561" y="1946787"/>
                  <a:ext cx="27329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A419ABD-6D47-466C-8530-FB21992B90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561" y="1946787"/>
                  <a:ext cx="2732928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5F15AA-A39B-451E-86D9-9466145DA492}"/>
                </a:ext>
              </a:extLst>
            </p:cNvPr>
            <p:cNvSpPr txBox="1"/>
            <p:nvPr/>
          </p:nvSpPr>
          <p:spPr>
            <a:xfrm>
              <a:off x="4392561" y="1644221"/>
              <a:ext cx="11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semantics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5D9080-43AC-422F-8651-694CAE724B05}"/>
              </a:ext>
            </a:extLst>
          </p:cNvPr>
          <p:cNvSpPr txBox="1">
            <a:spLocks/>
          </p:cNvSpPr>
          <p:nvPr/>
        </p:nvSpPr>
        <p:spPr>
          <a:xfrm>
            <a:off x="628650" y="3818378"/>
            <a:ext cx="7886700" cy="4694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Database join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F6DFE9-49F6-4244-8740-DCBCDD7A0F39}"/>
              </a:ext>
            </a:extLst>
          </p:cNvPr>
          <p:cNvGrpSpPr/>
          <p:nvPr/>
        </p:nvGrpSpPr>
        <p:grpSpPr>
          <a:xfrm>
            <a:off x="1482212" y="4398180"/>
            <a:ext cx="2748316" cy="671898"/>
            <a:chOff x="1482212" y="1644221"/>
            <a:chExt cx="2748316" cy="671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1F09B53-EE83-449A-BA69-D967D862A337}"/>
                    </a:ext>
                  </a:extLst>
                </p:cNvPr>
                <p:cNvSpPr txBox="1"/>
                <p:nvPr/>
              </p:nvSpPr>
              <p:spPr>
                <a:xfrm>
                  <a:off x="1482212" y="1946787"/>
                  <a:ext cx="27483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C00000"/>
                      </a:solidFill>
                    </a:rPr>
                    <a:t>gp(X,Z) :=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</m:oMath>
                  </a14:m>
                  <a:r>
                    <a:rPr lang="en-US" dirty="0">
                      <a:solidFill>
                        <a:srgbClr val="C00000"/>
                      </a:solidFill>
                    </a:rPr>
                    <a:t>Y. p(X,Y)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dirty="0">
                      <a:solidFill>
                        <a:srgbClr val="C00000"/>
                      </a:solidFill>
                    </a:rPr>
                    <a:t> p(Y,Z)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B443DD-109D-4ED1-A64C-F985934475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2212" y="1946787"/>
                  <a:ext cx="2748316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774" t="-8197" r="-133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4979C4-15BF-47DC-8957-BC4DBA5452AB}"/>
                </a:ext>
              </a:extLst>
            </p:cNvPr>
            <p:cNvSpPr txBox="1"/>
            <p:nvPr/>
          </p:nvSpPr>
          <p:spPr>
            <a:xfrm>
              <a:off x="1482212" y="1644221"/>
              <a:ext cx="1140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statement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9A1DC3-B333-4B50-A67D-9615E46C7E81}"/>
              </a:ext>
            </a:extLst>
          </p:cNvPr>
          <p:cNvGrpSpPr/>
          <p:nvPr/>
        </p:nvGrpSpPr>
        <p:grpSpPr>
          <a:xfrm>
            <a:off x="4392561" y="4398180"/>
            <a:ext cx="3925241" cy="671898"/>
            <a:chOff x="4392561" y="1644221"/>
            <a:chExt cx="3925241" cy="671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D5ABB83-BBE6-4FB8-92B9-F2EEE7F16E91}"/>
                    </a:ext>
                  </a:extLst>
                </p:cNvPr>
                <p:cNvSpPr txBox="1"/>
                <p:nvPr/>
              </p:nvSpPr>
              <p:spPr>
                <a:xfrm>
                  <a:off x="4392561" y="1946787"/>
                  <a:ext cx="39252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gp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↔∃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5850F1D-5264-44E4-BA8B-8A60811E70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561" y="1946787"/>
                  <a:ext cx="3925241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66BCB8-7660-4077-BC4D-D70D9FDD92A4}"/>
                </a:ext>
              </a:extLst>
            </p:cNvPr>
            <p:cNvSpPr txBox="1"/>
            <p:nvPr/>
          </p:nvSpPr>
          <p:spPr>
            <a:xfrm>
              <a:off x="4392561" y="1644221"/>
              <a:ext cx="11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semantics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41E418E-2B0C-4A38-A55F-001F1AA498C5}"/>
              </a:ext>
            </a:extLst>
          </p:cNvPr>
          <p:cNvSpPr txBox="1">
            <a:spLocks/>
          </p:cNvSpPr>
          <p:nvPr/>
        </p:nvSpPr>
        <p:spPr>
          <a:xfrm>
            <a:off x="628650" y="5248326"/>
            <a:ext cx="7886700" cy="4694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First-order closures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6D298B-C59C-4206-B3DF-4EF15D362EF6}"/>
              </a:ext>
            </a:extLst>
          </p:cNvPr>
          <p:cNvGrpSpPr/>
          <p:nvPr/>
        </p:nvGrpSpPr>
        <p:grpSpPr>
          <a:xfrm>
            <a:off x="1482212" y="5828128"/>
            <a:ext cx="1669047" cy="671898"/>
            <a:chOff x="1482212" y="1644221"/>
            <a:chExt cx="1669047" cy="6718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A721DF-1905-4CEE-9B38-8F03BCFE2A58}"/>
                </a:ext>
              </a:extLst>
            </p:cNvPr>
            <p:cNvSpPr txBox="1"/>
            <p:nvPr/>
          </p:nvSpPr>
          <p:spPr>
            <a:xfrm>
              <a:off x="1482212" y="1946787"/>
              <a:ext cx="1669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</a:rPr>
                <a:t>addn</a:t>
              </a:r>
              <a:r>
                <a:rPr lang="en-US" dirty="0">
                  <a:solidFill>
                    <a:srgbClr val="C00000"/>
                  </a:solidFill>
                </a:rPr>
                <a:t>(X) := X + 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118350-FBD2-4CE3-BB26-599FCD553013}"/>
                </a:ext>
              </a:extLst>
            </p:cNvPr>
            <p:cNvSpPr txBox="1"/>
            <p:nvPr/>
          </p:nvSpPr>
          <p:spPr>
            <a:xfrm>
              <a:off x="1482212" y="1644221"/>
              <a:ext cx="1140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statement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31C33F-1BC5-44EB-9623-EE2D35812436}"/>
              </a:ext>
            </a:extLst>
          </p:cNvPr>
          <p:cNvGrpSpPr/>
          <p:nvPr/>
        </p:nvGrpSpPr>
        <p:grpSpPr>
          <a:xfrm>
            <a:off x="4392561" y="5828128"/>
            <a:ext cx="2331151" cy="671898"/>
            <a:chOff x="4392561" y="1644221"/>
            <a:chExt cx="2331151" cy="671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81E7D60-E2DC-4407-BEA9-7F1DF2CA5CB9}"/>
                    </a:ext>
                  </a:extLst>
                </p:cNvPr>
                <p:cNvSpPr txBox="1"/>
                <p:nvPr/>
              </p:nvSpPr>
              <p:spPr>
                <a:xfrm>
                  <a:off x="4392561" y="1946787"/>
                  <a:ext cx="23311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addn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5FB612C-6AB9-47E4-853B-BCEEE37A38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561" y="1946787"/>
                  <a:ext cx="233115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1CE72D-7DDC-492D-A21E-6689F78B9F28}"/>
                </a:ext>
              </a:extLst>
            </p:cNvPr>
            <p:cNvSpPr txBox="1"/>
            <p:nvPr/>
          </p:nvSpPr>
          <p:spPr>
            <a:xfrm>
              <a:off x="4392561" y="1644221"/>
              <a:ext cx="11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semantics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9A79C49-60A2-47EE-97C1-75FCAC94FE89}"/>
              </a:ext>
            </a:extLst>
          </p:cNvPr>
          <p:cNvSpPr txBox="1"/>
          <p:nvPr/>
        </p:nvSpPr>
        <p:spPr>
          <a:xfrm>
            <a:off x="914400" y="698843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‘</a:t>
            </a: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’ is uninterpreted here. Theories are ‘add-ons’.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797C09-237C-4E44-8895-4BCC633A7337}"/>
              </a:ext>
            </a:extLst>
          </p:cNvPr>
          <p:cNvGrpSpPr/>
          <p:nvPr/>
        </p:nvGrpSpPr>
        <p:grpSpPr>
          <a:xfrm>
            <a:off x="4392561" y="1532676"/>
            <a:ext cx="1278235" cy="671898"/>
            <a:chOff x="4392561" y="1644221"/>
            <a:chExt cx="1278235" cy="671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E132992-1416-4097-B131-10CA94CEEB09}"/>
                    </a:ext>
                  </a:extLst>
                </p:cNvPr>
                <p:cNvSpPr txBox="1"/>
                <p:nvPr/>
              </p:nvSpPr>
              <p:spPr>
                <a:xfrm>
                  <a:off x="4392561" y="1946787"/>
                  <a:ext cx="12782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E132992-1416-4097-B131-10CA94CEE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561" y="1946787"/>
                  <a:ext cx="127823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DBA7103-3BEA-4E5B-A8BA-16E92DF0D036}"/>
                </a:ext>
              </a:extLst>
            </p:cNvPr>
            <p:cNvSpPr txBox="1"/>
            <p:nvPr/>
          </p:nvSpPr>
          <p:spPr>
            <a:xfrm>
              <a:off x="4392561" y="1644221"/>
              <a:ext cx="11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semantics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631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  <p:bldP spid="12" grpId="0" build="p"/>
      <p:bldP spid="19" grpId="0" build="p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FE4-31F2-4A00-9B08-717368F3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D05CB-94CF-4A69-9F22-94E018EB6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60938"/>
            <a:ext cx="7886700" cy="3525385"/>
          </a:xfrm>
        </p:spPr>
        <p:txBody>
          <a:bodyPr>
            <a:normAutofit/>
          </a:bodyPr>
          <a:lstStyle/>
          <a:p>
            <a:r>
              <a:rPr lang="en-US" sz="2400" dirty="0"/>
              <a:t>Predictability</a:t>
            </a:r>
          </a:p>
          <a:p>
            <a:pPr lvl="1"/>
            <a:r>
              <a:rPr lang="en-US" sz="2000" dirty="0"/>
              <a:t>We can reduce proofs to automated lemmas because we can reasonably predict solver performance</a:t>
            </a:r>
          </a:p>
          <a:p>
            <a:r>
              <a:rPr lang="en-US" sz="2400" dirty="0"/>
              <a:t>Stability (or continuity)</a:t>
            </a:r>
          </a:p>
          <a:p>
            <a:pPr lvl="1"/>
            <a:r>
              <a:rPr lang="en-US" sz="2000" dirty="0"/>
              <a:t>Small, </a:t>
            </a:r>
            <a:r>
              <a:rPr lang="en-US" sz="2000" dirty="0" err="1"/>
              <a:t>irrevelant</a:t>
            </a:r>
            <a:r>
              <a:rPr lang="en-US" sz="2000" dirty="0"/>
              <a:t> changes do not greatly impact solver performance</a:t>
            </a:r>
          </a:p>
          <a:p>
            <a:r>
              <a:rPr lang="en-US" sz="2400" dirty="0"/>
              <a:t>Transparency</a:t>
            </a:r>
          </a:p>
          <a:p>
            <a:pPr lvl="1"/>
            <a:r>
              <a:rPr lang="en-US" sz="2000" dirty="0"/>
              <a:t>Failures have understandable explanations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E5B17-38B7-41BF-A5CF-E7DA12256BEA}"/>
              </a:ext>
            </a:extLst>
          </p:cNvPr>
          <p:cNvSpPr txBox="1"/>
          <p:nvPr/>
        </p:nvSpPr>
        <p:spPr>
          <a:xfrm>
            <a:off x="628650" y="1094958"/>
            <a:ext cx="6956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automation to be effective in large proofs, we need it to have the following properties: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8E63BA-2169-48CD-BA0E-7327D6C63040}"/>
              </a:ext>
            </a:extLst>
          </p:cNvPr>
          <p:cNvSpPr txBox="1"/>
          <p:nvPr/>
        </p:nvSpPr>
        <p:spPr>
          <a:xfrm>
            <a:off x="3643426" y="5994626"/>
            <a:ext cx="415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will call this collection of properties </a:t>
            </a:r>
            <a:r>
              <a:rPr lang="en-US" i="1" dirty="0"/>
              <a:t>PST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6365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27C7-2007-4040-A550-492478F9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usual control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7163-AE66-454B-8E07-012513E21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479088"/>
          </a:xfrm>
        </p:spPr>
        <p:txBody>
          <a:bodyPr/>
          <a:lstStyle/>
          <a:p>
            <a:r>
              <a:rPr lang="en-US" dirty="0"/>
              <a:t>We can build compound statements: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7306F-21E1-40EB-ABD8-BCFD1C315F80}"/>
              </a:ext>
            </a:extLst>
          </p:cNvPr>
          <p:cNvSpPr txBox="1"/>
          <p:nvPr/>
        </p:nvSpPr>
        <p:spPr>
          <a:xfrm>
            <a:off x="2948025" y="1779257"/>
            <a:ext cx="17588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:= 0;</a:t>
            </a:r>
          </a:p>
          <a:p>
            <a:r>
              <a:rPr lang="en-US" b="1" dirty="0"/>
              <a:t>while</a:t>
            </a:r>
            <a:r>
              <a:rPr lang="en-US" dirty="0"/>
              <a:t> i &lt; n {</a:t>
            </a:r>
          </a:p>
          <a:p>
            <a:r>
              <a:rPr lang="en-US" dirty="0"/>
              <a:t>    </a:t>
            </a:r>
            <a:r>
              <a:rPr lang="en-US" b="1" dirty="0"/>
              <a:t>if</a:t>
            </a:r>
            <a:r>
              <a:rPr lang="en-US" dirty="0"/>
              <a:t> f(i) &gt; 0 {</a:t>
            </a:r>
          </a:p>
          <a:p>
            <a:r>
              <a:rPr lang="en-US" dirty="0"/>
              <a:t>        f(i) := f(i) – 1</a:t>
            </a:r>
          </a:p>
          <a:p>
            <a:r>
              <a:rPr lang="en-US" dirty="0"/>
              <a:t>    };</a:t>
            </a:r>
          </a:p>
          <a:p>
            <a:r>
              <a:rPr lang="en-US" dirty="0"/>
              <a:t>    i := i + 1;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5B499B-1AD1-49B1-8E6F-3ED6EAE9E0A1}"/>
              </a:ext>
            </a:extLst>
          </p:cNvPr>
          <p:cNvCxnSpPr/>
          <p:nvPr/>
        </p:nvCxnSpPr>
        <p:spPr>
          <a:xfrm flipH="1">
            <a:off x="3606394" y="1931213"/>
            <a:ext cx="15508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0972EFF-A703-4E2B-8814-D6EBEDB75770}"/>
              </a:ext>
            </a:extLst>
          </p:cNvPr>
          <p:cNvSpPr txBox="1"/>
          <p:nvPr/>
        </p:nvSpPr>
        <p:spPr>
          <a:xfrm>
            <a:off x="5215738" y="1746547"/>
            <a:ext cx="237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sequential composition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5936B3-76F9-442C-9C6F-6E73EE740935}"/>
              </a:ext>
            </a:extLst>
          </p:cNvPr>
          <p:cNvCxnSpPr/>
          <p:nvPr/>
        </p:nvCxnSpPr>
        <p:spPr>
          <a:xfrm>
            <a:off x="1872691" y="2253082"/>
            <a:ext cx="1024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9672A4B-9DBF-48A5-8C03-B4B681407782}"/>
              </a:ext>
            </a:extLst>
          </p:cNvPr>
          <p:cNvSpPr txBox="1"/>
          <p:nvPr/>
        </p:nvSpPr>
        <p:spPr>
          <a:xfrm>
            <a:off x="1269641" y="206841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AF9049-3101-47E7-84E6-C61F4FB51FF8}"/>
              </a:ext>
            </a:extLst>
          </p:cNvPr>
          <p:cNvCxnSpPr/>
          <p:nvPr/>
        </p:nvCxnSpPr>
        <p:spPr>
          <a:xfrm flipV="1">
            <a:off x="1872691" y="2531059"/>
            <a:ext cx="1243584" cy="307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A7E35C9-F78E-4F15-9D11-4126B2657247}"/>
              </a:ext>
            </a:extLst>
          </p:cNvPr>
          <p:cNvSpPr txBox="1"/>
          <p:nvPr/>
        </p:nvSpPr>
        <p:spPr>
          <a:xfrm>
            <a:off x="518306" y="2684678"/>
            <a:ext cx="123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5E0694-EEE8-4987-B879-92EA0A2EFD03}"/>
              </a:ext>
            </a:extLst>
          </p:cNvPr>
          <p:cNvSpPr txBox="1"/>
          <p:nvPr/>
        </p:nvSpPr>
        <p:spPr>
          <a:xfrm>
            <a:off x="5254346" y="2948998"/>
            <a:ext cx="337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This code is bad form since it depends on interpretation of +,-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4224CFC-5EFC-4C43-98A8-B3DD37B6938C}"/>
              </a:ext>
            </a:extLst>
          </p:cNvPr>
          <p:cNvSpPr txBox="1">
            <a:spLocks/>
          </p:cNvSpPr>
          <p:nvPr/>
        </p:nvSpPr>
        <p:spPr>
          <a:xfrm>
            <a:off x="628650" y="4032703"/>
            <a:ext cx="7886700" cy="4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Non-deterministic choice: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8F3024-60D0-4D57-8CE6-D288A1A24D1D}"/>
              </a:ext>
            </a:extLst>
          </p:cNvPr>
          <p:cNvSpPr txBox="1"/>
          <p:nvPr/>
        </p:nvSpPr>
        <p:spPr>
          <a:xfrm>
            <a:off x="2572735" y="4755122"/>
            <a:ext cx="19992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if some</a:t>
            </a:r>
            <a:r>
              <a:rPr lang="en-US" dirty="0"/>
              <a:t>(</a:t>
            </a:r>
            <a:r>
              <a:rPr lang="en-US" dirty="0" err="1"/>
              <a:t>i:t</a:t>
            </a:r>
            <a:r>
              <a:rPr lang="en-US" dirty="0"/>
              <a:t>) f(i) &gt; 0 {</a:t>
            </a:r>
          </a:p>
          <a:p>
            <a:r>
              <a:rPr lang="en-US" dirty="0"/>
              <a:t>    f(i) := f(i) - 1</a:t>
            </a:r>
          </a:p>
          <a:p>
            <a:r>
              <a:rPr lang="en-US" dirty="0"/>
              <a:t>} </a:t>
            </a:r>
            <a:r>
              <a:rPr lang="en-US" b="1" dirty="0"/>
              <a:t>else</a:t>
            </a:r>
            <a:r>
              <a:rPr lang="en-US" dirty="0"/>
              <a:t> {</a:t>
            </a:r>
          </a:p>
          <a:p>
            <a:r>
              <a:rPr lang="en-US" dirty="0"/>
              <a:t>    p := false</a:t>
            </a:r>
          </a:p>
          <a:p>
            <a:r>
              <a:rPr lang="en-US" dirty="0"/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F237E2-B081-44E2-BF69-D9BFCB764FA2}"/>
              </a:ext>
            </a:extLst>
          </p:cNvPr>
          <p:cNvSpPr txBox="1"/>
          <p:nvPr/>
        </p:nvSpPr>
        <p:spPr>
          <a:xfrm>
            <a:off x="5128583" y="5190284"/>
            <a:ext cx="349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This also has a simple FO semantics</a:t>
            </a:r>
          </a:p>
        </p:txBody>
      </p:sp>
    </p:spTree>
    <p:extLst>
      <p:ext uri="{BB962C8B-B14F-4D97-AF65-F5344CB8AC3E}">
        <p14:creationId xmlns:p14="http://schemas.microsoft.com/office/powerpoint/2010/main" val="35605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06019-E973-4A76-B986-426A1E30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C4498-441F-437F-81EF-D3F3BA040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1289037"/>
          </a:xfrm>
        </p:spPr>
        <p:txBody>
          <a:bodyPr/>
          <a:lstStyle/>
          <a:p>
            <a:r>
              <a:rPr lang="en-US" dirty="0"/>
              <a:t>An Ivy module presents a procedural interface in terms of actions:</a:t>
            </a:r>
          </a:p>
          <a:p>
            <a:pPr lvl="1"/>
            <a:r>
              <a:rPr lang="en-US" dirty="0"/>
              <a:t>An action has input and output parameters: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EC801-47F3-414B-8701-54F47221AD15}"/>
              </a:ext>
            </a:extLst>
          </p:cNvPr>
          <p:cNvSpPr txBox="1"/>
          <p:nvPr/>
        </p:nvSpPr>
        <p:spPr>
          <a:xfrm>
            <a:off x="1978701" y="2465882"/>
            <a:ext cx="308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action</a:t>
            </a:r>
            <a:r>
              <a:rPr lang="en-US" dirty="0"/>
              <a:t> </a:t>
            </a:r>
            <a:r>
              <a:rPr lang="en-US" dirty="0" err="1"/>
              <a:t>incr</a:t>
            </a:r>
            <a:r>
              <a:rPr lang="en-US" dirty="0"/>
              <a:t>(</a:t>
            </a:r>
            <a:r>
              <a:rPr lang="en-US" dirty="0" err="1"/>
              <a:t>inp:t</a:t>
            </a:r>
            <a:r>
              <a:rPr lang="en-US" dirty="0"/>
              <a:t>) returns(</a:t>
            </a:r>
            <a:r>
              <a:rPr lang="en-US" dirty="0" err="1"/>
              <a:t>out:t</a:t>
            </a:r>
            <a:r>
              <a:rPr lang="en-US" dirty="0"/>
              <a:t>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6EB8FF-2A35-4E84-B4B1-4D22FDE709A6}"/>
              </a:ext>
            </a:extLst>
          </p:cNvPr>
          <p:cNvSpPr txBox="1">
            <a:spLocks/>
          </p:cNvSpPr>
          <p:nvPr/>
        </p:nvSpPr>
        <p:spPr>
          <a:xfrm>
            <a:off x="628650" y="3008145"/>
            <a:ext cx="7886700" cy="484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An action may have an </a:t>
            </a:r>
            <a:r>
              <a:rPr lang="en-US" i="1" dirty="0"/>
              <a:t>implementation</a:t>
            </a:r>
            <a:r>
              <a:rPr lang="en-US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F8FEC-E84F-4B8A-84A8-108DDE2978FA}"/>
              </a:ext>
            </a:extLst>
          </p:cNvPr>
          <p:cNvSpPr txBox="1"/>
          <p:nvPr/>
        </p:nvSpPr>
        <p:spPr>
          <a:xfrm>
            <a:off x="1978701" y="3598184"/>
            <a:ext cx="1758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implement</a:t>
            </a:r>
            <a:r>
              <a:rPr lang="en-US" dirty="0"/>
              <a:t> </a:t>
            </a:r>
            <a:r>
              <a:rPr lang="en-US" dirty="0" err="1"/>
              <a:t>incr</a:t>
            </a:r>
            <a:r>
              <a:rPr lang="en-US" dirty="0"/>
              <a:t> {</a:t>
            </a:r>
          </a:p>
          <a:p>
            <a:r>
              <a:rPr lang="en-US" dirty="0"/>
              <a:t>    out := </a:t>
            </a:r>
            <a:r>
              <a:rPr lang="en-US" dirty="0" err="1"/>
              <a:t>inp</a:t>
            </a:r>
            <a:r>
              <a:rPr lang="en-US" dirty="0"/>
              <a:t> + 1</a:t>
            </a:r>
          </a:p>
          <a:p>
            <a:r>
              <a:rPr lang="en-US" dirty="0"/>
              <a:t>}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4B51AF-785D-4735-BD91-92216A95CE16}"/>
              </a:ext>
            </a:extLst>
          </p:cNvPr>
          <p:cNvSpPr txBox="1">
            <a:spLocks/>
          </p:cNvSpPr>
          <p:nvPr/>
        </p:nvSpPr>
        <p:spPr>
          <a:xfrm>
            <a:off x="628650" y="4626989"/>
            <a:ext cx="7886700" cy="484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An action may be called in a statement: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CBF25D-F8FC-4F47-84DA-64B633D01346}"/>
              </a:ext>
            </a:extLst>
          </p:cNvPr>
          <p:cNvSpPr txBox="1"/>
          <p:nvPr/>
        </p:nvSpPr>
        <p:spPr>
          <a:xfrm>
            <a:off x="1978701" y="5217028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</a:t>
            </a:r>
            <a:r>
              <a:rPr lang="en-US" dirty="0" err="1"/>
              <a:t>incr</a:t>
            </a:r>
            <a:r>
              <a:rPr lang="en-US" dirty="0"/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7024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AB52-69A8-4BE4-9FB9-5F169FCCD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Assumptions and guarantees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63F9A-5B8F-438C-A170-CAC17651C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1363988"/>
          </a:xfrm>
        </p:spPr>
        <p:txBody>
          <a:bodyPr>
            <a:normAutofit/>
          </a:bodyPr>
          <a:lstStyle/>
          <a:p>
            <a:r>
              <a:rPr lang="en-US" dirty="0"/>
              <a:t>We specify properties about the effects of actions by making </a:t>
            </a:r>
            <a:r>
              <a:rPr lang="en-US" i="1" dirty="0"/>
              <a:t>assertions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These are statements that must be true at a given time.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80E3A9-E462-4C16-857C-07AE46BD6379}"/>
                  </a:ext>
                </a:extLst>
              </p:cNvPr>
              <p:cNvSpPr txBox="1"/>
              <p:nvPr/>
            </p:nvSpPr>
            <p:spPr>
              <a:xfrm>
                <a:off x="2053653" y="2533338"/>
                <a:ext cx="1444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assume</a:t>
                </a:r>
                <a:r>
                  <a:rPr lang="en-US" dirty="0"/>
                  <a:t> 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0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80E3A9-E462-4C16-857C-07AE46BD6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653" y="2533338"/>
                <a:ext cx="1444626" cy="369332"/>
              </a:xfrm>
              <a:prstGeom prst="rect">
                <a:avLst/>
              </a:prstGeom>
              <a:blipFill>
                <a:blip r:embed="rId2"/>
                <a:stretch>
                  <a:fillRect l="-3797" t="-10000" r="-295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EE7F22A-F492-4925-BCEB-6764FCD92E22}"/>
              </a:ext>
            </a:extLst>
          </p:cNvPr>
          <p:cNvSpPr txBox="1"/>
          <p:nvPr/>
        </p:nvSpPr>
        <p:spPr>
          <a:xfrm>
            <a:off x="4699417" y="2533338"/>
            <a:ext cx="3292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 assumption (we do not prove)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649855-4C3A-4815-9EB9-AC9975F6C4AD}"/>
                  </a:ext>
                </a:extLst>
              </p:cNvPr>
              <p:cNvSpPr txBox="1"/>
              <p:nvPr/>
            </p:nvSpPr>
            <p:spPr>
              <a:xfrm>
                <a:off x="2053653" y="3007601"/>
                <a:ext cx="1306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assert</a:t>
                </a:r>
                <a:r>
                  <a:rPr lang="en-US" dirty="0"/>
                  <a:t> 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0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649855-4C3A-4815-9EB9-AC9975F6C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653" y="3007601"/>
                <a:ext cx="1306768" cy="369332"/>
              </a:xfrm>
              <a:prstGeom prst="rect">
                <a:avLst/>
              </a:prstGeom>
              <a:blipFill>
                <a:blip r:embed="rId3"/>
                <a:stretch>
                  <a:fillRect l="-4206" t="-8197" r="-280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4F9D036-3F26-4A8E-8313-BA3EDD295A9D}"/>
              </a:ext>
            </a:extLst>
          </p:cNvPr>
          <p:cNvSpPr txBox="1"/>
          <p:nvPr/>
        </p:nvSpPr>
        <p:spPr>
          <a:xfrm>
            <a:off x="4699417" y="3007601"/>
            <a:ext cx="278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 guarantee (we do prove)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3FEA86-29A9-4818-93D1-A1912E7FEBDA}"/>
              </a:ext>
            </a:extLst>
          </p:cNvPr>
          <p:cNvSpPr txBox="1">
            <a:spLocks/>
          </p:cNvSpPr>
          <p:nvPr/>
        </p:nvSpPr>
        <p:spPr>
          <a:xfrm>
            <a:off x="628650" y="3630835"/>
            <a:ext cx="7886700" cy="49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Normally we use instead: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1CC55E-43C2-47FF-BAA3-A77AE2D6A6CB}"/>
                  </a:ext>
                </a:extLst>
              </p:cNvPr>
              <p:cNvSpPr txBox="1"/>
              <p:nvPr/>
            </p:nvSpPr>
            <p:spPr>
              <a:xfrm>
                <a:off x="2053653" y="4394695"/>
                <a:ext cx="1425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require</a:t>
                </a:r>
                <a:r>
                  <a:rPr lang="en-US" dirty="0"/>
                  <a:t> 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0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1CC55E-43C2-47FF-BAA3-A77AE2D6A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653" y="4394695"/>
                <a:ext cx="1425070" cy="369332"/>
              </a:xfrm>
              <a:prstGeom prst="rect">
                <a:avLst/>
              </a:prstGeom>
              <a:blipFill>
                <a:blip r:embed="rId4"/>
                <a:stretch>
                  <a:fillRect l="-3846" t="-9836" r="-213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C95845C-B11A-4274-A045-A2ED20903F3C}"/>
              </a:ext>
            </a:extLst>
          </p:cNvPr>
          <p:cNvSpPr txBox="1"/>
          <p:nvPr/>
        </p:nvSpPr>
        <p:spPr>
          <a:xfrm>
            <a:off x="3930040" y="4256195"/>
            <a:ext cx="2191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assumption for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</a:rPr>
              <a:t>callee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guarantee for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caller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5545B2-1B37-470B-9C7D-F87562E9D1AC}"/>
                  </a:ext>
                </a:extLst>
              </p:cNvPr>
              <p:cNvSpPr txBox="1"/>
              <p:nvPr/>
            </p:nvSpPr>
            <p:spPr>
              <a:xfrm>
                <a:off x="2053653" y="5221223"/>
                <a:ext cx="1381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ensure</a:t>
                </a:r>
                <a:r>
                  <a:rPr lang="en-US" dirty="0"/>
                  <a:t> 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5545B2-1B37-470B-9C7D-F87562E9D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653" y="5221223"/>
                <a:ext cx="1381147" cy="369332"/>
              </a:xfrm>
              <a:prstGeom prst="rect">
                <a:avLst/>
              </a:prstGeom>
              <a:blipFill>
                <a:blip r:embed="rId5"/>
                <a:stretch>
                  <a:fillRect l="-3982" t="-8197" r="-265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532CD4F-1B42-4D9E-85EB-FA8AB070238F}"/>
              </a:ext>
            </a:extLst>
          </p:cNvPr>
          <p:cNvSpPr txBox="1"/>
          <p:nvPr/>
        </p:nvSpPr>
        <p:spPr>
          <a:xfrm>
            <a:off x="3930040" y="5082723"/>
            <a:ext cx="2157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assumption for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caller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guarantee for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</a:rPr>
              <a:t>callee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F76186-7ADF-4C36-9327-B002EA0B13C7}"/>
              </a:ext>
            </a:extLst>
          </p:cNvPr>
          <p:cNvSpPr txBox="1"/>
          <p:nvPr/>
        </p:nvSpPr>
        <p:spPr>
          <a:xfrm>
            <a:off x="779489" y="6047751"/>
            <a:ext cx="767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proof, every statement is an assumption for someone an a guarantee for someone else.</a:t>
            </a:r>
          </a:p>
        </p:txBody>
      </p:sp>
    </p:spTree>
    <p:extLst>
      <p:ext uri="{BB962C8B-B14F-4D97-AF65-F5344CB8AC3E}">
        <p14:creationId xmlns:p14="http://schemas.microsoft.com/office/powerpoint/2010/main" val="118911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15D697B-763E-48D5-B8B9-C3B8A9CC6260}"/>
              </a:ext>
            </a:extLst>
          </p:cNvPr>
          <p:cNvGrpSpPr/>
          <p:nvPr/>
        </p:nvGrpSpPr>
        <p:grpSpPr>
          <a:xfrm>
            <a:off x="2778557" y="3650671"/>
            <a:ext cx="4935112" cy="1906274"/>
            <a:chOff x="1623975" y="3624017"/>
            <a:chExt cx="4935112" cy="190627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2DA035-31F6-48BA-BA21-874D22EA8B53}"/>
                </a:ext>
              </a:extLst>
            </p:cNvPr>
            <p:cNvSpPr/>
            <p:nvPr/>
          </p:nvSpPr>
          <p:spPr>
            <a:xfrm>
              <a:off x="1623975" y="4846541"/>
              <a:ext cx="1508150" cy="6837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6E9B501-1BDB-4F3E-BAED-9A5C8C045BBA}"/>
                </a:ext>
              </a:extLst>
            </p:cNvPr>
            <p:cNvCxnSpPr>
              <a:cxnSpLocks/>
              <a:stCxn id="15" idx="7"/>
              <a:endCxn id="17" idx="1"/>
            </p:cNvCxnSpPr>
            <p:nvPr/>
          </p:nvCxnSpPr>
          <p:spPr>
            <a:xfrm flipV="1">
              <a:off x="2911262" y="3808683"/>
              <a:ext cx="1535067" cy="11379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84A35C-3333-4E44-87AF-E2C03A4E7AB2}"/>
                </a:ext>
              </a:extLst>
            </p:cNvPr>
            <p:cNvSpPr txBox="1"/>
            <p:nvPr/>
          </p:nvSpPr>
          <p:spPr>
            <a:xfrm>
              <a:off x="4446329" y="3624017"/>
              <a:ext cx="2112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update (assignment)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0B3950-227B-4938-B56F-4E9102BC527B}"/>
              </a:ext>
            </a:extLst>
          </p:cNvPr>
          <p:cNvGrpSpPr/>
          <p:nvPr/>
        </p:nvGrpSpPr>
        <p:grpSpPr>
          <a:xfrm>
            <a:off x="4512746" y="3782344"/>
            <a:ext cx="3467117" cy="1746719"/>
            <a:chOff x="1623975" y="3783572"/>
            <a:chExt cx="3467117" cy="174671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DEC14D-044A-48CC-8ADE-EF20C5C023F9}"/>
                </a:ext>
              </a:extLst>
            </p:cNvPr>
            <p:cNvSpPr txBox="1"/>
            <p:nvPr/>
          </p:nvSpPr>
          <p:spPr>
            <a:xfrm>
              <a:off x="3118629" y="3783572"/>
              <a:ext cx="1972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guarantee (ensure)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89D3EB-6764-4A2B-B11F-110D1135A682}"/>
                </a:ext>
              </a:extLst>
            </p:cNvPr>
            <p:cNvSpPr/>
            <p:nvPr/>
          </p:nvSpPr>
          <p:spPr>
            <a:xfrm>
              <a:off x="1623975" y="4846541"/>
              <a:ext cx="1009497" cy="6837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BE43D5A-1D62-45C7-A365-5D90984FF528}"/>
                </a:ext>
              </a:extLst>
            </p:cNvPr>
            <p:cNvCxnSpPr>
              <a:cxnSpLocks/>
              <a:stCxn id="21" idx="7"/>
            </p:cNvCxnSpPr>
            <p:nvPr/>
          </p:nvCxnSpPr>
          <p:spPr>
            <a:xfrm flipV="1">
              <a:off x="2485635" y="4020003"/>
              <a:ext cx="673407" cy="926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FDB450-F7D8-4CB4-8803-A2D8020EB536}"/>
              </a:ext>
            </a:extLst>
          </p:cNvPr>
          <p:cNvGrpSpPr/>
          <p:nvPr/>
        </p:nvGrpSpPr>
        <p:grpSpPr>
          <a:xfrm>
            <a:off x="1623975" y="3432885"/>
            <a:ext cx="5426807" cy="2097406"/>
            <a:chOff x="1623975" y="3432885"/>
            <a:chExt cx="5426807" cy="209740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FBA5ADE-07D0-48C5-A705-6B76A41215AC}"/>
                </a:ext>
              </a:extLst>
            </p:cNvPr>
            <p:cNvSpPr/>
            <p:nvPr/>
          </p:nvSpPr>
          <p:spPr>
            <a:xfrm>
              <a:off x="1623975" y="4846541"/>
              <a:ext cx="1009497" cy="6837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0F97E5-AD27-4AD0-89A1-707226DF4A88}"/>
                </a:ext>
              </a:extLst>
            </p:cNvPr>
            <p:cNvCxnSpPr>
              <a:stCxn id="9" idx="7"/>
            </p:cNvCxnSpPr>
            <p:nvPr/>
          </p:nvCxnSpPr>
          <p:spPr>
            <a:xfrm flipV="1">
              <a:off x="2485635" y="3676388"/>
              <a:ext cx="2414237" cy="12702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CEE86A-0B5D-4558-97AA-CBB3BFEC3F0A}"/>
                </a:ext>
              </a:extLst>
            </p:cNvPr>
            <p:cNvSpPr txBox="1"/>
            <p:nvPr/>
          </p:nvSpPr>
          <p:spPr>
            <a:xfrm>
              <a:off x="4899872" y="3432885"/>
              <a:ext cx="2150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assumption (require)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3C2FAD-62BD-403D-9F22-C0364A3CD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Verification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2A5F4-146C-4724-B4EA-4DC4CF2ED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486403"/>
          </a:xfrm>
        </p:spPr>
        <p:txBody>
          <a:bodyPr/>
          <a:lstStyle/>
          <a:p>
            <a:r>
              <a:rPr lang="en-US" dirty="0"/>
              <a:t>Consider the verification of this action: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A78E9B-27A3-42E0-B6C9-86D27ECF9066}"/>
                  </a:ext>
                </a:extLst>
              </p:cNvPr>
              <p:cNvSpPr txBox="1"/>
              <p:nvPr/>
            </p:nvSpPr>
            <p:spPr>
              <a:xfrm>
                <a:off x="1623975" y="1645920"/>
                <a:ext cx="3275897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type</a:t>
                </a:r>
                <a:r>
                  <a:rPr lang="en-US" dirty="0"/>
                  <a:t> t</a:t>
                </a:r>
              </a:p>
              <a:p>
                <a:r>
                  <a:rPr lang="en-US" b="1" dirty="0"/>
                  <a:t>interpret</a:t>
                </a:r>
                <a:r>
                  <a:rPr lang="en-US" dirty="0"/>
                  <a:t> 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nat </a:t>
                </a:r>
              </a:p>
              <a:p>
                <a:r>
                  <a:rPr lang="en-US" b="1" dirty="0"/>
                  <a:t>action</a:t>
                </a:r>
                <a:r>
                  <a:rPr lang="en-US" dirty="0"/>
                  <a:t> </a:t>
                </a:r>
                <a:r>
                  <a:rPr lang="en-US" dirty="0" err="1"/>
                  <a:t>decr</a:t>
                </a:r>
                <a:r>
                  <a:rPr lang="en-US" dirty="0"/>
                  <a:t> (</a:t>
                </a:r>
                <a:r>
                  <a:rPr lang="en-US" dirty="0" err="1"/>
                  <a:t>inp:t</a:t>
                </a:r>
                <a:r>
                  <a:rPr lang="en-US" dirty="0"/>
                  <a:t>) </a:t>
                </a:r>
                <a:r>
                  <a:rPr lang="en-US" b="1" dirty="0"/>
                  <a:t>returns</a:t>
                </a:r>
                <a:r>
                  <a:rPr lang="en-US" dirty="0"/>
                  <a:t> (</a:t>
                </a:r>
                <a:r>
                  <a:rPr lang="en-US" dirty="0" err="1"/>
                  <a:t>out:t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b="1" dirty="0"/>
                  <a:t>implement</a:t>
                </a:r>
                <a:r>
                  <a:rPr lang="en-US" dirty="0"/>
                  <a:t> </a:t>
                </a:r>
                <a:r>
                  <a:rPr lang="en-US" dirty="0" err="1"/>
                  <a:t>decr</a:t>
                </a:r>
                <a:r>
                  <a:rPr lang="en-US" dirty="0"/>
                  <a:t> {</a:t>
                </a:r>
              </a:p>
              <a:p>
                <a:r>
                  <a:rPr lang="en-US" dirty="0"/>
                  <a:t>    </a:t>
                </a:r>
                <a:r>
                  <a:rPr lang="en-US" b="1" dirty="0"/>
                  <a:t>require</a:t>
                </a:r>
                <a:r>
                  <a:rPr lang="en-US" dirty="0"/>
                  <a:t> </a:t>
                </a:r>
                <a:r>
                  <a:rPr lang="en-US" dirty="0" err="1"/>
                  <a:t>inp</a:t>
                </a:r>
                <a:r>
                  <a:rPr lang="en-US" dirty="0"/>
                  <a:t> &gt; 0;</a:t>
                </a:r>
              </a:p>
              <a:p>
                <a:r>
                  <a:rPr lang="en-US" dirty="0"/>
                  <a:t>    out := </a:t>
                </a:r>
                <a:r>
                  <a:rPr lang="en-US" dirty="0" err="1"/>
                  <a:t>inp</a:t>
                </a:r>
                <a:r>
                  <a:rPr lang="en-US" dirty="0"/>
                  <a:t> – 1;</a:t>
                </a:r>
              </a:p>
              <a:p>
                <a:r>
                  <a:rPr lang="en-US" dirty="0"/>
                  <a:t>    </a:t>
                </a:r>
                <a:r>
                  <a:rPr lang="en-US" b="1" dirty="0"/>
                  <a:t>ensure</a:t>
                </a:r>
                <a:r>
                  <a:rPr lang="en-US" dirty="0"/>
                  <a:t> out &lt; </a:t>
                </a:r>
                <a:r>
                  <a:rPr lang="en-US" dirty="0" err="1"/>
                  <a:t>inp</a:t>
                </a:r>
                <a:r>
                  <a:rPr lang="en-US" dirty="0"/>
                  <a:t>;</a:t>
                </a:r>
              </a:p>
              <a:p>
                <a:r>
                  <a:rPr lang="en-US" dirty="0"/>
                  <a:t>}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A78E9B-27A3-42E0-B6C9-86D27ECF9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975" y="1645920"/>
                <a:ext cx="3275897" cy="2862322"/>
              </a:xfrm>
              <a:prstGeom prst="rect">
                <a:avLst/>
              </a:prstGeom>
              <a:blipFill>
                <a:blip r:embed="rId2"/>
                <a:stretch>
                  <a:fillRect l="-1487" t="-1064" r="-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298E6F-3C76-450E-93A7-6170FBC2821E}"/>
              </a:ext>
            </a:extLst>
          </p:cNvPr>
          <p:cNvSpPr txBox="1">
            <a:spLocks/>
          </p:cNvSpPr>
          <p:nvPr/>
        </p:nvSpPr>
        <p:spPr>
          <a:xfrm>
            <a:off x="628650" y="4360138"/>
            <a:ext cx="7886700" cy="486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must prove the validity of this VC: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D98DC7-EFA5-45F5-8DB0-629D690D1FAB}"/>
                  </a:ext>
                </a:extLst>
              </p:cNvPr>
              <p:cNvSpPr txBox="1"/>
              <p:nvPr/>
            </p:nvSpPr>
            <p:spPr>
              <a:xfrm>
                <a:off x="1623975" y="5027414"/>
                <a:ext cx="4058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&gt;0∧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out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−1 →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out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D98DC7-EFA5-45F5-8DB0-629D690D1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975" y="5027414"/>
                <a:ext cx="4058034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7D98027-FC19-4667-A9EE-79F7BF429336}"/>
              </a:ext>
            </a:extLst>
          </p:cNvPr>
          <p:cNvSpPr txBox="1"/>
          <p:nvPr/>
        </p:nvSpPr>
        <p:spPr>
          <a:xfrm>
            <a:off x="1258214" y="5661964"/>
            <a:ext cx="7395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Ivy will generate this VC, negate, and pass to the SMT solver Z3 (which converts SNF). Using its arithmetic theory, Z3 proves </a:t>
            </a:r>
            <a:r>
              <a:rPr lang="en-US" dirty="0" err="1"/>
              <a:t>unsatisifiability</a:t>
            </a:r>
            <a:r>
              <a:rPr lang="en-US" dirty="0"/>
              <a:t> of the negation, so the VC is valid.</a:t>
            </a:r>
          </a:p>
        </p:txBody>
      </p:sp>
    </p:spTree>
    <p:extLst>
      <p:ext uri="{BB962C8B-B14F-4D97-AF65-F5344CB8AC3E}">
        <p14:creationId xmlns:p14="http://schemas.microsoft.com/office/powerpoint/2010/main" val="13127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D23F-3E42-4D5E-9408-8CA6148C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0BC77-4A25-46C5-89D0-B3D64FB8D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2183530"/>
          </a:xfrm>
        </p:spPr>
        <p:txBody>
          <a:bodyPr/>
          <a:lstStyle/>
          <a:p>
            <a:r>
              <a:rPr lang="en-US" dirty="0"/>
              <a:t>Invariants of a module are assertions that hold when </a:t>
            </a:r>
            <a:r>
              <a:rPr lang="en-US" i="1" dirty="0"/>
              <a:t>not</a:t>
            </a:r>
            <a:r>
              <a:rPr lang="en-US" dirty="0"/>
              <a:t> executing module actions.</a:t>
            </a:r>
          </a:p>
          <a:p>
            <a:pPr lvl="1"/>
            <a:r>
              <a:rPr lang="en-US" dirty="0"/>
              <a:t>Must be </a:t>
            </a:r>
            <a:r>
              <a:rPr lang="en-US" i="1" dirty="0"/>
              <a:t>established</a:t>
            </a:r>
            <a:r>
              <a:rPr lang="en-US" dirty="0"/>
              <a:t> by module initialization</a:t>
            </a:r>
          </a:p>
          <a:p>
            <a:pPr lvl="1"/>
            <a:r>
              <a:rPr lang="en-US" dirty="0"/>
              <a:t>Must be </a:t>
            </a:r>
            <a:r>
              <a:rPr lang="en-US" i="1" dirty="0"/>
              <a:t>preserved</a:t>
            </a:r>
            <a:r>
              <a:rPr lang="en-US" dirty="0"/>
              <a:t> by module actions</a:t>
            </a:r>
          </a:p>
          <a:p>
            <a:r>
              <a:rPr lang="en-US" dirty="0"/>
              <a:t>Example: a counter module: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635437-B6D9-414C-BB2B-0175150FD1C7}"/>
                  </a:ext>
                </a:extLst>
              </p:cNvPr>
              <p:cNvSpPr txBox="1"/>
              <p:nvPr/>
            </p:nvSpPr>
            <p:spPr>
              <a:xfrm>
                <a:off x="1243584" y="3405226"/>
                <a:ext cx="183896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type</a:t>
                </a:r>
                <a:r>
                  <a:rPr lang="en-US" dirty="0"/>
                  <a:t> t</a:t>
                </a:r>
              </a:p>
              <a:p>
                <a:r>
                  <a:rPr lang="en-US" b="1" dirty="0"/>
                  <a:t>interpret</a:t>
                </a:r>
                <a:r>
                  <a:rPr lang="en-US" dirty="0"/>
                  <a:t> 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nat</a:t>
                </a:r>
              </a:p>
              <a:p>
                <a:r>
                  <a:rPr lang="en-US" b="1" dirty="0" err="1"/>
                  <a:t>var</a:t>
                </a:r>
                <a:r>
                  <a:rPr lang="en-US" dirty="0"/>
                  <a:t> </a:t>
                </a:r>
                <a:r>
                  <a:rPr lang="en-US" dirty="0" err="1"/>
                  <a:t>cnt</a:t>
                </a:r>
                <a:r>
                  <a:rPr lang="en-US" dirty="0"/>
                  <a:t> : t</a:t>
                </a:r>
              </a:p>
              <a:p>
                <a:endParaRPr lang="en-US" dirty="0"/>
              </a:p>
              <a:p>
                <a:r>
                  <a:rPr lang="en-US" b="1" dirty="0"/>
                  <a:t>invariant</a:t>
                </a:r>
                <a:r>
                  <a:rPr lang="en-US" dirty="0"/>
                  <a:t> </a:t>
                </a:r>
                <a:r>
                  <a:rPr lang="en-US" dirty="0" err="1"/>
                  <a:t>cnt</a:t>
                </a:r>
                <a:r>
                  <a:rPr lang="en-US" dirty="0"/>
                  <a:t> &gt; 0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635437-B6D9-414C-BB2B-0175150FD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584" y="3405226"/>
                <a:ext cx="1838965" cy="1477328"/>
              </a:xfrm>
              <a:prstGeom prst="rect">
                <a:avLst/>
              </a:prstGeom>
              <a:blipFill>
                <a:blip r:embed="rId2"/>
                <a:stretch>
                  <a:fillRect l="-2649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DD9218C-EB3A-45D2-853A-9BB00BF6714D}"/>
              </a:ext>
            </a:extLst>
          </p:cNvPr>
          <p:cNvSpPr txBox="1"/>
          <p:nvPr/>
        </p:nvSpPr>
        <p:spPr>
          <a:xfrm>
            <a:off x="4030675" y="3405226"/>
            <a:ext cx="16738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after</a:t>
            </a:r>
            <a:r>
              <a:rPr lang="en-US" dirty="0"/>
              <a:t> </a:t>
            </a:r>
            <a:r>
              <a:rPr lang="en-US" b="1" dirty="0" err="1"/>
              <a:t>init</a:t>
            </a:r>
            <a:r>
              <a:rPr lang="en-US" dirty="0"/>
              <a:t> {</a:t>
            </a:r>
          </a:p>
          <a:p>
            <a:r>
              <a:rPr lang="en-US" dirty="0"/>
              <a:t>    </a:t>
            </a:r>
            <a:r>
              <a:rPr lang="en-US" dirty="0" err="1"/>
              <a:t>cnt</a:t>
            </a:r>
            <a:r>
              <a:rPr lang="en-US" dirty="0"/>
              <a:t> := 1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b="1" dirty="0"/>
              <a:t>action</a:t>
            </a:r>
            <a:r>
              <a:rPr lang="en-US" dirty="0"/>
              <a:t> bump = {</a:t>
            </a:r>
          </a:p>
          <a:p>
            <a:r>
              <a:rPr lang="en-US" dirty="0"/>
              <a:t>    </a:t>
            </a:r>
            <a:r>
              <a:rPr lang="en-US" dirty="0" err="1"/>
              <a:t>cnt</a:t>
            </a:r>
            <a:r>
              <a:rPr lang="en-US" dirty="0"/>
              <a:t> := </a:t>
            </a:r>
            <a:r>
              <a:rPr lang="en-US" dirty="0" err="1"/>
              <a:t>cnt</a:t>
            </a:r>
            <a:r>
              <a:rPr lang="en-US" dirty="0"/>
              <a:t> + 1 </a:t>
            </a:r>
          </a:p>
          <a:p>
            <a:r>
              <a:rPr lang="en-US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64005A-4CF8-4C77-93AE-39FB556111E5}"/>
                  </a:ext>
                </a:extLst>
              </p:cNvPr>
              <p:cNvSpPr txBox="1"/>
              <p:nvPr/>
            </p:nvSpPr>
            <p:spPr>
              <a:xfrm>
                <a:off x="6144886" y="3463417"/>
                <a:ext cx="2457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VC: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cnt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 →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cnt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64005A-4CF8-4C77-93AE-39FB55611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886" y="3463417"/>
                <a:ext cx="2457339" cy="369332"/>
              </a:xfrm>
              <a:prstGeom prst="rect">
                <a:avLst/>
              </a:prstGeom>
              <a:blipFill>
                <a:blip r:embed="rId3"/>
                <a:stretch>
                  <a:fillRect l="-19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A48B7C-1E97-4D69-8C95-C01E99F637BC}"/>
                  </a:ext>
                </a:extLst>
              </p:cNvPr>
              <p:cNvSpPr txBox="1"/>
              <p:nvPr/>
            </p:nvSpPr>
            <p:spPr>
              <a:xfrm>
                <a:off x="4790689" y="5384813"/>
                <a:ext cx="40698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VC: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cnt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&gt;0∧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cnt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cnt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+1 →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cnt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A48B7C-1E97-4D69-8C95-C01E99F63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689" y="5384813"/>
                <a:ext cx="4069897" cy="369332"/>
              </a:xfrm>
              <a:prstGeom prst="rect">
                <a:avLst/>
              </a:prstGeom>
              <a:blipFill>
                <a:blip r:embed="rId4"/>
                <a:stretch>
                  <a:fillRect l="-134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DEBD0C3-EBA0-4753-AAE3-D75BF5382C21}"/>
              </a:ext>
            </a:extLst>
          </p:cNvPr>
          <p:cNvSpPr txBox="1"/>
          <p:nvPr/>
        </p:nvSpPr>
        <p:spPr>
          <a:xfrm>
            <a:off x="1057418" y="5969613"/>
            <a:ext cx="7620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proof by induction. Invariants that are true may still need </a:t>
            </a:r>
            <a:r>
              <a:rPr lang="en-US" i="1" dirty="0"/>
              <a:t>strengthening</a:t>
            </a:r>
            <a:r>
              <a:rPr lang="en-US" dirty="0"/>
              <a:t> to make them inductive.</a:t>
            </a:r>
          </a:p>
        </p:txBody>
      </p:sp>
    </p:spTree>
    <p:extLst>
      <p:ext uri="{BB962C8B-B14F-4D97-AF65-F5344CB8AC3E}">
        <p14:creationId xmlns:p14="http://schemas.microsoft.com/office/powerpoint/2010/main" val="332029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46F5-0DC1-41AE-9498-0BB94C61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Invariant strengthening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86853-4B2E-4929-8736-7E62A073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547024"/>
          </a:xfrm>
        </p:spPr>
        <p:txBody>
          <a:bodyPr/>
          <a:lstStyle/>
          <a:p>
            <a:r>
              <a:rPr lang="en-US" dirty="0"/>
              <a:t>A program to manage clients and servers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5BA349-AFFA-4D9E-B193-E34BDB3540B5}"/>
                  </a:ext>
                </a:extLst>
              </p:cNvPr>
              <p:cNvSpPr txBox="1"/>
              <p:nvPr/>
            </p:nvSpPr>
            <p:spPr>
              <a:xfrm>
                <a:off x="936885" y="1611443"/>
                <a:ext cx="312854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type</a:t>
                </a:r>
                <a:r>
                  <a:rPr lang="en-US" dirty="0"/>
                  <a:t> server</a:t>
                </a:r>
              </a:p>
              <a:p>
                <a:r>
                  <a:rPr lang="en-US" b="1" dirty="0"/>
                  <a:t>type</a:t>
                </a:r>
                <a:r>
                  <a:rPr lang="en-US" dirty="0"/>
                  <a:t> client</a:t>
                </a:r>
              </a:p>
              <a:p>
                <a:r>
                  <a:rPr lang="en-US" b="1" dirty="0" err="1"/>
                  <a:t>var</a:t>
                </a:r>
                <a:r>
                  <a:rPr lang="en-US" dirty="0"/>
                  <a:t> link: client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server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bool</a:t>
                </a:r>
              </a:p>
              <a:p>
                <a:r>
                  <a:rPr lang="en-US" b="1" dirty="0" err="1"/>
                  <a:t>var</a:t>
                </a:r>
                <a:r>
                  <a:rPr lang="en-US" dirty="0"/>
                  <a:t> avail: server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bool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5BA349-AFFA-4D9E-B193-E34BDB354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5" y="1611443"/>
                <a:ext cx="3128549" cy="1200329"/>
              </a:xfrm>
              <a:prstGeom prst="rect">
                <a:avLst/>
              </a:prstGeom>
              <a:blipFill>
                <a:blip r:embed="rId2"/>
                <a:stretch>
                  <a:fillRect l="-1754" t="-2538" r="-975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765E824-529A-4A3A-B0B4-249BC8FB2A50}"/>
              </a:ext>
            </a:extLst>
          </p:cNvPr>
          <p:cNvSpPr txBox="1"/>
          <p:nvPr/>
        </p:nvSpPr>
        <p:spPr>
          <a:xfrm>
            <a:off x="4730842" y="1611443"/>
            <a:ext cx="34762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action</a:t>
            </a:r>
            <a:r>
              <a:rPr lang="en-US" dirty="0"/>
              <a:t> connect(</a:t>
            </a:r>
            <a:r>
              <a:rPr lang="en-US" dirty="0" err="1"/>
              <a:t>c:client,s:server</a:t>
            </a:r>
            <a:r>
              <a:rPr lang="en-US" dirty="0"/>
              <a:t>) = {</a:t>
            </a:r>
          </a:p>
          <a:p>
            <a:r>
              <a:rPr lang="en-US" dirty="0"/>
              <a:t>    require avail(s);</a:t>
            </a:r>
          </a:p>
          <a:p>
            <a:r>
              <a:rPr lang="en-US" dirty="0"/>
              <a:t>    link(</a:t>
            </a:r>
            <a:r>
              <a:rPr lang="en-US" dirty="0" err="1"/>
              <a:t>c,s</a:t>
            </a:r>
            <a:r>
              <a:rPr lang="en-US" dirty="0"/>
              <a:t>) := true;</a:t>
            </a:r>
          </a:p>
          <a:p>
            <a:r>
              <a:rPr lang="en-US" dirty="0"/>
              <a:t>    avail(s) := false;</a:t>
            </a:r>
          </a:p>
          <a:p>
            <a:r>
              <a:rPr lang="en-US" dirty="0"/>
              <a:t>}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CA6062-B0C9-4918-95D8-95A377A953ED}"/>
              </a:ext>
            </a:extLst>
          </p:cNvPr>
          <p:cNvSpPr txBox="1"/>
          <p:nvPr/>
        </p:nvSpPr>
        <p:spPr>
          <a:xfrm>
            <a:off x="936885" y="3458103"/>
            <a:ext cx="1923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after </a:t>
            </a:r>
            <a:r>
              <a:rPr lang="en-US" b="1" dirty="0" err="1"/>
              <a:t>init</a:t>
            </a:r>
            <a:r>
              <a:rPr lang="en-US" b="1" dirty="0"/>
              <a:t> </a:t>
            </a:r>
            <a:r>
              <a:rPr lang="en-US" dirty="0"/>
              <a:t>{</a:t>
            </a:r>
          </a:p>
          <a:p>
            <a:r>
              <a:rPr lang="en-US" dirty="0"/>
              <a:t>    link(X,Y) := false;</a:t>
            </a:r>
          </a:p>
          <a:p>
            <a:r>
              <a:rPr lang="en-US" dirty="0"/>
              <a:t>    avail(X) := true;</a:t>
            </a:r>
          </a:p>
          <a:p>
            <a:r>
              <a:rPr lang="en-US" dirty="0"/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8F902-156E-4BDE-A627-D840A980B657}"/>
              </a:ext>
            </a:extLst>
          </p:cNvPr>
          <p:cNvSpPr txBox="1"/>
          <p:nvPr/>
        </p:nvSpPr>
        <p:spPr>
          <a:xfrm>
            <a:off x="4730842" y="3180414"/>
            <a:ext cx="38385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action</a:t>
            </a:r>
            <a:r>
              <a:rPr lang="en-US" dirty="0"/>
              <a:t> disconnect(</a:t>
            </a:r>
            <a:r>
              <a:rPr lang="en-US" dirty="0" err="1"/>
              <a:t>c:client,s:server</a:t>
            </a:r>
            <a:r>
              <a:rPr lang="en-US" dirty="0"/>
              <a:t>) = {</a:t>
            </a:r>
          </a:p>
          <a:p>
            <a:r>
              <a:rPr lang="en-US" dirty="0"/>
              <a:t>    require link(</a:t>
            </a:r>
            <a:r>
              <a:rPr lang="en-US" dirty="0" err="1"/>
              <a:t>c,s</a:t>
            </a:r>
            <a:r>
              <a:rPr lang="en-US" dirty="0"/>
              <a:t>);</a:t>
            </a:r>
          </a:p>
          <a:p>
            <a:r>
              <a:rPr lang="en-US" dirty="0"/>
              <a:t>    link(</a:t>
            </a:r>
            <a:r>
              <a:rPr lang="en-US" dirty="0" err="1"/>
              <a:t>c,s</a:t>
            </a:r>
            <a:r>
              <a:rPr lang="en-US" dirty="0"/>
              <a:t>) := false;</a:t>
            </a:r>
          </a:p>
          <a:p>
            <a:r>
              <a:rPr lang="en-US" dirty="0"/>
              <a:t>    avail(s) := true;</a:t>
            </a:r>
          </a:p>
          <a:p>
            <a:r>
              <a:rPr lang="en-US" dirty="0"/>
              <a:t>}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9C547F-A113-42EE-90FA-FCC6874CFCC1}"/>
                  </a:ext>
                </a:extLst>
              </p:cNvPr>
              <p:cNvSpPr txBox="1"/>
              <p:nvPr/>
            </p:nvSpPr>
            <p:spPr>
              <a:xfrm>
                <a:off x="936885" y="2950271"/>
                <a:ext cx="3451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invariant</a:t>
                </a:r>
                <a:r>
                  <a:rPr lang="en-US" dirty="0"/>
                  <a:t> link(X,Z)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dirty="0"/>
                  <a:t>link(Y,Z)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X=Y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9C547F-A113-42EE-90FA-FCC6874CF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5" y="2950271"/>
                <a:ext cx="3451266" cy="369332"/>
              </a:xfrm>
              <a:prstGeom prst="rect">
                <a:avLst/>
              </a:prstGeom>
              <a:blipFill>
                <a:blip r:embed="rId3"/>
                <a:stretch>
                  <a:fillRect l="-1590" t="-9836" r="-88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A54360A-4F21-4358-B0B2-92D57CF26A93}"/>
              </a:ext>
            </a:extLst>
          </p:cNvPr>
          <p:cNvSpPr txBox="1"/>
          <p:nvPr/>
        </p:nvSpPr>
        <p:spPr>
          <a:xfrm>
            <a:off x="936885" y="5179102"/>
            <a:ext cx="710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Invariant is true but Ivy says that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connect</a:t>
            </a:r>
            <a:r>
              <a:rPr lang="en-US" dirty="0"/>
              <a:t> does not preserve the invariant.</a:t>
            </a:r>
          </a:p>
        </p:txBody>
      </p:sp>
    </p:spTree>
    <p:extLst>
      <p:ext uri="{BB962C8B-B14F-4D97-AF65-F5344CB8AC3E}">
        <p14:creationId xmlns:p14="http://schemas.microsoft.com/office/powerpoint/2010/main" val="28317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88173-7C60-4271-904D-D3A9C8C92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Behavioral counterexample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E3747-9397-41D5-8D1B-F498B1944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1393968"/>
          </a:xfrm>
        </p:spPr>
        <p:txBody>
          <a:bodyPr/>
          <a:lstStyle/>
          <a:p>
            <a:r>
              <a:rPr lang="en-US" dirty="0"/>
              <a:t>Z3 generates a </a:t>
            </a:r>
            <a:r>
              <a:rPr lang="en-US" i="1" dirty="0"/>
              <a:t>countermodel</a:t>
            </a:r>
            <a:r>
              <a:rPr lang="en-US" dirty="0"/>
              <a:t> to the VC</a:t>
            </a:r>
          </a:p>
          <a:p>
            <a:r>
              <a:rPr lang="en-US" dirty="0"/>
              <a:t>From this, Ivy extracts a state transition in which the invariant is true before, but not after.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4FDB085-C9DC-4939-AD9B-E5540AF677EA}"/>
                  </a:ext>
                </a:extLst>
              </p:cNvPr>
              <p:cNvSpPr/>
              <p:nvPr/>
            </p:nvSpPr>
            <p:spPr>
              <a:xfrm>
                <a:off x="1371601" y="2885606"/>
                <a:ext cx="614596" cy="3597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4FDB085-C9DC-4939-AD9B-E5540AF67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885606"/>
                <a:ext cx="614596" cy="35976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AC7D10-CC1C-4771-B693-9C367C85DE88}"/>
                  </a:ext>
                </a:extLst>
              </p:cNvPr>
              <p:cNvSpPr/>
              <p:nvPr/>
            </p:nvSpPr>
            <p:spPr>
              <a:xfrm>
                <a:off x="2408421" y="2878110"/>
                <a:ext cx="614596" cy="3597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AC7D10-CC1C-4771-B693-9C367C85D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421" y="2878110"/>
                <a:ext cx="614596" cy="35976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9E9E072-55A5-4092-9A39-A94E44DDFB95}"/>
                  </a:ext>
                </a:extLst>
              </p:cNvPr>
              <p:cNvSpPr/>
              <p:nvPr/>
            </p:nvSpPr>
            <p:spPr>
              <a:xfrm>
                <a:off x="1876270" y="3672589"/>
                <a:ext cx="614596" cy="3597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9E9E072-55A5-4092-9A39-A94E44DDF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270" y="3672589"/>
                <a:ext cx="614596" cy="35976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3DED06-E0C1-4B1F-8AC4-5A505A5646D5}"/>
              </a:ext>
            </a:extLst>
          </p:cNvPr>
          <p:cNvCxnSpPr>
            <a:stCxn id="4" idx="4"/>
            <a:endCxn id="7" idx="0"/>
          </p:cNvCxnSpPr>
          <p:nvPr/>
        </p:nvCxnSpPr>
        <p:spPr>
          <a:xfrm>
            <a:off x="1678899" y="3245370"/>
            <a:ext cx="504669" cy="427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3714E7B-1C1B-4DDB-9048-AFFBF233B976}"/>
              </a:ext>
            </a:extLst>
          </p:cNvPr>
          <p:cNvSpPr txBox="1"/>
          <p:nvPr/>
        </p:nvSpPr>
        <p:spPr>
          <a:xfrm>
            <a:off x="1398254" y="3334035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link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6BF313-10A0-4541-9A77-00487302658C}"/>
              </a:ext>
            </a:extLst>
          </p:cNvPr>
          <p:cNvSpPr txBox="1"/>
          <p:nvPr/>
        </p:nvSpPr>
        <p:spPr>
          <a:xfrm>
            <a:off x="2490866" y="3620127"/>
            <a:ext cx="111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avail=true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67FB640-CBF4-4926-9A43-D4C08249BF16}"/>
              </a:ext>
            </a:extLst>
          </p:cNvPr>
          <p:cNvSpPr/>
          <p:nvPr/>
        </p:nvSpPr>
        <p:spPr>
          <a:xfrm>
            <a:off x="3987384" y="3334035"/>
            <a:ext cx="704537" cy="211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07A995E-DB1A-4115-9E88-17785EE6F9CA}"/>
                  </a:ext>
                </a:extLst>
              </p:cNvPr>
              <p:cNvSpPr/>
              <p:nvPr/>
            </p:nvSpPr>
            <p:spPr>
              <a:xfrm>
                <a:off x="5518879" y="2885606"/>
                <a:ext cx="614596" cy="3597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07A995E-DB1A-4115-9E88-17785EE6F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879" y="2885606"/>
                <a:ext cx="614596" cy="35976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5524622-8773-4FB1-816B-CCA0E18BF5DE}"/>
                  </a:ext>
                </a:extLst>
              </p:cNvPr>
              <p:cNvSpPr/>
              <p:nvPr/>
            </p:nvSpPr>
            <p:spPr>
              <a:xfrm>
                <a:off x="6555699" y="2878110"/>
                <a:ext cx="614596" cy="3597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5524622-8773-4FB1-816B-CCA0E18BF5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699" y="2878110"/>
                <a:ext cx="614596" cy="35976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E5F1F47-C4D7-41A2-B28A-B9CFADA2C2A5}"/>
                  </a:ext>
                </a:extLst>
              </p:cNvPr>
              <p:cNvSpPr/>
              <p:nvPr/>
            </p:nvSpPr>
            <p:spPr>
              <a:xfrm>
                <a:off x="6023548" y="3672589"/>
                <a:ext cx="614596" cy="3597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E5F1F47-C4D7-41A2-B28A-B9CFADA2C2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548" y="3672589"/>
                <a:ext cx="614596" cy="35976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02BD62-7823-4070-B4BE-141E59B94290}"/>
              </a:ext>
            </a:extLst>
          </p:cNvPr>
          <p:cNvCxnSpPr>
            <a:stCxn id="13" idx="4"/>
            <a:endCxn id="15" idx="0"/>
          </p:cNvCxnSpPr>
          <p:nvPr/>
        </p:nvCxnSpPr>
        <p:spPr>
          <a:xfrm>
            <a:off x="5826177" y="3245370"/>
            <a:ext cx="504669" cy="427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BBF0CAC-7E8B-43D9-90AE-6BF2A070C7ED}"/>
              </a:ext>
            </a:extLst>
          </p:cNvPr>
          <p:cNvSpPr txBox="1"/>
          <p:nvPr/>
        </p:nvSpPr>
        <p:spPr>
          <a:xfrm>
            <a:off x="5545532" y="3334035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link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2296D3-F6B1-4948-B91E-062A0B23D2E3}"/>
              </a:ext>
            </a:extLst>
          </p:cNvPr>
          <p:cNvSpPr txBox="1"/>
          <p:nvPr/>
        </p:nvSpPr>
        <p:spPr>
          <a:xfrm>
            <a:off x="6638144" y="3620127"/>
            <a:ext cx="115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avail=false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8AC7A6-5706-4A37-A293-91CCB5C005E1}"/>
              </a:ext>
            </a:extLst>
          </p:cNvPr>
          <p:cNvCxnSpPr>
            <a:stCxn id="14" idx="4"/>
            <a:endCxn id="15" idx="0"/>
          </p:cNvCxnSpPr>
          <p:nvPr/>
        </p:nvCxnSpPr>
        <p:spPr>
          <a:xfrm flipH="1">
            <a:off x="6330846" y="3237874"/>
            <a:ext cx="532151" cy="434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79EED4A-361B-4A1D-A365-4B6D9AEB3068}"/>
              </a:ext>
            </a:extLst>
          </p:cNvPr>
          <p:cNvSpPr txBox="1"/>
          <p:nvPr/>
        </p:nvSpPr>
        <p:spPr>
          <a:xfrm>
            <a:off x="6679788" y="3319043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6C00EF-0C88-4FAF-8317-BFBB740F9F14}"/>
                  </a:ext>
                </a:extLst>
              </p:cNvPr>
              <p:cNvSpPr txBox="1"/>
              <p:nvPr/>
            </p:nvSpPr>
            <p:spPr>
              <a:xfrm>
                <a:off x="712970" y="4489231"/>
                <a:ext cx="5227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We need another invariant: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link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→¬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avail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6C00EF-0C88-4FAF-8317-BFBB740F9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70" y="4489231"/>
                <a:ext cx="5227265" cy="369332"/>
              </a:xfrm>
              <a:prstGeom prst="rect">
                <a:avLst/>
              </a:prstGeom>
              <a:blipFill>
                <a:blip r:embed="rId8"/>
                <a:stretch>
                  <a:fillRect l="-10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F708B32-FF22-4ABD-8018-5C9D5A319990}"/>
              </a:ext>
            </a:extLst>
          </p:cNvPr>
          <p:cNvSpPr txBox="1"/>
          <p:nvPr/>
        </p:nvSpPr>
        <p:spPr>
          <a:xfrm>
            <a:off x="712970" y="5101116"/>
            <a:ext cx="7802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the invariants are inductive. The iterative process of examining counterexamples and adjusting invariants is a large part of the proof effort. We need reliable countermodel generation, which Z3 only provides in the decidable fragment. </a:t>
            </a:r>
          </a:p>
        </p:txBody>
      </p:sp>
    </p:spTree>
    <p:extLst>
      <p:ext uri="{BB962C8B-B14F-4D97-AF65-F5344CB8AC3E}">
        <p14:creationId xmlns:p14="http://schemas.microsoft.com/office/powerpoint/2010/main" val="275695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21" grpId="0"/>
      <p:bldP spid="22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13C1-1D7C-4BDF-8B24-7923B221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Modularity and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080CA-6DA0-48E1-AD57-39BDAEE21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3602679"/>
          </a:xfrm>
        </p:spPr>
        <p:txBody>
          <a:bodyPr/>
          <a:lstStyle/>
          <a:p>
            <a:r>
              <a:rPr lang="en-US" dirty="0"/>
              <a:t>Modular proofs hide information behind an interface</a:t>
            </a:r>
          </a:p>
          <a:p>
            <a:r>
              <a:rPr lang="en-US" dirty="0"/>
              <a:t>Every module has: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specification</a:t>
            </a:r>
            <a:r>
              <a:rPr lang="en-US" dirty="0"/>
              <a:t> (its visible part)</a:t>
            </a:r>
          </a:p>
          <a:p>
            <a:pPr lvl="1"/>
            <a:r>
              <a:rPr lang="en-US" dirty="0"/>
              <a:t>An </a:t>
            </a:r>
            <a:r>
              <a:rPr lang="en-US" i="1" dirty="0"/>
              <a:t>implementation</a:t>
            </a:r>
            <a:r>
              <a:rPr lang="en-US" dirty="0"/>
              <a:t> (its invisible part)</a:t>
            </a:r>
          </a:p>
          <a:p>
            <a:r>
              <a:rPr lang="en-US" dirty="0"/>
              <a:t>In Ivy, both spec and implementations are code</a:t>
            </a:r>
          </a:p>
          <a:p>
            <a:pPr lvl="1"/>
            <a:r>
              <a:rPr lang="en-US" dirty="0"/>
              <a:t>Specifications are “ghost” but have visible state</a:t>
            </a:r>
          </a:p>
          <a:p>
            <a:pPr lvl="1"/>
            <a:r>
              <a:rPr lang="en-US" dirty="0"/>
              <a:t>Implementations are “real” but have hidden state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37B50E-8EED-4281-B5F1-A1B7562B43E6}"/>
              </a:ext>
            </a:extLst>
          </p:cNvPr>
          <p:cNvSpPr txBox="1"/>
          <p:nvPr/>
        </p:nvSpPr>
        <p:spPr>
          <a:xfrm>
            <a:off x="1272846" y="5084064"/>
            <a:ext cx="68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Ivy, information hiding is the most important means of reducing proofs to decidable proof goals.</a:t>
            </a:r>
          </a:p>
        </p:txBody>
      </p:sp>
    </p:spTree>
    <p:extLst>
      <p:ext uri="{BB962C8B-B14F-4D97-AF65-F5344CB8AC3E}">
        <p14:creationId xmlns:p14="http://schemas.microsoft.com/office/powerpoint/2010/main" val="29023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570D8-21C4-476F-A8AD-AF4FB024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Isolates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528779-654C-4FF2-B8EE-8110E9187DE5}"/>
              </a:ext>
            </a:extLst>
          </p:cNvPr>
          <p:cNvSpPr/>
          <p:nvPr/>
        </p:nvSpPr>
        <p:spPr>
          <a:xfrm>
            <a:off x="3218689" y="3233319"/>
            <a:ext cx="4220870" cy="2289658"/>
          </a:xfrm>
          <a:prstGeom prst="rect">
            <a:avLst/>
          </a:prstGeom>
          <a:solidFill>
            <a:srgbClr val="98C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55C3F-776D-4468-9EBE-5552F15AB356}"/>
              </a:ext>
            </a:extLst>
          </p:cNvPr>
          <p:cNvSpPr/>
          <p:nvPr/>
        </p:nvSpPr>
        <p:spPr>
          <a:xfrm>
            <a:off x="3218689" y="2004366"/>
            <a:ext cx="4220870" cy="1228953"/>
          </a:xfrm>
          <a:prstGeom prst="rect">
            <a:avLst/>
          </a:prstGeom>
          <a:solidFill>
            <a:srgbClr val="61F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1ED5B-9CE5-46A9-B50B-0F7847210018}"/>
              </a:ext>
            </a:extLst>
          </p:cNvPr>
          <p:cNvSpPr txBox="1"/>
          <p:nvPr/>
        </p:nvSpPr>
        <p:spPr>
          <a:xfrm>
            <a:off x="1199693" y="2414016"/>
            <a:ext cx="136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43330-B2C8-4D2C-B7CD-F484C71DFBA8}"/>
              </a:ext>
            </a:extLst>
          </p:cNvPr>
          <p:cNvSpPr txBox="1"/>
          <p:nvPr/>
        </p:nvSpPr>
        <p:spPr>
          <a:xfrm>
            <a:off x="1199693" y="4074653"/>
            <a:ext cx="168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implementation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4D1AF-ED4B-4738-95FB-614B5C0C95DB}"/>
              </a:ext>
            </a:extLst>
          </p:cNvPr>
          <p:cNvSpPr txBox="1"/>
          <p:nvPr/>
        </p:nvSpPr>
        <p:spPr>
          <a:xfrm>
            <a:off x="4667164" y="790711"/>
            <a:ext cx="94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action call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CF87BF-0DD4-4ABC-BA12-7CA6C6B4BD3B}"/>
              </a:ext>
            </a:extLst>
          </p:cNvPr>
          <p:cNvSpPr txBox="1"/>
          <p:nvPr/>
        </p:nvSpPr>
        <p:spPr>
          <a:xfrm>
            <a:off x="5937648" y="790711"/>
            <a:ext cx="1082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 return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F097438-8878-4221-A546-EA038BD2F303}"/>
              </a:ext>
            </a:extLst>
          </p:cNvPr>
          <p:cNvSpPr/>
          <p:nvPr/>
        </p:nvSpPr>
        <p:spPr>
          <a:xfrm>
            <a:off x="5141773" y="1488557"/>
            <a:ext cx="1184251" cy="2776206"/>
          </a:xfrm>
          <a:custGeom>
            <a:avLst/>
            <a:gdLst>
              <a:gd name="connsiteX0" fmla="*/ 0 w 1133857"/>
              <a:gd name="connsiteY0" fmla="*/ 0 h 2626157"/>
              <a:gd name="connsiteX1" fmla="*/ 0 w 1133857"/>
              <a:gd name="connsiteY1" fmla="*/ 2231136 h 2626157"/>
              <a:gd name="connsiteX2" fmla="*/ 395021 w 1133857"/>
              <a:gd name="connsiteY2" fmla="*/ 2626157 h 2626157"/>
              <a:gd name="connsiteX3" fmla="*/ 760781 w 1133857"/>
              <a:gd name="connsiteY3" fmla="*/ 2626157 h 2626157"/>
              <a:gd name="connsiteX4" fmla="*/ 1133857 w 1133857"/>
              <a:gd name="connsiteY4" fmla="*/ 2253081 h 2626157"/>
              <a:gd name="connsiteX5" fmla="*/ 1133857 w 1133857"/>
              <a:gd name="connsiteY5" fmla="*/ 43891 h 2626157"/>
              <a:gd name="connsiteX0" fmla="*/ 29260 w 1163117"/>
              <a:gd name="connsiteY0" fmla="*/ 0 h 2626157"/>
              <a:gd name="connsiteX1" fmla="*/ 29260 w 1163117"/>
              <a:gd name="connsiteY1" fmla="*/ 2231136 h 2626157"/>
              <a:gd name="connsiteX2" fmla="*/ 424281 w 1163117"/>
              <a:gd name="connsiteY2" fmla="*/ 2626157 h 2626157"/>
              <a:gd name="connsiteX3" fmla="*/ 790041 w 1163117"/>
              <a:gd name="connsiteY3" fmla="*/ 2626157 h 2626157"/>
              <a:gd name="connsiteX4" fmla="*/ 1163117 w 1163117"/>
              <a:gd name="connsiteY4" fmla="*/ 2253081 h 2626157"/>
              <a:gd name="connsiteX5" fmla="*/ 1163117 w 1163117"/>
              <a:gd name="connsiteY5" fmla="*/ 43891 h 2626157"/>
              <a:gd name="connsiteX0" fmla="*/ 29260 w 1190752"/>
              <a:gd name="connsiteY0" fmla="*/ 0 h 2626157"/>
              <a:gd name="connsiteX1" fmla="*/ 29260 w 1190752"/>
              <a:gd name="connsiteY1" fmla="*/ 2231136 h 2626157"/>
              <a:gd name="connsiteX2" fmla="*/ 424281 w 1190752"/>
              <a:gd name="connsiteY2" fmla="*/ 2626157 h 2626157"/>
              <a:gd name="connsiteX3" fmla="*/ 790041 w 1190752"/>
              <a:gd name="connsiteY3" fmla="*/ 2626157 h 2626157"/>
              <a:gd name="connsiteX4" fmla="*/ 1163117 w 1190752"/>
              <a:gd name="connsiteY4" fmla="*/ 2253081 h 2626157"/>
              <a:gd name="connsiteX5" fmla="*/ 1163117 w 1190752"/>
              <a:gd name="connsiteY5" fmla="*/ 43891 h 2626157"/>
              <a:gd name="connsiteX0" fmla="*/ 29260 w 1190752"/>
              <a:gd name="connsiteY0" fmla="*/ 0 h 2626157"/>
              <a:gd name="connsiteX1" fmla="*/ 29260 w 1190752"/>
              <a:gd name="connsiteY1" fmla="*/ 2231136 h 2626157"/>
              <a:gd name="connsiteX2" fmla="*/ 424281 w 1190752"/>
              <a:gd name="connsiteY2" fmla="*/ 2626157 h 2626157"/>
              <a:gd name="connsiteX3" fmla="*/ 790041 w 1190752"/>
              <a:gd name="connsiteY3" fmla="*/ 2626157 h 2626157"/>
              <a:gd name="connsiteX4" fmla="*/ 1163117 w 1190752"/>
              <a:gd name="connsiteY4" fmla="*/ 2253081 h 2626157"/>
              <a:gd name="connsiteX5" fmla="*/ 1163117 w 1190752"/>
              <a:gd name="connsiteY5" fmla="*/ 43891 h 2626157"/>
              <a:gd name="connsiteX0" fmla="*/ 22759 w 1184251"/>
              <a:gd name="connsiteY0" fmla="*/ 0 h 2626157"/>
              <a:gd name="connsiteX1" fmla="*/ 22759 w 1184251"/>
              <a:gd name="connsiteY1" fmla="*/ 2231136 h 2626157"/>
              <a:gd name="connsiteX2" fmla="*/ 329997 w 1184251"/>
              <a:gd name="connsiteY2" fmla="*/ 2626157 h 2626157"/>
              <a:gd name="connsiteX3" fmla="*/ 783540 w 1184251"/>
              <a:gd name="connsiteY3" fmla="*/ 2626157 h 2626157"/>
              <a:gd name="connsiteX4" fmla="*/ 1156616 w 1184251"/>
              <a:gd name="connsiteY4" fmla="*/ 2253081 h 2626157"/>
              <a:gd name="connsiteX5" fmla="*/ 1156616 w 1184251"/>
              <a:gd name="connsiteY5" fmla="*/ 43891 h 262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4251" h="2626157">
                <a:moveTo>
                  <a:pt x="22759" y="0"/>
                </a:moveTo>
                <a:cubicBezTo>
                  <a:pt x="22759" y="743712"/>
                  <a:pt x="-28447" y="1793443"/>
                  <a:pt x="22759" y="2231136"/>
                </a:cubicBezTo>
                <a:cubicBezTo>
                  <a:pt x="73965" y="2668829"/>
                  <a:pt x="203200" y="2560320"/>
                  <a:pt x="329997" y="2626157"/>
                </a:cubicBezTo>
                <a:lnTo>
                  <a:pt x="783540" y="2626157"/>
                </a:lnTo>
                <a:cubicBezTo>
                  <a:pt x="906679" y="2563978"/>
                  <a:pt x="1094437" y="2712720"/>
                  <a:pt x="1156616" y="2253081"/>
                </a:cubicBezTo>
                <a:cubicBezTo>
                  <a:pt x="1218795" y="1793442"/>
                  <a:pt x="1156616" y="780288"/>
                  <a:pt x="1156616" y="43891"/>
                </a:cubicBezTo>
              </a:path>
            </a:pathLst>
          </a:custGeom>
          <a:noFill/>
          <a:ln w="19050"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EBD22-CC02-42FC-A992-5E6543571686}"/>
              </a:ext>
            </a:extLst>
          </p:cNvPr>
          <p:cNvSpPr txBox="1"/>
          <p:nvPr/>
        </p:nvSpPr>
        <p:spPr>
          <a:xfrm flipH="1">
            <a:off x="3198470" y="2004366"/>
            <a:ext cx="1607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abstract state</a:t>
            </a:r>
          </a:p>
          <a:p>
            <a:r>
              <a:rPr lang="en-US" dirty="0"/>
              <a:t>(visible)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9956B1-26B4-4F11-B5DB-73B94F17EB43}"/>
              </a:ext>
            </a:extLst>
          </p:cNvPr>
          <p:cNvSpPr txBox="1"/>
          <p:nvPr/>
        </p:nvSpPr>
        <p:spPr>
          <a:xfrm flipH="1">
            <a:off x="3198469" y="3279083"/>
            <a:ext cx="1607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concrete state</a:t>
            </a:r>
          </a:p>
          <a:p>
            <a:r>
              <a:rPr lang="en-US" dirty="0"/>
              <a:t>(hidden)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687519-EDCF-48A6-9308-055C8EB25262}"/>
              </a:ext>
            </a:extLst>
          </p:cNvPr>
          <p:cNvSpPr txBox="1"/>
          <p:nvPr/>
        </p:nvSpPr>
        <p:spPr>
          <a:xfrm>
            <a:off x="5292549" y="4282025"/>
            <a:ext cx="157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update/output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7FC60E-AFC0-495E-BEE8-477CEB7A5F69}"/>
              </a:ext>
            </a:extLst>
          </p:cNvPr>
          <p:cNvSpPr txBox="1"/>
          <p:nvPr/>
        </p:nvSpPr>
        <p:spPr>
          <a:xfrm>
            <a:off x="3946476" y="2613887"/>
            <a:ext cx="1251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precondition</a:t>
            </a:r>
          </a:p>
          <a:p>
            <a:r>
              <a:rPr lang="en-US" sz="1600" dirty="0"/>
              <a:t>(inputs)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964F98-AEE7-4F14-98E3-6FC29E8B40E1}"/>
              </a:ext>
            </a:extLst>
          </p:cNvPr>
          <p:cNvSpPr txBox="1"/>
          <p:nvPr/>
        </p:nvSpPr>
        <p:spPr>
          <a:xfrm>
            <a:off x="6326023" y="2597030"/>
            <a:ext cx="2106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update/</a:t>
            </a:r>
          </a:p>
          <a:p>
            <a:r>
              <a:rPr lang="en-US" sz="1600" dirty="0"/>
              <a:t>postcondition(outputs)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688F17-0247-45FD-9DA0-27ECA3C86621}"/>
              </a:ext>
            </a:extLst>
          </p:cNvPr>
          <p:cNvSpPr txBox="1"/>
          <p:nvPr/>
        </p:nvSpPr>
        <p:spPr>
          <a:xfrm>
            <a:off x="4747564" y="4651357"/>
            <a:ext cx="227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call other isolates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45F20F-FF73-4B87-975E-A23D111E34B1}"/>
              </a:ext>
            </a:extLst>
          </p:cNvPr>
          <p:cNvCxnSpPr/>
          <p:nvPr/>
        </p:nvCxnSpPr>
        <p:spPr>
          <a:xfrm>
            <a:off x="2960557" y="1768839"/>
            <a:ext cx="4646951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6E8F98B-2A7A-447A-B3F8-51E888844FA4}"/>
              </a:ext>
            </a:extLst>
          </p:cNvPr>
          <p:cNvSpPr txBox="1"/>
          <p:nvPr/>
        </p:nvSpPr>
        <p:spPr>
          <a:xfrm>
            <a:off x="1424248" y="1445673"/>
            <a:ext cx="1200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procedural</a:t>
            </a:r>
          </a:p>
          <a:p>
            <a:r>
              <a:rPr lang="en-US" dirty="0"/>
              <a:t>interface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C1CDE2-F8CD-4343-BCA9-B39F3E11BC62}"/>
              </a:ext>
            </a:extLst>
          </p:cNvPr>
          <p:cNvGrpSpPr/>
          <p:nvPr/>
        </p:nvGrpSpPr>
        <p:grpSpPr>
          <a:xfrm>
            <a:off x="4691481" y="2846592"/>
            <a:ext cx="3880881" cy="3443673"/>
            <a:chOff x="4691481" y="2846592"/>
            <a:chExt cx="3880881" cy="344367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FAFC6A-71C6-4EF0-B1F6-25BF3BF70607}"/>
                </a:ext>
              </a:extLst>
            </p:cNvPr>
            <p:cNvSpPr txBox="1"/>
            <p:nvPr/>
          </p:nvSpPr>
          <p:spPr>
            <a:xfrm>
              <a:off x="4691481" y="2846592"/>
              <a:ext cx="1275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assumption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460311-5F73-411D-BC2D-48DB3B98C91D}"/>
                </a:ext>
              </a:extLst>
            </p:cNvPr>
            <p:cNvSpPr txBox="1"/>
            <p:nvPr/>
          </p:nvSpPr>
          <p:spPr>
            <a:xfrm>
              <a:off x="7435256" y="3048653"/>
              <a:ext cx="1137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guarantee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2DA2BA-2F1F-4744-A03D-3FCDF05DE433}"/>
                </a:ext>
              </a:extLst>
            </p:cNvPr>
            <p:cNvSpPr txBox="1"/>
            <p:nvPr/>
          </p:nvSpPr>
          <p:spPr>
            <a:xfrm>
              <a:off x="4955662" y="5920933"/>
              <a:ext cx="2249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Module point of view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E737A8-CAFD-43F8-9FE2-A3980EDCEED8}"/>
              </a:ext>
            </a:extLst>
          </p:cNvPr>
          <p:cNvGrpSpPr/>
          <p:nvPr/>
        </p:nvGrpSpPr>
        <p:grpSpPr>
          <a:xfrm>
            <a:off x="4667164" y="2414016"/>
            <a:ext cx="3974792" cy="3470520"/>
            <a:chOff x="4707707" y="2819745"/>
            <a:chExt cx="3974792" cy="34705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37604A-E307-4B7B-95EE-662822FA7BD1}"/>
                </a:ext>
              </a:extLst>
            </p:cNvPr>
            <p:cNvSpPr txBox="1"/>
            <p:nvPr/>
          </p:nvSpPr>
          <p:spPr>
            <a:xfrm>
              <a:off x="7407213" y="3007463"/>
              <a:ext cx="1275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assumption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448352-63B2-4ABF-B259-AB189D4098C2}"/>
                </a:ext>
              </a:extLst>
            </p:cNvPr>
            <p:cNvSpPr txBox="1"/>
            <p:nvPr/>
          </p:nvSpPr>
          <p:spPr>
            <a:xfrm>
              <a:off x="4707707" y="2819745"/>
              <a:ext cx="1137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guarantee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C311FEB-573D-44E2-8603-A5C4631A81F5}"/>
                </a:ext>
              </a:extLst>
            </p:cNvPr>
            <p:cNvSpPr txBox="1"/>
            <p:nvPr/>
          </p:nvSpPr>
          <p:spPr>
            <a:xfrm>
              <a:off x="4955662" y="5920933"/>
              <a:ext cx="2669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Environment point of view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33E4E87-A52A-4F97-8289-301320ADB3E3}"/>
              </a:ext>
            </a:extLst>
          </p:cNvPr>
          <p:cNvSpPr/>
          <p:nvPr/>
        </p:nvSpPr>
        <p:spPr>
          <a:xfrm>
            <a:off x="3218689" y="3238884"/>
            <a:ext cx="4220870" cy="22896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0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9" grpId="0"/>
      <p:bldP spid="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D15A8-F6B7-4C72-A6ED-AA8A3F2A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 of an isolate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273B3-DD54-4A6C-B35D-5AE7B0DDBDDD}"/>
              </a:ext>
            </a:extLst>
          </p:cNvPr>
          <p:cNvSpPr txBox="1"/>
          <p:nvPr/>
        </p:nvSpPr>
        <p:spPr>
          <a:xfrm>
            <a:off x="628650" y="935143"/>
            <a:ext cx="168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isolate</a:t>
            </a:r>
            <a:r>
              <a:rPr lang="en-US" dirty="0"/>
              <a:t> name = {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95C929-07CF-4FAB-90C3-12DA9A6F265E}"/>
              </a:ext>
            </a:extLst>
          </p:cNvPr>
          <p:cNvSpPr txBox="1"/>
          <p:nvPr/>
        </p:nvSpPr>
        <p:spPr>
          <a:xfrm>
            <a:off x="922875" y="1195692"/>
            <a:ext cx="3203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action</a:t>
            </a:r>
            <a:r>
              <a:rPr lang="en-US" dirty="0"/>
              <a:t> foo(</a:t>
            </a:r>
            <a:r>
              <a:rPr lang="en-US" dirty="0" err="1"/>
              <a:t>inp:t</a:t>
            </a:r>
            <a:r>
              <a:rPr lang="en-US" dirty="0"/>
              <a:t>) returns (</a:t>
            </a:r>
            <a:r>
              <a:rPr lang="en-US" dirty="0" err="1"/>
              <a:t>out:u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B3C170-9381-4894-9C23-78CC384BBC0F}"/>
              </a:ext>
            </a:extLst>
          </p:cNvPr>
          <p:cNvSpPr txBox="1"/>
          <p:nvPr/>
        </p:nvSpPr>
        <p:spPr>
          <a:xfrm>
            <a:off x="4868863" y="1195692"/>
            <a:ext cx="13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 interface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9516-4B70-498A-87B8-D3AA90A94F66}"/>
              </a:ext>
            </a:extLst>
          </p:cNvPr>
          <p:cNvSpPr txBox="1"/>
          <p:nvPr/>
        </p:nvSpPr>
        <p:spPr>
          <a:xfrm>
            <a:off x="922875" y="1535307"/>
            <a:ext cx="151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specification</a:t>
            </a:r>
            <a:r>
              <a:rPr lang="en-US" dirty="0"/>
              <a:t> 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FC324-2FA0-4F65-B233-8D7FE1A563BB}"/>
              </a:ext>
            </a:extLst>
          </p:cNvPr>
          <p:cNvSpPr txBox="1"/>
          <p:nvPr/>
        </p:nvSpPr>
        <p:spPr>
          <a:xfrm>
            <a:off x="1376034" y="1825573"/>
            <a:ext cx="9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var</a:t>
            </a:r>
            <a:r>
              <a:rPr lang="en-US" dirty="0"/>
              <a:t> x : 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2724F-8721-4BF1-9DE7-7E31D402B8C9}"/>
              </a:ext>
            </a:extLst>
          </p:cNvPr>
          <p:cNvSpPr txBox="1"/>
          <p:nvPr/>
        </p:nvSpPr>
        <p:spPr>
          <a:xfrm>
            <a:off x="4868863" y="1834668"/>
            <a:ext cx="3035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abstract state variable (visible)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43A419-269D-4B37-B3FF-6EDBFDBDD152}"/>
              </a:ext>
            </a:extLst>
          </p:cNvPr>
          <p:cNvSpPr txBox="1"/>
          <p:nvPr/>
        </p:nvSpPr>
        <p:spPr>
          <a:xfrm>
            <a:off x="1356926" y="2135471"/>
            <a:ext cx="1910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before</a:t>
            </a:r>
            <a:r>
              <a:rPr lang="en-US" dirty="0"/>
              <a:t> foo {</a:t>
            </a:r>
          </a:p>
          <a:p>
            <a:r>
              <a:rPr lang="en-US" dirty="0"/>
              <a:t>     </a:t>
            </a:r>
            <a:r>
              <a:rPr lang="en-US" b="1" dirty="0"/>
              <a:t>require</a:t>
            </a:r>
            <a:r>
              <a:rPr lang="en-US" dirty="0"/>
              <a:t> p(</a:t>
            </a:r>
            <a:r>
              <a:rPr lang="en-US" dirty="0" err="1"/>
              <a:t>x,inp</a:t>
            </a:r>
            <a:r>
              <a:rPr lang="en-US" dirty="0"/>
              <a:t>)</a:t>
            </a:r>
          </a:p>
          <a:p>
            <a:r>
              <a:rPr lang="en-US" dirty="0"/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49DBA-1C7E-43D9-AF20-DF0FAAEE2409}"/>
              </a:ext>
            </a:extLst>
          </p:cNvPr>
          <p:cNvSpPr txBox="1"/>
          <p:nvPr/>
        </p:nvSpPr>
        <p:spPr>
          <a:xfrm>
            <a:off x="4866298" y="2423082"/>
            <a:ext cx="1386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precondition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0E5D04-F65C-4325-A8A0-113485B2D333}"/>
              </a:ext>
            </a:extLst>
          </p:cNvPr>
          <p:cNvSpPr txBox="1"/>
          <p:nvPr/>
        </p:nvSpPr>
        <p:spPr>
          <a:xfrm>
            <a:off x="4866298" y="3181151"/>
            <a:ext cx="165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abstract update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1EA8A6-42AA-4E84-B690-DEEC301D8A42}"/>
              </a:ext>
            </a:extLst>
          </p:cNvPr>
          <p:cNvSpPr txBox="1"/>
          <p:nvPr/>
        </p:nvSpPr>
        <p:spPr>
          <a:xfrm>
            <a:off x="1376034" y="2950319"/>
            <a:ext cx="18311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after</a:t>
            </a:r>
            <a:r>
              <a:rPr lang="en-US" dirty="0"/>
              <a:t> foo {</a:t>
            </a:r>
          </a:p>
          <a:p>
            <a:r>
              <a:rPr lang="en-US" dirty="0"/>
              <a:t>    x := f(</a:t>
            </a:r>
            <a:r>
              <a:rPr lang="en-US" dirty="0" err="1"/>
              <a:t>x,inp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  <a:r>
              <a:rPr lang="en-US" b="1" dirty="0"/>
              <a:t>ensure</a:t>
            </a:r>
            <a:r>
              <a:rPr lang="en-US" dirty="0"/>
              <a:t> q(</a:t>
            </a:r>
            <a:r>
              <a:rPr lang="en-US" dirty="0" err="1"/>
              <a:t>x,out</a:t>
            </a:r>
            <a:r>
              <a:rPr lang="en-US" dirty="0"/>
              <a:t>)</a:t>
            </a:r>
          </a:p>
          <a:p>
            <a:r>
              <a:rPr lang="en-US" dirty="0"/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FC5FFB-3B03-4F82-A527-09D821D6AD33}"/>
              </a:ext>
            </a:extLst>
          </p:cNvPr>
          <p:cNvSpPr txBox="1"/>
          <p:nvPr/>
        </p:nvSpPr>
        <p:spPr>
          <a:xfrm>
            <a:off x="921518" y="4327999"/>
            <a:ext cx="184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implementation</a:t>
            </a:r>
            <a:r>
              <a:rPr lang="en-US" dirty="0"/>
              <a:t> {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0373BA-99A0-44EC-89DB-E051CF6DF434}"/>
              </a:ext>
            </a:extLst>
          </p:cNvPr>
          <p:cNvSpPr txBox="1"/>
          <p:nvPr/>
        </p:nvSpPr>
        <p:spPr>
          <a:xfrm>
            <a:off x="4866298" y="3419335"/>
            <a:ext cx="147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postcondition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3B8131-AA56-413D-B3B7-27CE0A2024DD}"/>
              </a:ext>
            </a:extLst>
          </p:cNvPr>
          <p:cNvSpPr txBox="1"/>
          <p:nvPr/>
        </p:nvSpPr>
        <p:spPr>
          <a:xfrm>
            <a:off x="921518" y="3995699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82569D-1336-4A4F-A1CF-27E30E471D05}"/>
              </a:ext>
            </a:extLst>
          </p:cNvPr>
          <p:cNvSpPr txBox="1"/>
          <p:nvPr/>
        </p:nvSpPr>
        <p:spPr>
          <a:xfrm>
            <a:off x="1210582" y="4596164"/>
            <a:ext cx="94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var</a:t>
            </a:r>
            <a:r>
              <a:rPr lang="en-US" dirty="0"/>
              <a:t> y : 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2229D9-9A86-434F-85E7-523BD6819F49}"/>
              </a:ext>
            </a:extLst>
          </p:cNvPr>
          <p:cNvSpPr txBox="1"/>
          <p:nvPr/>
        </p:nvSpPr>
        <p:spPr>
          <a:xfrm>
            <a:off x="4825998" y="4596164"/>
            <a:ext cx="3268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concrete state variable (invisible)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9D9807-61CD-471E-A894-A04FB334C7C7}"/>
              </a:ext>
            </a:extLst>
          </p:cNvPr>
          <p:cNvSpPr txBox="1"/>
          <p:nvPr/>
        </p:nvSpPr>
        <p:spPr>
          <a:xfrm>
            <a:off x="1210582" y="4905382"/>
            <a:ext cx="1820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implement</a:t>
            </a:r>
            <a:r>
              <a:rPr lang="en-US" dirty="0"/>
              <a:t> foo {</a:t>
            </a:r>
          </a:p>
          <a:p>
            <a:r>
              <a:rPr lang="en-US" dirty="0"/>
              <a:t>     out := h(</a:t>
            </a:r>
            <a:r>
              <a:rPr lang="en-US" dirty="0" err="1"/>
              <a:t>y,inp</a:t>
            </a:r>
            <a:r>
              <a:rPr lang="en-US" dirty="0"/>
              <a:t>);</a:t>
            </a:r>
          </a:p>
          <a:p>
            <a:r>
              <a:rPr lang="en-US" dirty="0"/>
              <a:t>     y := g(</a:t>
            </a:r>
            <a:r>
              <a:rPr lang="en-US" dirty="0" err="1"/>
              <a:t>y,inp</a:t>
            </a:r>
            <a:r>
              <a:rPr lang="en-US" dirty="0"/>
              <a:t>);</a:t>
            </a:r>
          </a:p>
          <a:p>
            <a:r>
              <a:rPr lang="en-US" dirty="0"/>
              <a:t>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5F5F95-A00E-48AD-8677-ED997C04B37F}"/>
              </a:ext>
            </a:extLst>
          </p:cNvPr>
          <p:cNvSpPr txBox="1"/>
          <p:nvPr/>
        </p:nvSpPr>
        <p:spPr>
          <a:xfrm>
            <a:off x="4825998" y="5504784"/>
            <a:ext cx="223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concrete state update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7743AC-9E09-48E4-9E6F-D56F873B5860}"/>
              </a:ext>
            </a:extLst>
          </p:cNvPr>
          <p:cNvSpPr txBox="1"/>
          <p:nvPr/>
        </p:nvSpPr>
        <p:spPr>
          <a:xfrm>
            <a:off x="4825997" y="5228926"/>
            <a:ext cx="171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compute output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C17FE9-86B7-4504-8A6D-2C7A77379E6E}"/>
              </a:ext>
            </a:extLst>
          </p:cNvPr>
          <p:cNvSpPr txBox="1"/>
          <p:nvPr/>
        </p:nvSpPr>
        <p:spPr>
          <a:xfrm>
            <a:off x="908698" y="5981159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}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1EA12F-0BE2-4331-A6C4-306C614EC721}"/>
              </a:ext>
            </a:extLst>
          </p:cNvPr>
          <p:cNvSpPr txBox="1"/>
          <p:nvPr/>
        </p:nvSpPr>
        <p:spPr>
          <a:xfrm>
            <a:off x="624670" y="6199215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6531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314B-2158-4E98-B22B-840DBF77D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Ivy design goals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A04F69-7EBE-4AB9-8CDD-035B7FA5CF4F}"/>
              </a:ext>
            </a:extLst>
          </p:cNvPr>
          <p:cNvSpPr txBox="1"/>
          <p:nvPr/>
        </p:nvSpPr>
        <p:spPr>
          <a:xfrm>
            <a:off x="628650" y="1260052"/>
            <a:ext cx="7366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Ivy is a deductive verification tool for distributed systems whose goal is to make maximally </a:t>
            </a:r>
            <a:r>
              <a:rPr lang="en-US" i="1" dirty="0"/>
              <a:t>productive</a:t>
            </a:r>
            <a:r>
              <a:rPr lang="en-US" dirty="0"/>
              <a:t> use of the Z3 theorem prover. Its design is based on three hypotheses…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950B4-DFD9-469A-83F5-6E78CDF67788}"/>
              </a:ext>
            </a:extLst>
          </p:cNvPr>
          <p:cNvGrpSpPr/>
          <p:nvPr/>
        </p:nvGrpSpPr>
        <p:grpSpPr>
          <a:xfrm>
            <a:off x="2801721" y="2852928"/>
            <a:ext cx="3428364" cy="369332"/>
            <a:chOff x="2801721" y="2852928"/>
            <a:chExt cx="3428364" cy="3693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C0C0FD-80E4-49ED-81BB-7124CA7A831A}"/>
                </a:ext>
              </a:extLst>
            </p:cNvPr>
            <p:cNvSpPr txBox="1"/>
            <p:nvPr/>
          </p:nvSpPr>
          <p:spPr>
            <a:xfrm>
              <a:off x="2801721" y="2852928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PST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82C274-C192-4E44-A137-BC66F318CFCA}"/>
                </a:ext>
              </a:extLst>
            </p:cNvPr>
            <p:cNvSpPr txBox="1"/>
            <p:nvPr/>
          </p:nvSpPr>
          <p:spPr>
            <a:xfrm>
              <a:off x="4915814" y="2852928"/>
              <a:ext cx="13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productivity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CD5E9B36-E751-4ABA-8A63-F282D93392BA}"/>
                </a:ext>
              </a:extLst>
            </p:cNvPr>
            <p:cNvSpPr/>
            <p:nvPr/>
          </p:nvSpPr>
          <p:spPr>
            <a:xfrm>
              <a:off x="3701491" y="2962656"/>
              <a:ext cx="1082649" cy="17373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8EF3A7-CDE9-4874-9F0C-C65275E6E3C7}"/>
              </a:ext>
            </a:extLst>
          </p:cNvPr>
          <p:cNvGrpSpPr/>
          <p:nvPr/>
        </p:nvGrpSpPr>
        <p:grpSpPr>
          <a:xfrm>
            <a:off x="2054722" y="3542386"/>
            <a:ext cx="3369341" cy="369332"/>
            <a:chOff x="2054722" y="3542386"/>
            <a:chExt cx="3369341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A98C37-0972-4615-814E-D72C85E75239}"/>
                </a:ext>
              </a:extLst>
            </p:cNvPr>
            <p:cNvSpPr txBox="1"/>
            <p:nvPr/>
          </p:nvSpPr>
          <p:spPr>
            <a:xfrm>
              <a:off x="2054722" y="3542386"/>
              <a:ext cx="1266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decidability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A4A89C3-FD7C-4324-B4E4-1A4DC39A4406}"/>
                </a:ext>
              </a:extLst>
            </p:cNvPr>
            <p:cNvSpPr/>
            <p:nvPr/>
          </p:nvSpPr>
          <p:spPr>
            <a:xfrm>
              <a:off x="3701491" y="3640184"/>
              <a:ext cx="1082649" cy="17373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785A85-F59A-4FCE-8D8C-3EA9159CD235}"/>
                </a:ext>
              </a:extLst>
            </p:cNvPr>
            <p:cNvSpPr txBox="1"/>
            <p:nvPr/>
          </p:nvSpPr>
          <p:spPr>
            <a:xfrm>
              <a:off x="4904369" y="3542386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PST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2FFEAA-4C60-4CF0-B250-1BA8B42DB35D}"/>
              </a:ext>
            </a:extLst>
          </p:cNvPr>
          <p:cNvGrpSpPr/>
          <p:nvPr/>
        </p:nvGrpSpPr>
        <p:grpSpPr>
          <a:xfrm>
            <a:off x="1549520" y="4184414"/>
            <a:ext cx="4621542" cy="384716"/>
            <a:chOff x="1549520" y="4184414"/>
            <a:chExt cx="4621542" cy="3847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35BD53-5F01-416A-AB52-0AE800AA7981}"/>
                </a:ext>
              </a:extLst>
            </p:cNvPr>
            <p:cNvSpPr txBox="1"/>
            <p:nvPr/>
          </p:nvSpPr>
          <p:spPr>
            <a:xfrm>
              <a:off x="1549520" y="4184414"/>
              <a:ext cx="1771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tools + strategies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8D5BEE24-914B-4F70-BF69-14E2F49D83CA}"/>
                </a:ext>
              </a:extLst>
            </p:cNvPr>
            <p:cNvSpPr/>
            <p:nvPr/>
          </p:nvSpPr>
          <p:spPr>
            <a:xfrm>
              <a:off x="3701491" y="4282212"/>
              <a:ext cx="1082649" cy="17373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B30B5F-80C1-4E27-B457-6EDD2A02BC8E}"/>
                </a:ext>
              </a:extLst>
            </p:cNvPr>
            <p:cNvSpPr txBox="1"/>
            <p:nvPr/>
          </p:nvSpPr>
          <p:spPr>
            <a:xfrm>
              <a:off x="4904369" y="4199798"/>
              <a:ext cx="1266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decidability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E0423E-DFF1-4187-BD4E-13F1FB9843A5}"/>
              </a:ext>
            </a:extLst>
          </p:cNvPr>
          <p:cNvGrpSpPr/>
          <p:nvPr/>
        </p:nvGrpSpPr>
        <p:grpSpPr>
          <a:xfrm>
            <a:off x="1031462" y="3911718"/>
            <a:ext cx="2549800" cy="850477"/>
            <a:chOff x="1031462" y="3911718"/>
            <a:chExt cx="2549800" cy="85047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6B75E06-C168-448A-AD9A-4B23629DA938}"/>
                </a:ext>
              </a:extLst>
            </p:cNvPr>
            <p:cNvSpPr/>
            <p:nvPr/>
          </p:nvSpPr>
          <p:spPr>
            <a:xfrm>
              <a:off x="1324051" y="4037990"/>
              <a:ext cx="2257211" cy="724205"/>
            </a:xfrm>
            <a:prstGeom prst="ellipse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24393C-CC30-455C-B0F8-E25CE66D843D}"/>
                </a:ext>
              </a:extLst>
            </p:cNvPr>
            <p:cNvSpPr txBox="1"/>
            <p:nvPr/>
          </p:nvSpPr>
          <p:spPr>
            <a:xfrm>
              <a:off x="1031462" y="3911718"/>
              <a:ext cx="452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Ivy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03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3FF0-4F7F-443B-BFD5-AE0A0435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Verifying and using isolates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2FEE1-39ED-4FB3-82B3-CE723173828B}"/>
              </a:ext>
            </a:extLst>
          </p:cNvPr>
          <p:cNvSpPr txBox="1"/>
          <p:nvPr/>
        </p:nvSpPr>
        <p:spPr>
          <a:xfrm>
            <a:off x="1082453" y="2232128"/>
            <a:ext cx="3444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action</a:t>
            </a:r>
            <a:r>
              <a:rPr lang="en-US" dirty="0"/>
              <a:t> foo(</a:t>
            </a:r>
            <a:r>
              <a:rPr lang="en-US" dirty="0" err="1"/>
              <a:t>inp:t</a:t>
            </a:r>
            <a:r>
              <a:rPr lang="en-US" dirty="0"/>
              <a:t>) returns (</a:t>
            </a:r>
            <a:r>
              <a:rPr lang="en-US" dirty="0" err="1"/>
              <a:t>out:u</a:t>
            </a:r>
            <a:r>
              <a:rPr lang="en-US" dirty="0"/>
              <a:t>) = 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8292E-1542-4802-BE8F-7FB4DCEFDDA5}"/>
              </a:ext>
            </a:extLst>
          </p:cNvPr>
          <p:cNvSpPr txBox="1"/>
          <p:nvPr/>
        </p:nvSpPr>
        <p:spPr>
          <a:xfrm>
            <a:off x="1082453" y="1589157"/>
            <a:ext cx="9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var</a:t>
            </a:r>
            <a:r>
              <a:rPr lang="en-US" dirty="0"/>
              <a:t> x : 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A39F47-D86A-4828-8384-BE2932D6B830}"/>
              </a:ext>
            </a:extLst>
          </p:cNvPr>
          <p:cNvSpPr txBox="1"/>
          <p:nvPr/>
        </p:nvSpPr>
        <p:spPr>
          <a:xfrm>
            <a:off x="4732935" y="1708292"/>
            <a:ext cx="153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state variables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5B050-F34B-42DD-A8BB-FF053C3B547D}"/>
              </a:ext>
            </a:extLst>
          </p:cNvPr>
          <p:cNvSpPr txBox="1"/>
          <p:nvPr/>
        </p:nvSpPr>
        <p:spPr>
          <a:xfrm>
            <a:off x="1371517" y="2601460"/>
            <a:ext cx="170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require</a:t>
            </a:r>
            <a:r>
              <a:rPr lang="en-US" dirty="0"/>
              <a:t> p(</a:t>
            </a:r>
            <a:r>
              <a:rPr lang="en-US" dirty="0" err="1"/>
              <a:t>x,inp</a:t>
            </a:r>
            <a:r>
              <a:rPr lang="en-US" dirty="0"/>
              <a:t>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E88895-79B4-4FD0-BF1B-3E82574265E4}"/>
              </a:ext>
            </a:extLst>
          </p:cNvPr>
          <p:cNvSpPr txBox="1"/>
          <p:nvPr/>
        </p:nvSpPr>
        <p:spPr>
          <a:xfrm>
            <a:off x="4815601" y="2578263"/>
            <a:ext cx="214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before section (spec)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C66FCE-C087-4A9B-83FB-BB6FE592F655}"/>
              </a:ext>
            </a:extLst>
          </p:cNvPr>
          <p:cNvSpPr txBox="1"/>
          <p:nvPr/>
        </p:nvSpPr>
        <p:spPr>
          <a:xfrm>
            <a:off x="1364079" y="3841538"/>
            <a:ext cx="1626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f(</a:t>
            </a:r>
            <a:r>
              <a:rPr lang="en-US" dirty="0" err="1"/>
              <a:t>x,inp</a:t>
            </a:r>
            <a:r>
              <a:rPr lang="en-US" dirty="0"/>
              <a:t>);</a:t>
            </a:r>
          </a:p>
          <a:p>
            <a:r>
              <a:rPr lang="en-US" b="1" dirty="0"/>
              <a:t>ensure</a:t>
            </a:r>
            <a:r>
              <a:rPr lang="en-US" dirty="0"/>
              <a:t> q(</a:t>
            </a:r>
            <a:r>
              <a:rPr lang="en-US" dirty="0" err="1"/>
              <a:t>x,out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54D733-2936-409C-B268-0D5E2E76B483}"/>
              </a:ext>
            </a:extLst>
          </p:cNvPr>
          <p:cNvSpPr txBox="1"/>
          <p:nvPr/>
        </p:nvSpPr>
        <p:spPr>
          <a:xfrm>
            <a:off x="1080048" y="1892958"/>
            <a:ext cx="94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var</a:t>
            </a:r>
            <a:r>
              <a:rPr lang="en-US" dirty="0"/>
              <a:t> y : t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DCF09A-CBB2-4234-A9B4-533D06947DBB}"/>
              </a:ext>
            </a:extLst>
          </p:cNvPr>
          <p:cNvSpPr txBox="1"/>
          <p:nvPr/>
        </p:nvSpPr>
        <p:spPr>
          <a:xfrm>
            <a:off x="1364079" y="3045338"/>
            <a:ext cx="1591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 := h(</a:t>
            </a:r>
            <a:r>
              <a:rPr lang="en-US" dirty="0" err="1"/>
              <a:t>y,inp</a:t>
            </a:r>
            <a:r>
              <a:rPr lang="en-US" dirty="0"/>
              <a:t>);</a:t>
            </a:r>
          </a:p>
          <a:p>
            <a:r>
              <a:rPr lang="en-US" dirty="0"/>
              <a:t>y := g(</a:t>
            </a:r>
            <a:r>
              <a:rPr lang="en-US" dirty="0" err="1"/>
              <a:t>y,inp</a:t>
            </a:r>
            <a:r>
              <a:rPr lang="en-US" dirty="0"/>
              <a:t>);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D80838-09BE-48A5-B462-D524CF160324}"/>
              </a:ext>
            </a:extLst>
          </p:cNvPr>
          <p:cNvSpPr txBox="1"/>
          <p:nvPr/>
        </p:nvSpPr>
        <p:spPr>
          <a:xfrm>
            <a:off x="1075116" y="4487869"/>
            <a:ext cx="25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DA7150-B50E-46C5-AD99-F30F1D8BE9E0}"/>
              </a:ext>
            </a:extLst>
          </p:cNvPr>
          <p:cNvSpPr txBox="1"/>
          <p:nvPr/>
        </p:nvSpPr>
        <p:spPr>
          <a:xfrm>
            <a:off x="4732935" y="3187036"/>
            <a:ext cx="193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implement section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DF3992-CBD1-4F8A-8E52-5B22B50B6F8D}"/>
              </a:ext>
            </a:extLst>
          </p:cNvPr>
          <p:cNvSpPr txBox="1"/>
          <p:nvPr/>
        </p:nvSpPr>
        <p:spPr>
          <a:xfrm>
            <a:off x="4732935" y="3917415"/>
            <a:ext cx="1982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after section (spec)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615CA6-E45A-411E-BDAE-D35CC8BAB5A8}"/>
              </a:ext>
            </a:extLst>
          </p:cNvPr>
          <p:cNvSpPr txBox="1"/>
          <p:nvPr/>
        </p:nvSpPr>
        <p:spPr>
          <a:xfrm>
            <a:off x="1082453" y="5258111"/>
            <a:ext cx="635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Verify VC for ‘foo’ (with initialization and invariants, not shown)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0C21C1-11E7-4D81-8E35-4D3D957C23B0}"/>
              </a:ext>
            </a:extLst>
          </p:cNvPr>
          <p:cNvSpPr txBox="1"/>
          <p:nvPr/>
        </p:nvSpPr>
        <p:spPr>
          <a:xfrm>
            <a:off x="1096333" y="5627988"/>
            <a:ext cx="583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Inline ‘foo’ into calling contexts, slicing implement section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659804-4D4A-4CD9-A219-167C1AAC4296}"/>
              </a:ext>
            </a:extLst>
          </p:cNvPr>
          <p:cNvSpPr txBox="1"/>
          <p:nvPr/>
        </p:nvSpPr>
        <p:spPr>
          <a:xfrm>
            <a:off x="1110213" y="5997865"/>
            <a:ext cx="573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 Extract executable code, slicing before and after sections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EACF05-A623-4779-AF4E-94C32B9BA3EE}"/>
              </a:ext>
            </a:extLst>
          </p:cNvPr>
          <p:cNvSpPr txBox="1"/>
          <p:nvPr/>
        </p:nvSpPr>
        <p:spPr>
          <a:xfrm>
            <a:off x="1382032" y="2601460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assert</a:t>
            </a:r>
            <a:r>
              <a:rPr lang="en-US" dirty="0"/>
              <a:t> p(</a:t>
            </a:r>
            <a:r>
              <a:rPr lang="en-US" dirty="0" err="1"/>
              <a:t>x,inp</a:t>
            </a:r>
            <a:r>
              <a:rPr lang="en-US" dirty="0"/>
              <a:t>);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DA26B7-A894-4DB1-BE95-A70AB613CA29}"/>
              </a:ext>
            </a:extLst>
          </p:cNvPr>
          <p:cNvSpPr txBox="1"/>
          <p:nvPr/>
        </p:nvSpPr>
        <p:spPr>
          <a:xfrm>
            <a:off x="1371517" y="3846766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f(</a:t>
            </a:r>
            <a:r>
              <a:rPr lang="en-US" dirty="0" err="1"/>
              <a:t>x,inp</a:t>
            </a:r>
            <a:r>
              <a:rPr lang="en-US" dirty="0"/>
              <a:t>);</a:t>
            </a:r>
          </a:p>
          <a:p>
            <a:r>
              <a:rPr lang="en-US" b="1" dirty="0"/>
              <a:t>assume</a:t>
            </a:r>
            <a:r>
              <a:rPr lang="en-US" dirty="0"/>
              <a:t> q(</a:t>
            </a:r>
            <a:r>
              <a:rPr lang="en-US" dirty="0" err="1"/>
              <a:t>x,out</a:t>
            </a:r>
            <a:r>
              <a:rPr lang="en-US" dirty="0"/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75107F-06EE-41EC-B7A1-4B527697C549}"/>
              </a:ext>
            </a:extLst>
          </p:cNvPr>
          <p:cNvSpPr txBox="1"/>
          <p:nvPr/>
        </p:nvSpPr>
        <p:spPr>
          <a:xfrm>
            <a:off x="1364079" y="316863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 := 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EBC2D8-F958-4010-ABC4-A4EE2EB1C1EC}"/>
              </a:ext>
            </a:extLst>
          </p:cNvPr>
          <p:cNvSpPr txBox="1"/>
          <p:nvPr/>
        </p:nvSpPr>
        <p:spPr>
          <a:xfrm>
            <a:off x="628650" y="1019108"/>
            <a:ext cx="314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fully expanded action ‘foo’:</a:t>
            </a:r>
          </a:p>
        </p:txBody>
      </p:sp>
    </p:spTree>
    <p:extLst>
      <p:ext uri="{BB962C8B-B14F-4D97-AF65-F5344CB8AC3E}">
        <p14:creationId xmlns:p14="http://schemas.microsoft.com/office/powerpoint/2010/main" val="21404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  <p:bldP spid="10" grpId="0"/>
      <p:bldP spid="10" grpId="1"/>
      <p:bldP spid="11" grpId="0"/>
      <p:bldP spid="13" grpId="0"/>
      <p:bldP spid="13" grpId="1"/>
      <p:bldP spid="17" grpId="0"/>
      <p:bldP spid="17" grpId="1"/>
      <p:bldP spid="17" grpId="2"/>
      <p:bldP spid="19" grpId="0"/>
      <p:bldP spid="19" grpId="1"/>
      <p:bldP spid="19" grpId="2"/>
      <p:bldP spid="22" grpId="0"/>
      <p:bldP spid="24" grpId="0"/>
      <p:bldP spid="25" grpId="0"/>
      <p:bldP spid="26" grpId="0"/>
      <p:bldP spid="27" grpId="0"/>
      <p:bldP spid="28" grpId="0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Token ring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556770"/>
          </a:xfrm>
        </p:spPr>
        <p:txBody>
          <a:bodyPr/>
          <a:lstStyle/>
          <a:p>
            <a:r>
              <a:rPr lang="en-US" dirty="0"/>
              <a:t>Simple </a:t>
            </a:r>
            <a:r>
              <a:rPr lang="en-US" dirty="0" err="1"/>
              <a:t>mutex</a:t>
            </a:r>
            <a:r>
              <a:rPr lang="en-US" dirty="0"/>
              <a:t> protocol passes token around a ring. </a:t>
            </a:r>
          </a:p>
        </p:txBody>
      </p:sp>
      <p:sp>
        <p:nvSpPr>
          <p:cNvPr id="4" name="Oval 3"/>
          <p:cNvSpPr/>
          <p:nvPr/>
        </p:nvSpPr>
        <p:spPr>
          <a:xfrm>
            <a:off x="1793940" y="2607859"/>
            <a:ext cx="435429" cy="435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02680" y="3152145"/>
            <a:ext cx="435429" cy="435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02679" y="4131858"/>
            <a:ext cx="435429" cy="435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793939" y="4697524"/>
            <a:ext cx="435429" cy="435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54138" y="4131858"/>
            <a:ext cx="435429" cy="435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54139" y="3152145"/>
            <a:ext cx="435429" cy="435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60811" y="22889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7483" y="28836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07483" y="44374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0810" y="50607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650" y="44374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079" y="28836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8" name="Straight Arrow Connector 17"/>
          <p:cNvCxnSpPr>
            <a:stCxn id="4" idx="6"/>
            <a:endCxn id="5" idx="1"/>
          </p:cNvCxnSpPr>
          <p:nvPr/>
        </p:nvCxnSpPr>
        <p:spPr>
          <a:xfrm>
            <a:off x="2229369" y="2825574"/>
            <a:ext cx="637078" cy="390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4"/>
            <a:endCxn id="6" idx="0"/>
          </p:cNvCxnSpPr>
          <p:nvPr/>
        </p:nvCxnSpPr>
        <p:spPr>
          <a:xfrm flipH="1">
            <a:off x="3020394" y="3587574"/>
            <a:ext cx="1" cy="544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3"/>
            <a:endCxn id="7" idx="6"/>
          </p:cNvCxnSpPr>
          <p:nvPr/>
        </p:nvCxnSpPr>
        <p:spPr>
          <a:xfrm flipH="1">
            <a:off x="2229368" y="4503520"/>
            <a:ext cx="637078" cy="411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8" idx="5"/>
          </p:cNvCxnSpPr>
          <p:nvPr/>
        </p:nvCxnSpPr>
        <p:spPr>
          <a:xfrm flipH="1" flipV="1">
            <a:off x="1225800" y="4503520"/>
            <a:ext cx="568139" cy="411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0"/>
            <a:endCxn id="9" idx="4"/>
          </p:cNvCxnSpPr>
          <p:nvPr/>
        </p:nvCxnSpPr>
        <p:spPr>
          <a:xfrm flipV="1">
            <a:off x="1071853" y="3587574"/>
            <a:ext cx="1" cy="544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7"/>
            <a:endCxn id="4" idx="2"/>
          </p:cNvCxnSpPr>
          <p:nvPr/>
        </p:nvCxnSpPr>
        <p:spPr>
          <a:xfrm flipV="1">
            <a:off x="1225801" y="2825574"/>
            <a:ext cx="568139" cy="390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939083" y="2753001"/>
            <a:ext cx="145143" cy="1451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439826" y="2434861"/>
            <a:ext cx="751161" cy="463283"/>
            <a:chOff x="4572000" y="2700831"/>
            <a:chExt cx="751161" cy="463283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4572000" y="2873829"/>
              <a:ext cx="478971" cy="2902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778781" y="2700831"/>
              <a:ext cx="544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xfer</a:t>
              </a:r>
              <a:endParaRPr lang="en-US" dirty="0"/>
            </a:p>
          </p:txBody>
        </p:sp>
      </p:grpSp>
      <p:sp>
        <p:nvSpPr>
          <p:cNvPr id="52" name="Oval 51"/>
          <p:cNvSpPr/>
          <p:nvPr/>
        </p:nvSpPr>
        <p:spPr>
          <a:xfrm>
            <a:off x="2947821" y="3298852"/>
            <a:ext cx="145143" cy="1451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225800" y="1860373"/>
            <a:ext cx="676339" cy="428563"/>
            <a:chOff x="3357974" y="2126343"/>
            <a:chExt cx="676339" cy="428563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992984" y="2126343"/>
              <a:ext cx="0" cy="4285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357974" y="2162236"/>
              <a:ext cx="676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grant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86495" y="1856939"/>
            <a:ext cx="861326" cy="428563"/>
            <a:chOff x="5049416" y="2086625"/>
            <a:chExt cx="861326" cy="428563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5053176" y="2086625"/>
              <a:ext cx="0" cy="4285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049416" y="2119906"/>
              <a:ext cx="861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release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945720" y="1890221"/>
            <a:ext cx="1881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cs typeface="Courier New" panose="02070309020205020404" pitchFamily="49" charset="0"/>
              </a:rPr>
              <a:t>isolate</a:t>
            </a:r>
            <a:r>
              <a:rPr lang="en-US" sz="1400" dirty="0">
                <a:cs typeface="Courier New" panose="02070309020205020404" pitchFamily="49" charset="0"/>
              </a:rPr>
              <a:t> mutex = {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09805" y="2197998"/>
            <a:ext cx="1548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parameterized</a:t>
            </a:r>
          </a:p>
          <a:p>
            <a:r>
              <a:rPr lang="en-US" dirty="0">
                <a:solidFill>
                  <a:srgbClr val="0070C0"/>
                </a:solidFill>
              </a:rPr>
              <a:t>interface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57126" y="3152145"/>
            <a:ext cx="145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abstract state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40422" y="3947192"/>
            <a:ext cx="1154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grant spec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240422" y="4867767"/>
            <a:ext cx="1339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release spec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11C2E4-2F7A-4473-8047-80F655419DC9}"/>
                  </a:ext>
                </a:extLst>
              </p:cNvPr>
              <p:cNvSpPr txBox="1"/>
              <p:nvPr/>
            </p:nvSpPr>
            <p:spPr>
              <a:xfrm>
                <a:off x="4384323" y="3009746"/>
                <a:ext cx="162794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1400" b="1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var</a:t>
                </a:r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 lock : id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 bool</a:t>
                </a:r>
              </a:p>
              <a:p>
                <a:pPr lvl="0"/>
                <a:r>
                  <a:rPr lang="en-US" sz="1400" b="1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after</a:t>
                </a:r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cs typeface="Courier New" panose="02070309020205020404" pitchFamily="49" charset="0"/>
                  </a:rPr>
                  <a:t>init</a:t>
                </a:r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 {</a:t>
                </a:r>
              </a:p>
              <a:p>
                <a:pPr lvl="0"/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    lock(X) := (X = 0)</a:t>
                </a:r>
              </a:p>
              <a:p>
                <a:pPr lvl="0"/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11C2E4-2F7A-4473-8047-80F655419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323" y="3009746"/>
                <a:ext cx="1627946" cy="954107"/>
              </a:xfrm>
              <a:prstGeom prst="rect">
                <a:avLst/>
              </a:prstGeom>
              <a:blipFill>
                <a:blip r:embed="rId2"/>
                <a:stretch>
                  <a:fillRect l="-1124" t="-128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37E0DB5-77BB-49F1-AFC2-083C28FA88AE}"/>
                  </a:ext>
                </a:extLst>
              </p:cNvPr>
              <p:cNvSpPr txBox="1"/>
              <p:nvPr/>
            </p:nvSpPr>
            <p:spPr>
              <a:xfrm>
                <a:off x="4379558" y="3923255"/>
                <a:ext cx="193437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1400" b="1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before</a:t>
                </a:r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 grant {</a:t>
                </a:r>
              </a:p>
              <a:p>
                <a:r>
                  <a:rPr lang="en-US" sz="1400" b="1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    require</a:t>
                </a:r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X.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lock(X);</a:t>
                </a:r>
              </a:p>
              <a:p>
                <a:pPr lvl="0"/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    lock(v) := true</a:t>
                </a:r>
              </a:p>
              <a:p>
                <a:pPr lvl="0"/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37E0DB5-77BB-49F1-AFC2-083C28FA8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558" y="3923255"/>
                <a:ext cx="1934376" cy="954107"/>
              </a:xfrm>
              <a:prstGeom prst="rect">
                <a:avLst/>
              </a:prstGeom>
              <a:blipFill>
                <a:blip r:embed="rId3"/>
                <a:stretch>
                  <a:fillRect l="-943" t="-128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FCBD8456-C829-4933-9250-1BC7EEB0B880}"/>
              </a:ext>
            </a:extLst>
          </p:cNvPr>
          <p:cNvSpPr txBox="1"/>
          <p:nvPr/>
        </p:nvSpPr>
        <p:spPr>
          <a:xfrm>
            <a:off x="4379558" y="4849590"/>
            <a:ext cx="14582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cs typeface="Courier New" panose="02070309020205020404" pitchFamily="49" charset="0"/>
              </a:rPr>
              <a:t>before</a:t>
            </a:r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 release {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prstClr val="black"/>
                </a:solidFill>
                <a:cs typeface="Courier New" panose="02070309020205020404" pitchFamily="49" charset="0"/>
              </a:rPr>
              <a:t>require</a:t>
            </a:r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 lock(v);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    lock(v) := false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1509A4-D543-4057-BEE3-5FD97A62800D}"/>
              </a:ext>
            </a:extLst>
          </p:cNvPr>
          <p:cNvSpPr txBox="1"/>
          <p:nvPr/>
        </p:nvSpPr>
        <p:spPr>
          <a:xfrm>
            <a:off x="4147288" y="5720632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 }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23EF30-C75D-477B-8424-A4C4DD00FECF}"/>
              </a:ext>
            </a:extLst>
          </p:cNvPr>
          <p:cNvSpPr txBox="1"/>
          <p:nvPr/>
        </p:nvSpPr>
        <p:spPr>
          <a:xfrm>
            <a:off x="3945720" y="5953458"/>
            <a:ext cx="240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B6B871-FE1E-4D4A-9195-A899A9ECD87F}"/>
              </a:ext>
            </a:extLst>
          </p:cNvPr>
          <p:cNvSpPr txBox="1"/>
          <p:nvPr/>
        </p:nvSpPr>
        <p:spPr>
          <a:xfrm>
            <a:off x="4147288" y="2729741"/>
            <a:ext cx="12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cs typeface="Courier New" panose="02070309020205020404" pitchFamily="49" charset="0"/>
              </a:rPr>
              <a:t>specification</a:t>
            </a:r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 {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6349E8-070E-45D0-A00E-7371C5A5C0D2}"/>
              </a:ext>
            </a:extLst>
          </p:cNvPr>
          <p:cNvSpPr txBox="1"/>
          <p:nvPr/>
        </p:nvSpPr>
        <p:spPr>
          <a:xfrm>
            <a:off x="4153318" y="2197998"/>
            <a:ext cx="1591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cs typeface="Courier New" panose="02070309020205020404" pitchFamily="49" charset="0"/>
              </a:rPr>
              <a:t>action</a:t>
            </a:r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 grant(</a:t>
            </a:r>
            <a:r>
              <a:rPr lang="en-US" sz="1400" dirty="0" err="1">
                <a:solidFill>
                  <a:prstClr val="black"/>
                </a:solidFill>
                <a:cs typeface="Courier New" panose="02070309020205020404" pitchFamily="49" charset="0"/>
              </a:rPr>
              <a:t>v:id</a:t>
            </a:r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en-US" sz="1400" b="1" dirty="0">
                <a:solidFill>
                  <a:prstClr val="black"/>
                </a:solidFill>
                <a:cs typeface="Courier New" panose="02070309020205020404" pitchFamily="49" charset="0"/>
              </a:rPr>
              <a:t>action</a:t>
            </a:r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 release(</a:t>
            </a:r>
            <a:r>
              <a:rPr lang="en-US" sz="1400" dirty="0" err="1">
                <a:solidFill>
                  <a:prstClr val="black"/>
                </a:solidFill>
                <a:cs typeface="Courier New" panose="02070309020205020404" pitchFamily="49" charset="0"/>
              </a:rPr>
              <a:t>v:id</a:t>
            </a:r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96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2" grpId="0" animBg="1"/>
      <p:bldP spid="49" grpId="0"/>
      <p:bldP spid="25" grpId="0"/>
      <p:bldP spid="55" grpId="0"/>
      <p:bldP spid="56" grpId="0"/>
      <p:bldP spid="57" grpId="0"/>
      <p:bldP spid="10" grpId="0"/>
      <p:bldP spid="26" grpId="0"/>
      <p:bldP spid="29" grpId="0"/>
      <p:bldP spid="30" grpId="0"/>
      <p:bldP spid="32" grpId="0"/>
      <p:bldP spid="33" grpId="0"/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Protocol layers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46517" y="1151274"/>
            <a:ext cx="3079750" cy="4298061"/>
            <a:chOff x="546517" y="1151274"/>
            <a:chExt cx="3079750" cy="4298061"/>
          </a:xfrm>
        </p:grpSpPr>
        <p:grpSp>
          <p:nvGrpSpPr>
            <p:cNvPr id="24" name="Group 23"/>
            <p:cNvGrpSpPr/>
            <p:nvPr/>
          </p:nvGrpSpPr>
          <p:grpSpPr>
            <a:xfrm>
              <a:off x="940644" y="1755208"/>
              <a:ext cx="2359236" cy="756774"/>
              <a:chOff x="3258959" y="1769072"/>
              <a:chExt cx="2359236" cy="98301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258959" y="1769072"/>
                <a:ext cx="2359236" cy="9830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3428510" y="2075758"/>
                    <a:ext cx="42607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8510" y="2075758"/>
                    <a:ext cx="426079" cy="338554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b="-261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5154457" y="2075758"/>
                    <a:ext cx="46160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54457" y="2075758"/>
                    <a:ext cx="461600" cy="33855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261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Connector 6"/>
              <p:cNvCxnSpPr/>
              <p:nvPr/>
            </p:nvCxnSpPr>
            <p:spPr>
              <a:xfrm>
                <a:off x="3860854" y="1769072"/>
                <a:ext cx="0" cy="9830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058347" y="1769072"/>
                <a:ext cx="0" cy="9830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4374534" y="2075758"/>
                <a:ext cx="3257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940644" y="4165704"/>
              <a:ext cx="2359237" cy="731897"/>
              <a:chOff x="3258959" y="4281818"/>
              <a:chExt cx="2359237" cy="103067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258959" y="4281818"/>
                <a:ext cx="1036634" cy="10306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Timer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629569" y="4281818"/>
                <a:ext cx="988627" cy="10306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Network</a:t>
                </a: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flipV="1">
              <a:off x="1458960" y="3712921"/>
              <a:ext cx="0" cy="452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28650" y="3788942"/>
              <a:ext cx="851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timeout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960292" y="3712921"/>
              <a:ext cx="0" cy="452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537297" y="3712921"/>
              <a:ext cx="0" cy="452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008876" y="3776763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send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54161" y="3776763"/>
              <a:ext cx="5362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recv</a:t>
              </a:r>
              <a:endParaRPr lang="en-US" sz="16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939476" y="1302424"/>
              <a:ext cx="0" cy="452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290219" y="1151274"/>
              <a:ext cx="6209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grant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8650" y="1494839"/>
              <a:ext cx="2997617" cy="365773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6517" y="5110781"/>
              <a:ext cx="12564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environment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8506" y="2974527"/>
              <a:ext cx="2359236" cy="7503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Transport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388080" y="2515168"/>
              <a:ext cx="0" cy="452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965085" y="2515168"/>
              <a:ext cx="0" cy="452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436664" y="2579010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send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81949" y="2579010"/>
              <a:ext cx="5362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recv</a:t>
              </a:r>
              <a:endParaRPr lang="en-US" sz="16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2401244" y="1302424"/>
              <a:ext cx="0" cy="452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406666" y="1158901"/>
              <a:ext cx="7863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release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795818" y="1936962"/>
            <a:ext cx="113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token ring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08400" y="3139039"/>
            <a:ext cx="357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reliable, unordered, non-duplicating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08400" y="4341116"/>
            <a:ext cx="337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unreliable, unordered, duplicating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36142" y="5891533"/>
            <a:ext cx="2629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blue box is an isolate</a:t>
            </a:r>
          </a:p>
        </p:txBody>
      </p:sp>
    </p:spTree>
    <p:extLst>
      <p:ext uri="{BB962C8B-B14F-4D97-AF65-F5344CB8AC3E}">
        <p14:creationId xmlns:p14="http://schemas.microsoft.com/office/powerpoint/2010/main" val="275860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Transport layer specification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1256892"/>
            <a:ext cx="3041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cs typeface="Courier New" panose="02070309020205020404" pitchFamily="49" charset="0"/>
              </a:rPr>
              <a:t>isolate</a:t>
            </a:r>
            <a:r>
              <a:rPr lang="en-US" sz="1400" dirty="0">
                <a:cs typeface="Courier New" panose="02070309020205020404" pitchFamily="49" charset="0"/>
              </a:rPr>
              <a:t> trans = {</a:t>
            </a:r>
          </a:p>
          <a:p>
            <a:r>
              <a:rPr lang="en-US" sz="1400" dirty="0">
                <a:cs typeface="Courier New" panose="02070309020205020404" pitchFamily="49" charset="0"/>
              </a:rPr>
              <a:t>    </a:t>
            </a:r>
            <a:r>
              <a:rPr lang="en-US" sz="1400" b="1" dirty="0">
                <a:cs typeface="Courier New" panose="02070309020205020404" pitchFamily="49" charset="0"/>
              </a:rPr>
              <a:t>action</a:t>
            </a:r>
            <a:r>
              <a:rPr lang="en-US" sz="1400" dirty="0">
                <a:cs typeface="Courier New" panose="02070309020205020404" pitchFamily="49" charset="0"/>
              </a:rPr>
              <a:t> send(</a:t>
            </a:r>
            <a:r>
              <a:rPr lang="en-US" sz="1400" dirty="0" err="1">
                <a:cs typeface="Courier New" panose="02070309020205020404" pitchFamily="49" charset="0"/>
              </a:rPr>
              <a:t>src:id</a:t>
            </a:r>
            <a:r>
              <a:rPr lang="en-US" sz="1400" dirty="0">
                <a:cs typeface="Courier New" panose="02070309020205020404" pitchFamily="49" charset="0"/>
              </a:rPr>
              <a:t>, </a:t>
            </a:r>
            <a:r>
              <a:rPr lang="en-US" sz="1400" dirty="0" err="1">
                <a:cs typeface="Courier New" panose="02070309020205020404" pitchFamily="49" charset="0"/>
              </a:rPr>
              <a:t>dst:id</a:t>
            </a:r>
            <a:r>
              <a:rPr lang="en-US" sz="1400" dirty="0">
                <a:cs typeface="Courier New" panose="02070309020205020404" pitchFamily="49" charset="0"/>
              </a:rPr>
              <a:t>, </a:t>
            </a:r>
            <a:r>
              <a:rPr lang="en-US" sz="1400" dirty="0" err="1">
                <a:cs typeface="Courier New" panose="02070309020205020404" pitchFamily="49" charset="0"/>
              </a:rPr>
              <a:t>pkt:packet</a:t>
            </a:r>
            <a:r>
              <a:rPr lang="en-US" sz="1400" dirty="0"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cs typeface="Courier New" panose="02070309020205020404" pitchFamily="49" charset="0"/>
              </a:rPr>
              <a:t>    </a:t>
            </a:r>
            <a:r>
              <a:rPr lang="en-US" sz="1400" b="1" dirty="0">
                <a:cs typeface="Courier New" panose="02070309020205020404" pitchFamily="49" charset="0"/>
              </a:rPr>
              <a:t>action</a:t>
            </a:r>
            <a:r>
              <a:rPr lang="en-US" sz="1400" dirty="0">
                <a:cs typeface="Courier New" panose="02070309020205020404" pitchFamily="49" charset="0"/>
              </a:rPr>
              <a:t> </a:t>
            </a:r>
            <a:r>
              <a:rPr lang="en-US" sz="1400" dirty="0" err="1">
                <a:cs typeface="Courier New" panose="02070309020205020404" pitchFamily="49" charset="0"/>
              </a:rPr>
              <a:t>recv</a:t>
            </a:r>
            <a:r>
              <a:rPr lang="en-US" sz="1400" dirty="0">
                <a:cs typeface="Courier New" panose="02070309020205020404" pitchFamily="49" charset="0"/>
              </a:rPr>
              <a:t>(</a:t>
            </a:r>
            <a:r>
              <a:rPr lang="en-US" sz="1400" dirty="0" err="1">
                <a:cs typeface="Courier New" panose="02070309020205020404" pitchFamily="49" charset="0"/>
              </a:rPr>
              <a:t>dst:id</a:t>
            </a:r>
            <a:r>
              <a:rPr lang="en-US" sz="1400" dirty="0">
                <a:cs typeface="Courier New" panose="02070309020205020404" pitchFamily="49" charset="0"/>
              </a:rPr>
              <a:t>, </a:t>
            </a:r>
            <a:r>
              <a:rPr lang="en-US" sz="1400" dirty="0" err="1">
                <a:cs typeface="Courier New" panose="02070309020205020404" pitchFamily="49" charset="0"/>
              </a:rPr>
              <a:t>pkt:packet</a:t>
            </a:r>
            <a:r>
              <a:rPr lang="en-US" sz="1400" dirty="0"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5323" y="1510648"/>
            <a:ext cx="154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parameterized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42956" y="2277803"/>
            <a:ext cx="64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state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5323" y="3363373"/>
            <a:ext cx="1413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send spec:</a:t>
            </a:r>
          </a:p>
          <a:p>
            <a:r>
              <a:rPr lang="en-US" dirty="0">
                <a:solidFill>
                  <a:srgbClr val="0070C0"/>
                </a:solidFill>
              </a:rPr>
              <a:t>no repetition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2956" y="4364365"/>
            <a:ext cx="1530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recv</a:t>
            </a:r>
            <a:r>
              <a:rPr lang="en-US" dirty="0">
                <a:solidFill>
                  <a:srgbClr val="0070C0"/>
                </a:solidFill>
              </a:rPr>
              <a:t> spec:</a:t>
            </a:r>
          </a:p>
          <a:p>
            <a:r>
              <a:rPr lang="en-US" dirty="0">
                <a:solidFill>
                  <a:srgbClr val="0070C0"/>
                </a:solidFill>
              </a:rPr>
              <a:t>no duplication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F14E52-ACC1-42AA-AE98-1DFFCF4D75B2}"/>
                  </a:ext>
                </a:extLst>
              </p:cNvPr>
              <p:cNvSpPr txBox="1"/>
              <p:nvPr/>
            </p:nvSpPr>
            <p:spPr>
              <a:xfrm>
                <a:off x="779742" y="2017301"/>
                <a:ext cx="23649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1400" b="1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specification</a:t>
                </a:r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 {</a:t>
                </a:r>
              </a:p>
              <a:p>
                <a:pPr lvl="0"/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    </a:t>
                </a:r>
                <a:r>
                  <a:rPr lang="en-US" sz="1400" b="1" dirty="0" err="1">
                    <a:solidFill>
                      <a:prstClr val="black"/>
                    </a:solidFill>
                    <a:cs typeface="Courier New" panose="02070309020205020404" pitchFamily="49" charset="0"/>
                  </a:rPr>
                  <a:t>var</a:t>
                </a:r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 sent : id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packet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 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bool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F14E52-ACC1-42AA-AE98-1DFFCF4D7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42" y="2017301"/>
                <a:ext cx="2364943" cy="523220"/>
              </a:xfrm>
              <a:prstGeom prst="rect">
                <a:avLst/>
              </a:prstGeom>
              <a:blipFill>
                <a:blip r:embed="rId2"/>
                <a:stretch>
                  <a:fillRect l="-773"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EAB4DAC-4184-46FB-8857-37705134AF83}"/>
              </a:ext>
            </a:extLst>
          </p:cNvPr>
          <p:cNvSpPr txBox="1"/>
          <p:nvPr/>
        </p:nvSpPr>
        <p:spPr>
          <a:xfrm>
            <a:off x="931138" y="2577824"/>
            <a:ext cx="15452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cs typeface="Courier New" panose="02070309020205020404" pitchFamily="49" charset="0"/>
              </a:rPr>
              <a:t>after</a:t>
            </a:r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Courier New" panose="02070309020205020404" pitchFamily="49" charset="0"/>
              </a:rPr>
              <a:t>init</a:t>
            </a:r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 {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    sent(S,P) := false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A2C8CD-2DBB-4A13-9E6F-DD766D77448A}"/>
                  </a:ext>
                </a:extLst>
              </p:cNvPr>
              <p:cNvSpPr txBox="1"/>
              <p:nvPr/>
            </p:nvSpPr>
            <p:spPr>
              <a:xfrm>
                <a:off x="931138" y="3363373"/>
                <a:ext cx="203722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1400" b="1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before</a:t>
                </a:r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 send {</a:t>
                </a:r>
              </a:p>
              <a:p>
                <a:pPr lvl="0"/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    </a:t>
                </a:r>
                <a:r>
                  <a:rPr lang="en-US" sz="1400" b="1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require</a:t>
                </a:r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¬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sent(</a:t>
                </a:r>
                <a:r>
                  <a:rPr lang="en-US" sz="1400" dirty="0" err="1">
                    <a:solidFill>
                      <a:prstClr val="black"/>
                    </a:solidFill>
                    <a:cs typeface="Courier New" panose="02070309020205020404" pitchFamily="49" charset="0"/>
                  </a:rPr>
                  <a:t>dst,pkt</a:t>
                </a:r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);</a:t>
                </a:r>
              </a:p>
              <a:p>
                <a:pPr lvl="0"/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    sent(</a:t>
                </a:r>
                <a:r>
                  <a:rPr lang="en-US" sz="1400" dirty="0" err="1">
                    <a:solidFill>
                      <a:prstClr val="black"/>
                    </a:solidFill>
                    <a:cs typeface="Courier New" panose="02070309020205020404" pitchFamily="49" charset="0"/>
                  </a:rPr>
                  <a:t>dst,pkt</a:t>
                </a:r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) := true</a:t>
                </a:r>
              </a:p>
              <a:p>
                <a:pPr lvl="0"/>
                <a:r>
                  <a:rPr lang="en-US" sz="14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A2C8CD-2DBB-4A13-9E6F-DD766D774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38" y="3363373"/>
                <a:ext cx="2037224" cy="954107"/>
              </a:xfrm>
              <a:prstGeom prst="rect">
                <a:avLst/>
              </a:prstGeom>
              <a:blipFill>
                <a:blip r:embed="rId3"/>
                <a:stretch>
                  <a:fillRect l="-898" t="-128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67D525F-FBFD-4129-BC34-2E1C876D18E0}"/>
              </a:ext>
            </a:extLst>
          </p:cNvPr>
          <p:cNvSpPr txBox="1"/>
          <p:nvPr/>
        </p:nvSpPr>
        <p:spPr>
          <a:xfrm>
            <a:off x="931138" y="4364365"/>
            <a:ext cx="19025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cs typeface="Courier New" panose="02070309020205020404" pitchFamily="49" charset="0"/>
              </a:rPr>
              <a:t>before</a:t>
            </a:r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Courier New" panose="02070309020205020404" pitchFamily="49" charset="0"/>
              </a:rPr>
              <a:t>recv</a:t>
            </a:r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 {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prstClr val="black"/>
                </a:solidFill>
                <a:cs typeface="Courier New" panose="02070309020205020404" pitchFamily="49" charset="0"/>
              </a:rPr>
              <a:t>require</a:t>
            </a:r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 sent(</a:t>
            </a:r>
            <a:r>
              <a:rPr lang="en-US" sz="1400" dirty="0" err="1">
                <a:solidFill>
                  <a:prstClr val="black"/>
                </a:solidFill>
                <a:cs typeface="Courier New" panose="02070309020205020404" pitchFamily="49" charset="0"/>
              </a:rPr>
              <a:t>dst,pkt</a:t>
            </a:r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);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    sent(</a:t>
            </a:r>
            <a:r>
              <a:rPr lang="en-US" sz="1400" dirty="0" err="1">
                <a:solidFill>
                  <a:prstClr val="black"/>
                </a:solidFill>
                <a:cs typeface="Courier New" panose="02070309020205020404" pitchFamily="49" charset="0"/>
              </a:rPr>
              <a:t>dst,pkt</a:t>
            </a:r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) := false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ABCEDA-6A76-4962-9BB3-F5B1670AA419}"/>
              </a:ext>
            </a:extLst>
          </p:cNvPr>
          <p:cNvSpPr txBox="1"/>
          <p:nvPr/>
        </p:nvSpPr>
        <p:spPr>
          <a:xfrm>
            <a:off x="779742" y="5211468"/>
            <a:ext cx="240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EDE149-17E8-4F14-BF29-8AE3BD5CA941}"/>
              </a:ext>
            </a:extLst>
          </p:cNvPr>
          <p:cNvSpPr txBox="1"/>
          <p:nvPr/>
        </p:nvSpPr>
        <p:spPr>
          <a:xfrm>
            <a:off x="628310" y="5447219"/>
            <a:ext cx="240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296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4" grpId="0"/>
      <p:bldP spid="5" grpId="0"/>
      <p:bldP spid="11" grpId="0"/>
      <p:bldP spid="12" grpId="0"/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706B7-989F-4EDE-AD1F-A4473B2DC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Protocol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61F4E-F5D2-486E-8A49-E29879F780CB}"/>
              </a:ext>
            </a:extLst>
          </p:cNvPr>
          <p:cNvSpPr txBox="1"/>
          <p:nvPr/>
        </p:nvSpPr>
        <p:spPr>
          <a:xfrm>
            <a:off x="628650" y="1185062"/>
            <a:ext cx="1695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isolate</a:t>
            </a:r>
            <a:r>
              <a:rPr lang="en-US" sz="1400" dirty="0"/>
              <a:t> mutex = { …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implementation</a:t>
            </a:r>
            <a:r>
              <a:rPr lang="en-US" sz="1400" dirty="0"/>
              <a:t> 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27520-EE6E-420C-BC40-D99D24D8E6AE}"/>
              </a:ext>
            </a:extLst>
          </p:cNvPr>
          <p:cNvSpPr txBox="1"/>
          <p:nvPr/>
        </p:nvSpPr>
        <p:spPr>
          <a:xfrm>
            <a:off x="1035950" y="1704807"/>
            <a:ext cx="31917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</a:rPr>
              <a:t>implement</a:t>
            </a:r>
            <a:r>
              <a:rPr lang="en-US" sz="1400" dirty="0">
                <a:solidFill>
                  <a:prstClr val="black"/>
                </a:solidFill>
              </a:rPr>
              <a:t> release {</a:t>
            </a:r>
          </a:p>
          <a:p>
            <a:pPr lvl="0"/>
            <a:r>
              <a:rPr lang="en-US" sz="1400" b="1" dirty="0">
                <a:solidFill>
                  <a:prstClr val="black"/>
                </a:solidFill>
              </a:rPr>
              <a:t>    </a:t>
            </a:r>
            <a:r>
              <a:rPr lang="en-US" sz="1400" b="1" dirty="0" err="1">
                <a:solidFill>
                  <a:prstClr val="black"/>
                </a:solidFill>
              </a:rPr>
              <a:t>var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pkt</a:t>
            </a:r>
            <a:r>
              <a:rPr lang="en-US" sz="1400" dirty="0">
                <a:solidFill>
                  <a:prstClr val="black"/>
                </a:solidFill>
              </a:rPr>
              <a:t> : packet;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    </a:t>
            </a:r>
            <a:r>
              <a:rPr lang="en-US" sz="1400" b="1" dirty="0">
                <a:solidFill>
                  <a:prstClr val="black"/>
                </a:solidFill>
              </a:rPr>
              <a:t>call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trans.send</a:t>
            </a:r>
            <a:r>
              <a:rPr lang="en-US" sz="1400" dirty="0">
                <a:solidFill>
                  <a:prstClr val="black"/>
                </a:solidFill>
              </a:rPr>
              <a:t>(</a:t>
            </a:r>
            <a:r>
              <a:rPr lang="en-US" sz="1400" dirty="0" err="1">
                <a:solidFill>
                  <a:prstClr val="black"/>
                </a:solidFill>
              </a:rPr>
              <a:t>self,node.next</a:t>
            </a:r>
            <a:r>
              <a:rPr lang="en-US" sz="1400" dirty="0">
                <a:solidFill>
                  <a:prstClr val="black"/>
                </a:solidFill>
              </a:rPr>
              <a:t>(self),</a:t>
            </a:r>
            <a:r>
              <a:rPr lang="en-US" sz="1400" dirty="0" err="1">
                <a:solidFill>
                  <a:prstClr val="black"/>
                </a:solidFill>
              </a:rPr>
              <a:t>pkt</a:t>
            </a:r>
            <a:r>
              <a:rPr lang="en-US" sz="1400" dirty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}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8A3D36-44AB-4927-8431-160B22FFE3A8}"/>
              </a:ext>
            </a:extLst>
          </p:cNvPr>
          <p:cNvSpPr txBox="1"/>
          <p:nvPr/>
        </p:nvSpPr>
        <p:spPr>
          <a:xfrm>
            <a:off x="1035950" y="2726466"/>
            <a:ext cx="28360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</a:rPr>
              <a:t>implement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trans.recv</a:t>
            </a:r>
            <a:r>
              <a:rPr lang="en-US" sz="1400" dirty="0">
                <a:solidFill>
                  <a:prstClr val="black"/>
                </a:solidFill>
              </a:rPr>
              <a:t>(</a:t>
            </a:r>
            <a:r>
              <a:rPr lang="en-US" sz="1400" dirty="0" err="1">
                <a:solidFill>
                  <a:prstClr val="black"/>
                </a:solidFill>
              </a:rPr>
              <a:t>pkt:packet</a:t>
            </a:r>
            <a:r>
              <a:rPr lang="en-US" sz="1400" dirty="0">
                <a:solidFill>
                  <a:prstClr val="black"/>
                </a:solidFill>
              </a:rPr>
              <a:t>) {</a:t>
            </a:r>
          </a:p>
          <a:p>
            <a:pPr lvl="0"/>
            <a:r>
              <a:rPr lang="en-US" sz="1400" b="1" dirty="0">
                <a:solidFill>
                  <a:prstClr val="black"/>
                </a:solidFill>
              </a:rPr>
              <a:t>    call</a:t>
            </a:r>
            <a:r>
              <a:rPr lang="en-US" sz="1400" dirty="0">
                <a:solidFill>
                  <a:prstClr val="black"/>
                </a:solidFill>
              </a:rPr>
              <a:t> grant(self)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D19DFC-0EF9-4A5E-A52B-B4EAE6B63EF7}"/>
              </a:ext>
            </a:extLst>
          </p:cNvPr>
          <p:cNvSpPr txBox="1"/>
          <p:nvPr/>
        </p:nvSpPr>
        <p:spPr>
          <a:xfrm>
            <a:off x="634878" y="3417216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</a:rPr>
              <a:t>    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EECF29-5BB6-4463-9B7C-BC0A11FF1982}"/>
              </a:ext>
            </a:extLst>
          </p:cNvPr>
          <p:cNvSpPr txBox="1"/>
          <p:nvPr/>
        </p:nvSpPr>
        <p:spPr>
          <a:xfrm>
            <a:off x="628650" y="5075224"/>
            <a:ext cx="240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D0B1BD-3E84-4CB2-A876-431C4AC86727}"/>
              </a:ext>
            </a:extLst>
          </p:cNvPr>
          <p:cNvSpPr txBox="1"/>
          <p:nvPr/>
        </p:nvSpPr>
        <p:spPr>
          <a:xfrm>
            <a:off x="772680" y="3694146"/>
            <a:ext cx="804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private</a:t>
            </a:r>
            <a:r>
              <a:rPr lang="en-US" sz="1400" dirty="0"/>
              <a:t> {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F800EF-71E8-44E0-B638-996212B9BD74}"/>
              </a:ext>
            </a:extLst>
          </p:cNvPr>
          <p:cNvSpPr txBox="1"/>
          <p:nvPr/>
        </p:nvSpPr>
        <p:spPr>
          <a:xfrm>
            <a:off x="4714557" y="3332174"/>
            <a:ext cx="3794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counterexample!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err="1">
                <a:solidFill>
                  <a:srgbClr val="C00000"/>
                </a:solidFill>
              </a:rPr>
              <a:t>trans.recv</a:t>
            </a:r>
            <a:r>
              <a:rPr lang="en-US" dirty="0">
                <a:solidFill>
                  <a:srgbClr val="C00000"/>
                </a:solidFill>
              </a:rPr>
              <a:t> when lock held -&gt; bad grant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42F323-3D55-4A7D-A96D-C8779389AC08}"/>
                  </a:ext>
                </a:extLst>
              </p:cNvPr>
              <p:cNvSpPr txBox="1"/>
              <p:nvPr/>
            </p:nvSpPr>
            <p:spPr>
              <a:xfrm>
                <a:off x="938254" y="3945646"/>
                <a:ext cx="27724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invariant</a:t>
                </a:r>
                <a:r>
                  <a:rPr lang="en-US" sz="1400" dirty="0"/>
                  <a:t> lock(X)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→¬</m:t>
                    </m:r>
                  </m:oMath>
                </a14:m>
                <a:r>
                  <a:rPr lang="en-US" sz="1400" dirty="0" err="1"/>
                  <a:t>trans.sent</a:t>
                </a:r>
                <a:r>
                  <a:rPr lang="en-US" sz="1400" dirty="0"/>
                  <a:t>(P,Y)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42F323-3D55-4A7D-A96D-C8779389A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54" y="3945646"/>
                <a:ext cx="2772490" cy="307777"/>
              </a:xfrm>
              <a:prstGeom prst="rect">
                <a:avLst/>
              </a:prstGeom>
              <a:blipFill>
                <a:blip r:embed="rId2"/>
                <a:stretch>
                  <a:fillRect l="-659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9B6FB82-026A-4121-A068-776705925514}"/>
              </a:ext>
            </a:extLst>
          </p:cNvPr>
          <p:cNvSpPr txBox="1"/>
          <p:nvPr/>
        </p:nvSpPr>
        <p:spPr>
          <a:xfrm>
            <a:off x="4714557" y="4309281"/>
            <a:ext cx="399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two locks held + release -&gt; invariant fails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D521BB-382A-4D94-9BCB-AD43137123B7}"/>
                  </a:ext>
                </a:extLst>
              </p:cNvPr>
              <p:cNvSpPr txBox="1"/>
              <p:nvPr/>
            </p:nvSpPr>
            <p:spPr>
              <a:xfrm>
                <a:off x="938254" y="4204970"/>
                <a:ext cx="26416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invariant</a:t>
                </a:r>
                <a:r>
                  <a:rPr lang="en-US" sz="1400" dirty="0"/>
                  <a:t> lock(X)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1400" dirty="0"/>
                  <a:t> lock(Y)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1400" dirty="0"/>
                  <a:t>X = Y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D521BB-382A-4D94-9BCB-AD4313712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54" y="4204970"/>
                <a:ext cx="2641621" cy="307777"/>
              </a:xfrm>
              <a:prstGeom prst="rect">
                <a:avLst/>
              </a:prstGeom>
              <a:blipFill>
                <a:blip r:embed="rId3"/>
                <a:stretch>
                  <a:fillRect l="-693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20959E9-5511-4237-9CCA-30A4E9DDBB09}"/>
              </a:ext>
            </a:extLst>
          </p:cNvPr>
          <p:cNvSpPr txBox="1"/>
          <p:nvPr/>
        </p:nvSpPr>
        <p:spPr>
          <a:xfrm>
            <a:off x="759958" y="4801554"/>
            <a:ext cx="240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6E56C6-622A-409D-A42C-89AD42F8EFA0}"/>
              </a:ext>
            </a:extLst>
          </p:cNvPr>
          <p:cNvSpPr txBox="1"/>
          <p:nvPr/>
        </p:nvSpPr>
        <p:spPr>
          <a:xfrm>
            <a:off x="4714557" y="5383001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OK!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4CF08B-5C72-478B-BB6E-B00C7E6D622B}"/>
              </a:ext>
            </a:extLst>
          </p:cNvPr>
          <p:cNvSpPr txBox="1"/>
          <p:nvPr/>
        </p:nvSpPr>
        <p:spPr>
          <a:xfrm>
            <a:off x="4220273" y="2694830"/>
            <a:ext cx="224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implement a call-back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A42629-6803-4E1B-804C-F791B6723078}"/>
              </a:ext>
            </a:extLst>
          </p:cNvPr>
          <p:cNvSpPr txBox="1"/>
          <p:nvPr/>
        </p:nvSpPr>
        <p:spPr>
          <a:xfrm>
            <a:off x="4714557" y="4734942"/>
            <a:ext cx="375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two </a:t>
            </a:r>
            <a:r>
              <a:rPr lang="en-US" dirty="0" err="1">
                <a:solidFill>
                  <a:srgbClr val="C00000"/>
                </a:solidFill>
              </a:rPr>
              <a:t>msgs</a:t>
            </a:r>
            <a:r>
              <a:rPr lang="en-US" dirty="0">
                <a:solidFill>
                  <a:srgbClr val="C00000"/>
                </a:solidFill>
              </a:rPr>
              <a:t> + </a:t>
            </a:r>
            <a:r>
              <a:rPr lang="en-US" dirty="0" err="1">
                <a:solidFill>
                  <a:srgbClr val="C00000"/>
                </a:solidFill>
              </a:rPr>
              <a:t>trans.recv</a:t>
            </a:r>
            <a:r>
              <a:rPr lang="en-US" dirty="0">
                <a:solidFill>
                  <a:srgbClr val="C00000"/>
                </a:solidFill>
              </a:rPr>
              <a:t> -&gt; invariant fails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4F6D43-80F8-47B6-BBF0-9A83D2C268AF}"/>
                  </a:ext>
                </a:extLst>
              </p:cNvPr>
              <p:cNvSpPr txBox="1"/>
              <p:nvPr/>
            </p:nvSpPr>
            <p:spPr>
              <a:xfrm>
                <a:off x="938254" y="4480660"/>
                <a:ext cx="33754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invariant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1400" dirty="0"/>
                  <a:t>(</a:t>
                </a:r>
                <a:r>
                  <a:rPr lang="en-US" sz="1400" dirty="0" err="1"/>
                  <a:t>trans.sent</a:t>
                </a:r>
                <a:r>
                  <a:rPr lang="en-US" sz="1400" dirty="0"/>
                  <a:t>(P,X)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1400" dirty="0" err="1"/>
                  <a:t>trans.sent</a:t>
                </a:r>
                <a:r>
                  <a:rPr lang="en-US" sz="1400" dirty="0"/>
                  <a:t>(Q,Y))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4F6D43-80F8-47B6-BBF0-9A83D2C26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54" y="4480660"/>
                <a:ext cx="3375411" cy="307777"/>
              </a:xfrm>
              <a:prstGeom prst="rect">
                <a:avLst/>
              </a:prstGeom>
              <a:blipFill>
                <a:blip r:embed="rId4"/>
                <a:stretch>
                  <a:fillRect l="-542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D30FFFAC-64BE-4411-96C2-BA70FE0F599F}"/>
              </a:ext>
            </a:extLst>
          </p:cNvPr>
          <p:cNvSpPr txBox="1"/>
          <p:nvPr/>
        </p:nvSpPr>
        <p:spPr>
          <a:xfrm>
            <a:off x="1324051" y="5932627"/>
            <a:ext cx="645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Notice our proof uses only the visible specification state of ‘trans’.</a:t>
            </a:r>
          </a:p>
        </p:txBody>
      </p:sp>
    </p:spTree>
    <p:extLst>
      <p:ext uri="{BB962C8B-B14F-4D97-AF65-F5344CB8AC3E}">
        <p14:creationId xmlns:p14="http://schemas.microsoft.com/office/powerpoint/2010/main" val="183160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0" grpId="0"/>
      <p:bldP spid="21" grpId="0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Extracting a parallel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960324"/>
          </a:xfrm>
        </p:spPr>
        <p:txBody>
          <a:bodyPr/>
          <a:lstStyle/>
          <a:p>
            <a:r>
              <a:rPr lang="en-US" dirty="0"/>
              <a:t>The Ivy program is </a:t>
            </a:r>
            <a:r>
              <a:rPr lang="en-US" i="1" dirty="0"/>
              <a:t>parameterized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Each action has a first parameter identifying a process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10851" y="2075827"/>
            <a:ext cx="6323490" cy="369332"/>
            <a:chOff x="2024508" y="2081335"/>
            <a:chExt cx="6323490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2024508" y="2106604"/>
              <a:ext cx="16228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cs typeface="Courier New" panose="02070309020205020404" pitchFamily="49" charset="0"/>
                </a:rPr>
                <a:t>action</a:t>
              </a:r>
              <a:r>
                <a:rPr lang="en-US" sz="1600" dirty="0">
                  <a:cs typeface="Courier New" panose="02070309020205020404" pitchFamily="49" charset="0"/>
                </a:rPr>
                <a:t> grant(</a:t>
              </a:r>
              <a:r>
                <a:rPr lang="en-US" sz="1600" dirty="0" err="1">
                  <a:cs typeface="Courier New" panose="02070309020205020404" pitchFamily="49" charset="0"/>
                </a:rPr>
                <a:t>v:id</a:t>
              </a:r>
              <a:r>
                <a:rPr lang="en-US" sz="1600" dirty="0"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06460" y="2081335"/>
              <a:ext cx="2341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process receiving grant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10851" y="2437403"/>
            <a:ext cx="6100930" cy="371579"/>
            <a:chOff x="2024508" y="2073579"/>
            <a:chExt cx="6100930" cy="371579"/>
          </a:xfrm>
        </p:grpSpPr>
        <p:sp>
          <p:nvSpPr>
            <p:cNvPr id="8" name="TextBox 7"/>
            <p:cNvSpPr txBox="1"/>
            <p:nvPr/>
          </p:nvSpPr>
          <p:spPr>
            <a:xfrm>
              <a:off x="2024508" y="2106604"/>
              <a:ext cx="31476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cs typeface="Courier New" panose="02070309020205020404" pitchFamily="49" charset="0"/>
                </a:rPr>
                <a:t>action</a:t>
              </a:r>
              <a:r>
                <a:rPr lang="en-US" sz="1600" dirty="0">
                  <a:cs typeface="Courier New" panose="02070309020205020404" pitchFamily="49" charset="0"/>
                </a:rPr>
                <a:t> send(</a:t>
              </a:r>
              <a:r>
                <a:rPr lang="en-US" sz="1600" dirty="0" err="1">
                  <a:cs typeface="Courier New" panose="02070309020205020404" pitchFamily="49" charset="0"/>
                </a:rPr>
                <a:t>src:id,dst:id,pkt:dgram</a:t>
              </a:r>
              <a:r>
                <a:rPr lang="en-US" sz="1600" dirty="0"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06460" y="2073579"/>
              <a:ext cx="2118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process sending </a:t>
              </a:r>
              <a:r>
                <a:rPr lang="en-US" dirty="0" err="1">
                  <a:solidFill>
                    <a:srgbClr val="0070C0"/>
                  </a:solidFill>
                </a:rPr>
                <a:t>msg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628650" y="2987562"/>
            <a:ext cx="7886700" cy="12288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Extract one process for each parameter value</a:t>
            </a:r>
          </a:p>
          <a:p>
            <a:pPr lvl="1"/>
            <a:r>
              <a:rPr lang="en-US" dirty="0"/>
              <a:t>Ivy verifies that process actions are serializable</a:t>
            </a:r>
          </a:p>
          <a:p>
            <a:pPr lvl="1"/>
            <a:r>
              <a:rPr lang="en-US" dirty="0"/>
              <a:t>This means that parallel actions appear to be sequential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0851" y="4241091"/>
            <a:ext cx="552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cs typeface="Courier New" panose="02070309020205020404" pitchFamily="49" charset="0"/>
              </a:rPr>
              <a:t>extract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impl</a:t>
            </a:r>
            <a:r>
              <a:rPr lang="en-US" dirty="0">
                <a:cs typeface="Courier New" panose="02070309020205020404" pitchFamily="49" charset="0"/>
              </a:rPr>
              <a:t>(</a:t>
            </a:r>
            <a:r>
              <a:rPr lang="en-US" dirty="0" err="1">
                <a:cs typeface="Courier New" panose="02070309020205020404" pitchFamily="49" charset="0"/>
              </a:rPr>
              <a:t>self:id</a:t>
            </a:r>
            <a:r>
              <a:rPr lang="en-US" dirty="0">
                <a:cs typeface="Courier New" panose="02070309020205020404" pitchFamily="49" charset="0"/>
              </a:rPr>
              <a:t>) = mutex(self),trans(self),net(self),...</a:t>
            </a:r>
          </a:p>
        </p:txBody>
      </p:sp>
    </p:spTree>
    <p:extLst>
      <p:ext uri="{BB962C8B-B14F-4D97-AF65-F5344CB8AC3E}">
        <p14:creationId xmlns:p14="http://schemas.microsoft.com/office/powerpoint/2010/main" val="6726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parallel processes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8650" y="1030252"/>
            <a:ext cx="4687694" cy="677109"/>
            <a:chOff x="628650" y="2322286"/>
            <a:chExt cx="4687694" cy="677109"/>
          </a:xfrm>
        </p:grpSpPr>
        <p:sp>
          <p:nvSpPr>
            <p:cNvPr id="5" name="TextBox 4"/>
            <p:cNvSpPr txBox="1"/>
            <p:nvPr/>
          </p:nvSpPr>
          <p:spPr>
            <a:xfrm>
              <a:off x="628650" y="2322286"/>
              <a:ext cx="4687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Compilation of extracted process, without specs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8650" y="2691618"/>
              <a:ext cx="24400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$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ivyc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token_ring.ivy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0" y="2076693"/>
            <a:ext cx="4067175" cy="4410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98" y="2076692"/>
            <a:ext cx="4067175" cy="4410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9" y="2076692"/>
            <a:ext cx="4067175" cy="44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97" y="2076691"/>
            <a:ext cx="4067175" cy="4410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8" y="2076691"/>
            <a:ext cx="4067175" cy="4410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97" y="2076690"/>
            <a:ext cx="4067175" cy="4410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8" y="2076690"/>
            <a:ext cx="4067175" cy="44100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97" y="2076690"/>
            <a:ext cx="40671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1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AD20E3-B486-4CCF-B129-3AB9EC12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 for Decidability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60EFA-92A4-40C5-987B-64C502787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make use of Ivy’s features to get the most out of Z3</a:t>
            </a:r>
          </a:p>
        </p:txBody>
      </p:sp>
    </p:spTree>
    <p:extLst>
      <p:ext uri="{BB962C8B-B14F-4D97-AF65-F5344CB8AC3E}">
        <p14:creationId xmlns:p14="http://schemas.microsoft.com/office/powerpoint/2010/main" val="3553252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CAA88-7594-46CF-A747-3538B361B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4F1B8-6DAB-4373-815F-1AD23DA7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2666923"/>
          </a:xfrm>
        </p:spPr>
        <p:txBody>
          <a:bodyPr/>
          <a:lstStyle/>
          <a:p>
            <a:r>
              <a:rPr lang="en-US" dirty="0"/>
              <a:t>Because decidable fragments are not closed under conjunction, our primary strategy is to separate concerns</a:t>
            </a:r>
          </a:p>
          <a:p>
            <a:r>
              <a:rPr lang="en-US" dirty="0"/>
              <a:t>Modular reasoning</a:t>
            </a:r>
          </a:p>
          <a:p>
            <a:pPr lvl="1"/>
            <a:r>
              <a:rPr lang="en-US" dirty="0"/>
              <a:t>Use isolates to hide theories or function symbols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02884E-ABA0-4469-BA9F-69F72579D07F}"/>
              </a:ext>
            </a:extLst>
          </p:cNvPr>
          <p:cNvSpPr/>
          <p:nvPr/>
        </p:nvSpPr>
        <p:spPr>
          <a:xfrm>
            <a:off x="1290484" y="4262284"/>
            <a:ext cx="803787" cy="796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FO=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5FCE76-C507-4C26-95FD-2E81783DCE56}"/>
              </a:ext>
            </a:extLst>
          </p:cNvPr>
          <p:cNvSpPr/>
          <p:nvPr/>
        </p:nvSpPr>
        <p:spPr>
          <a:xfrm>
            <a:off x="1290484" y="5439697"/>
            <a:ext cx="803787" cy="796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QFLIA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04435A-32A3-424F-AC17-51A5349D39F7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1692378" y="5058697"/>
            <a:ext cx="0" cy="3810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8CC4E7E-FECE-49CE-83E9-27FCA6C31D7D}"/>
              </a:ext>
            </a:extLst>
          </p:cNvPr>
          <p:cNvSpPr txBox="1"/>
          <p:nvPr/>
        </p:nvSpPr>
        <p:spPr>
          <a:xfrm>
            <a:off x="2344993" y="4475824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D9A049-43E7-4A02-940C-4F523A379508}"/>
              </a:ext>
            </a:extLst>
          </p:cNvPr>
          <p:cNvSpPr txBox="1"/>
          <p:nvPr/>
        </p:nvSpPr>
        <p:spPr>
          <a:xfrm>
            <a:off x="2318844" y="5589638"/>
            <a:ext cx="57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F98F937-6733-4E4B-8B2A-3E399DC17814}"/>
                  </a:ext>
                </a:extLst>
              </p:cNvPr>
              <p:cNvSpPr/>
              <p:nvPr/>
            </p:nvSpPr>
            <p:spPr>
              <a:xfrm>
                <a:off x="4918588" y="4262284"/>
                <a:ext cx="1066800" cy="7964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F98F937-6733-4E4B-8B2A-3E399DC17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588" y="4262284"/>
                <a:ext cx="1066800" cy="7964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216F57B-6BC8-4EFD-A610-2BB6D83F773B}"/>
                  </a:ext>
                </a:extLst>
              </p:cNvPr>
              <p:cNvSpPr/>
              <p:nvPr/>
            </p:nvSpPr>
            <p:spPr>
              <a:xfrm>
                <a:off x="4918588" y="5439697"/>
                <a:ext cx="1066799" cy="7964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m:rPr>
                          <m:nor/>
                        </m:rPr>
                        <a:rPr lang="en-US" dirty="0"/>
                        <m:t>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216F57B-6BC8-4EFD-A610-2BB6D83F7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588" y="5439697"/>
                <a:ext cx="1066799" cy="7964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DA1BB3-22ED-4753-957E-2E92682823BF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5451988" y="5058697"/>
            <a:ext cx="0" cy="3810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7199AF-0EC2-4B90-8E80-38E3CF71DF2C}"/>
              </a:ext>
            </a:extLst>
          </p:cNvPr>
          <p:cNvSpPr txBox="1"/>
          <p:nvPr/>
        </p:nvSpPr>
        <p:spPr>
          <a:xfrm>
            <a:off x="6236109" y="4475824"/>
            <a:ext cx="96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Protocol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A89B02-10DE-44B9-8DAA-C90D0117B8D7}"/>
              </a:ext>
            </a:extLst>
          </p:cNvPr>
          <p:cNvSpPr txBox="1"/>
          <p:nvPr/>
        </p:nvSpPr>
        <p:spPr>
          <a:xfrm>
            <a:off x="6209960" y="5589638"/>
            <a:ext cx="161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Abstract model</a:t>
            </a:r>
          </a:p>
        </p:txBody>
      </p:sp>
    </p:spTree>
    <p:extLst>
      <p:ext uri="{BB962C8B-B14F-4D97-AF65-F5344CB8AC3E}">
        <p14:creationId xmlns:p14="http://schemas.microsoft.com/office/powerpoint/2010/main" val="35109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8" grpId="0"/>
      <p:bldP spid="9" grpId="0"/>
      <p:bldP spid="10" grpId="0" animBg="1"/>
      <p:bldP spid="11" grpId="0" animBg="1"/>
      <p:bldP spid="13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813F0-1F73-4DF4-B807-13017004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ADT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E4F610-2B28-4A82-B87E-86F17DDF17F7}"/>
                  </a:ext>
                </a:extLst>
              </p:cNvPr>
              <p:cNvSpPr txBox="1"/>
              <p:nvPr/>
            </p:nvSpPr>
            <p:spPr>
              <a:xfrm>
                <a:off x="1069258" y="1017638"/>
                <a:ext cx="5587235" cy="5355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isolate</a:t>
                </a:r>
                <a:r>
                  <a:rPr lang="en-US" dirty="0"/>
                  <a:t> index = {</a:t>
                </a:r>
              </a:p>
              <a:p>
                <a:r>
                  <a:rPr lang="en-US" dirty="0"/>
                  <a:t>    </a:t>
                </a:r>
                <a:r>
                  <a:rPr lang="en-US" b="1" dirty="0"/>
                  <a:t>type</a:t>
                </a:r>
                <a:r>
                  <a:rPr lang="en-US" dirty="0"/>
                  <a:t> this</a:t>
                </a:r>
              </a:p>
              <a:p>
                <a:r>
                  <a:rPr lang="en-US" dirty="0"/>
                  <a:t>    </a:t>
                </a:r>
                <a:r>
                  <a:rPr lang="en-US" b="1" dirty="0"/>
                  <a:t>action</a:t>
                </a:r>
                <a:r>
                  <a:rPr lang="en-US" dirty="0"/>
                  <a:t> next(</a:t>
                </a:r>
                <a:r>
                  <a:rPr lang="en-US" dirty="0" err="1"/>
                  <a:t>x:index</a:t>
                </a:r>
                <a:r>
                  <a:rPr lang="en-US" dirty="0"/>
                  <a:t>) </a:t>
                </a:r>
                <a:r>
                  <a:rPr lang="en-US" b="1" dirty="0"/>
                  <a:t>returns</a:t>
                </a:r>
                <a:r>
                  <a:rPr lang="en-US" dirty="0"/>
                  <a:t> (</a:t>
                </a:r>
                <a:r>
                  <a:rPr lang="en-US" dirty="0" err="1"/>
                  <a:t>x:index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    </a:t>
                </a:r>
                <a:r>
                  <a:rPr lang="en-US" b="1" dirty="0"/>
                  <a:t>specification</a:t>
                </a:r>
                <a:r>
                  <a:rPr lang="en-US" dirty="0"/>
                  <a:t> {</a:t>
                </a:r>
              </a:p>
              <a:p>
                <a:r>
                  <a:rPr lang="en-US" dirty="0"/>
                  <a:t>        </a:t>
                </a:r>
                <a:r>
                  <a:rPr lang="en-US" b="1" dirty="0"/>
                  <a:t>property</a:t>
                </a:r>
                <a:r>
                  <a:rPr lang="en-US" dirty="0"/>
                  <a:t> X:index &lt; 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Y &lt; Z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X &lt; Z   </a:t>
                </a:r>
                <a:r>
                  <a:rPr lang="en-US" dirty="0">
                    <a:solidFill>
                      <a:srgbClr val="C00000"/>
                    </a:solidFill>
                  </a:rPr>
                  <a:t># transitivity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        </a:t>
                </a:r>
                <a:r>
                  <a:rPr lang="en-US" b="1" dirty="0"/>
                  <a:t>property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(X &lt; 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Y &lt; X)                      </a:t>
                </a:r>
                <a:r>
                  <a:rPr lang="en-US" dirty="0">
                    <a:solidFill>
                      <a:srgbClr val="C00000"/>
                    </a:solidFill>
                  </a:rPr>
                  <a:t># </a:t>
                </a:r>
                <a:r>
                  <a:rPr lang="en-US" dirty="0" err="1">
                    <a:solidFill>
                      <a:srgbClr val="C00000"/>
                    </a:solidFill>
                  </a:rPr>
                  <a:t>antisymmetry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        </a:t>
                </a:r>
                <a:r>
                  <a:rPr lang="en-US" b="1" dirty="0"/>
                  <a:t>property</a:t>
                </a:r>
                <a:r>
                  <a:rPr lang="en-US" dirty="0"/>
                  <a:t> X &lt; 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X = 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Y &lt; X               </a:t>
                </a:r>
                <a:r>
                  <a:rPr lang="en-US" dirty="0">
                    <a:solidFill>
                      <a:srgbClr val="C00000"/>
                    </a:solidFill>
                  </a:rPr>
                  <a:t># totality</a:t>
                </a:r>
              </a:p>
              <a:p>
                <a:r>
                  <a:rPr lang="en-US" dirty="0"/>
                  <a:t>        </a:t>
                </a:r>
                <a:r>
                  <a:rPr lang="en-US" b="1" dirty="0"/>
                  <a:t>after</a:t>
                </a:r>
                <a:r>
                  <a:rPr lang="en-US" dirty="0"/>
                  <a:t> next {</a:t>
                </a:r>
              </a:p>
              <a:p>
                <a:r>
                  <a:rPr lang="en-US" dirty="0"/>
                  <a:t>            </a:t>
                </a:r>
                <a:r>
                  <a:rPr lang="en-US" b="1" dirty="0"/>
                  <a:t>ensure</a:t>
                </a:r>
                <a:r>
                  <a:rPr lang="en-US" dirty="0"/>
                  <a:t> </a:t>
                </a:r>
                <a:r>
                  <a:rPr lang="en-US" b="1" dirty="0"/>
                  <a:t>old</a:t>
                </a:r>
                <a:r>
                  <a:rPr lang="en-US" dirty="0"/>
                  <a:t> x &lt; 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∧¬∃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.(</m:t>
                    </m:r>
                    <m:r>
                      <m:rPr>
                        <m:nor/>
                      </m:rPr>
                      <a:rPr lang="en-US" b="1" i="0" smtClean="0"/>
                      <m:t>old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}</a:t>
                </a:r>
              </a:p>
              <a:p>
                <a:r>
                  <a:rPr lang="en-US" dirty="0"/>
                  <a:t>   }</a:t>
                </a:r>
              </a:p>
              <a:p>
                <a:endParaRPr lang="en-US" dirty="0"/>
              </a:p>
              <a:p>
                <a:r>
                  <a:rPr lang="en-US" dirty="0"/>
                  <a:t>    </a:t>
                </a:r>
                <a:r>
                  <a:rPr lang="en-US" b="1" dirty="0"/>
                  <a:t>implementation</a:t>
                </a:r>
                <a:r>
                  <a:rPr lang="en-US" dirty="0"/>
                  <a:t> {</a:t>
                </a:r>
              </a:p>
              <a:p>
                <a:r>
                  <a:rPr lang="en-US" dirty="0"/>
                  <a:t>        </a:t>
                </a:r>
                <a:r>
                  <a:rPr lang="en-US" b="1" dirty="0"/>
                  <a:t>interpret</a:t>
                </a:r>
                <a:r>
                  <a:rPr lang="en-US" dirty="0"/>
                  <a:t>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int</a:t>
                </a:r>
                <a:endParaRPr lang="en-US" dirty="0"/>
              </a:p>
              <a:p>
                <a:r>
                  <a:rPr lang="en-US" dirty="0"/>
                  <a:t>        </a:t>
                </a:r>
                <a:r>
                  <a:rPr lang="en-US" b="1" dirty="0"/>
                  <a:t>implement</a:t>
                </a:r>
                <a:r>
                  <a:rPr lang="en-US" dirty="0"/>
                  <a:t> next {</a:t>
                </a:r>
              </a:p>
              <a:p>
                <a:r>
                  <a:rPr lang="en-US" dirty="0"/>
                  <a:t>            x := x + 1</a:t>
                </a:r>
              </a:p>
              <a:p>
                <a:r>
                  <a:rPr lang="en-US" dirty="0"/>
                  <a:t>        }</a:t>
                </a:r>
              </a:p>
              <a:p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E4F610-2B28-4A82-B87E-86F17DDF1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258" y="1017638"/>
                <a:ext cx="5587235" cy="5355312"/>
              </a:xfrm>
              <a:prstGeom prst="rect">
                <a:avLst/>
              </a:prstGeom>
              <a:blipFill>
                <a:blip r:embed="rId2"/>
                <a:stretch>
                  <a:fillRect l="-872" t="-683" r="-218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71DD644-A1B4-467E-96AF-2A5752531E07}"/>
              </a:ext>
            </a:extLst>
          </p:cNvPr>
          <p:cNvSpPr txBox="1"/>
          <p:nvPr/>
        </p:nvSpPr>
        <p:spPr>
          <a:xfrm>
            <a:off x="3030793" y="5810865"/>
            <a:ext cx="5674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As in math, don’t use more hypotheses than you need! Especially, never use an integer when a more abstract type will do.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34F40-E69A-4057-B305-5FDDA025B511}"/>
              </a:ext>
            </a:extLst>
          </p:cNvPr>
          <p:cNvSpPr txBox="1"/>
          <p:nvPr/>
        </p:nvSpPr>
        <p:spPr>
          <a:xfrm>
            <a:off x="3030793" y="5441533"/>
            <a:ext cx="5415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Implementation provable in decidable fragment (QFLIA)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367268-FDF5-4B48-A6CA-C9F98F5FB712}"/>
              </a:ext>
            </a:extLst>
          </p:cNvPr>
          <p:cNvGrpSpPr/>
          <p:nvPr/>
        </p:nvGrpSpPr>
        <p:grpSpPr>
          <a:xfrm>
            <a:off x="4425696" y="3891687"/>
            <a:ext cx="3731855" cy="749722"/>
            <a:chOff x="4454957" y="3650285"/>
            <a:chExt cx="3731855" cy="7497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E9E71FF-482D-4D06-9017-79F978ED511E}"/>
                </a:ext>
              </a:extLst>
            </p:cNvPr>
            <p:cNvSpPr txBox="1"/>
            <p:nvPr/>
          </p:nvSpPr>
          <p:spPr>
            <a:xfrm>
              <a:off x="4454957" y="4030675"/>
              <a:ext cx="3731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Introduces no </a:t>
              </a:r>
              <a:r>
                <a:rPr lang="en-US" dirty="0" err="1"/>
                <a:t>skolem</a:t>
              </a:r>
              <a:r>
                <a:rPr lang="en-US" dirty="0"/>
                <a:t> functions: why?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6FD8C13-24B3-475B-84FC-D8D1497A71E0}"/>
                </a:ext>
              </a:extLst>
            </p:cNvPr>
            <p:cNvCxnSpPr/>
            <p:nvPr/>
          </p:nvCxnSpPr>
          <p:spPr>
            <a:xfrm flipV="1">
              <a:off x="4791456" y="3650285"/>
              <a:ext cx="0" cy="270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985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4289-2168-4651-A8FE-8181D41F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3CE0C-7F9C-4870-B335-BA34A0F59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Logic and decidability</a:t>
            </a:r>
          </a:p>
          <a:p>
            <a:pPr lvl="2"/>
            <a:r>
              <a:rPr lang="en-US" dirty="0"/>
              <a:t>What’s decidable in Z3?</a:t>
            </a:r>
          </a:p>
          <a:p>
            <a:pPr lvl="1"/>
            <a:r>
              <a:rPr lang="en-US" dirty="0"/>
              <a:t>The Ivy language</a:t>
            </a:r>
          </a:p>
          <a:p>
            <a:pPr lvl="2"/>
            <a:r>
              <a:rPr lang="en-US" dirty="0"/>
              <a:t>Programs over first-order structures</a:t>
            </a:r>
          </a:p>
          <a:p>
            <a:pPr lvl="2"/>
            <a:r>
              <a:rPr lang="en-US" dirty="0"/>
              <a:t>Decidability and the fragment checker</a:t>
            </a:r>
          </a:p>
          <a:p>
            <a:pPr lvl="2"/>
            <a:r>
              <a:rPr lang="en-US" dirty="0"/>
              <a:t>Modular reasoning</a:t>
            </a:r>
          </a:p>
          <a:p>
            <a:pPr lvl="1"/>
            <a:r>
              <a:rPr lang="en-US" dirty="0"/>
              <a:t>Modularity for decidability</a:t>
            </a:r>
          </a:p>
          <a:p>
            <a:pPr lvl="2"/>
            <a:r>
              <a:rPr lang="en-US" dirty="0"/>
              <a:t>Abstract datatypes and theory hiding</a:t>
            </a:r>
          </a:p>
          <a:p>
            <a:pPr lvl="2"/>
            <a:r>
              <a:rPr lang="en-US" dirty="0"/>
              <a:t>Abstract models as lemmas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Toy leader election algorithm</a:t>
            </a:r>
          </a:p>
          <a:p>
            <a:pPr lvl="2"/>
            <a:r>
              <a:rPr lang="en-US" dirty="0"/>
              <a:t>Real consensus protocols</a:t>
            </a:r>
          </a:p>
        </p:txBody>
      </p:sp>
    </p:spTree>
    <p:extLst>
      <p:ext uri="{BB962C8B-B14F-4D97-AF65-F5344CB8AC3E}">
        <p14:creationId xmlns:p14="http://schemas.microsoft.com/office/powerpoint/2010/main" val="389413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5AE8-4DA0-4E03-A562-AF18D647F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array reverse copy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5CC64-D839-4D2E-A532-E07CDBBA7DE3}"/>
              </a:ext>
            </a:extLst>
          </p:cNvPr>
          <p:cNvSpPr txBox="1"/>
          <p:nvPr/>
        </p:nvSpPr>
        <p:spPr>
          <a:xfrm>
            <a:off x="746150" y="1141172"/>
            <a:ext cx="399955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action</a:t>
            </a:r>
            <a:r>
              <a:rPr lang="en-US" dirty="0"/>
              <a:t> </a:t>
            </a:r>
            <a:r>
              <a:rPr lang="en-US" dirty="0" err="1"/>
              <a:t>rev_copy</a:t>
            </a:r>
            <a:r>
              <a:rPr lang="en-US" dirty="0"/>
              <a:t>(</a:t>
            </a:r>
            <a:r>
              <a:rPr lang="en-US" dirty="0" err="1"/>
              <a:t>a:arr</a:t>
            </a:r>
            <a:r>
              <a:rPr lang="en-US" dirty="0"/>
              <a:t>) returns(</a:t>
            </a:r>
            <a:r>
              <a:rPr lang="en-US" dirty="0" err="1"/>
              <a:t>b:arr</a:t>
            </a:r>
            <a:r>
              <a:rPr lang="en-US" dirty="0"/>
              <a:t>)   = {</a:t>
            </a:r>
          </a:p>
          <a:p>
            <a:r>
              <a:rPr lang="en-US" dirty="0"/>
              <a:t>    </a:t>
            </a:r>
            <a:r>
              <a:rPr lang="en-US" b="1" dirty="0" err="1"/>
              <a:t>var</a:t>
            </a:r>
            <a:r>
              <a:rPr lang="en-US" dirty="0"/>
              <a:t> </a:t>
            </a:r>
            <a:r>
              <a:rPr lang="en-US" dirty="0" err="1"/>
              <a:t>idx</a:t>
            </a:r>
            <a:r>
              <a:rPr lang="en-US" dirty="0"/>
              <a:t> : index := 0;</a:t>
            </a:r>
          </a:p>
          <a:p>
            <a:r>
              <a:rPr lang="en-US" dirty="0"/>
              <a:t>    b := </a:t>
            </a:r>
            <a:r>
              <a:rPr lang="en-US" dirty="0" err="1"/>
              <a:t>b.resize</a:t>
            </a:r>
            <a:r>
              <a:rPr lang="en-US" dirty="0"/>
              <a:t>(a.end,0);</a:t>
            </a:r>
          </a:p>
          <a:p>
            <a:r>
              <a:rPr lang="en-US" dirty="0"/>
              <a:t>    </a:t>
            </a:r>
            <a:r>
              <a:rPr lang="en-US" b="1" dirty="0"/>
              <a:t>while</a:t>
            </a:r>
            <a:r>
              <a:rPr lang="en-US" dirty="0"/>
              <a:t> </a:t>
            </a:r>
            <a:r>
              <a:rPr lang="en-US" dirty="0" err="1"/>
              <a:t>idx</a:t>
            </a:r>
            <a:r>
              <a:rPr lang="en-US" dirty="0"/>
              <a:t> &lt; </a:t>
            </a:r>
            <a:r>
              <a:rPr lang="en-US" dirty="0" err="1"/>
              <a:t>a.end</a:t>
            </a:r>
            <a:endParaRPr lang="en-US" dirty="0"/>
          </a:p>
          <a:p>
            <a:r>
              <a:rPr lang="en-US" dirty="0"/>
              <a:t>    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	b[</a:t>
            </a:r>
            <a:r>
              <a:rPr lang="en-US" dirty="0" err="1"/>
              <a:t>a.end</a:t>
            </a:r>
            <a:r>
              <a:rPr lang="en-US" dirty="0"/>
              <a:t> - </a:t>
            </a:r>
            <a:r>
              <a:rPr lang="en-US" dirty="0" err="1"/>
              <a:t>idx</a:t>
            </a:r>
            <a:r>
              <a:rPr lang="en-US" dirty="0"/>
              <a:t> – 1] := a[</a:t>
            </a:r>
            <a:r>
              <a:rPr lang="en-US" dirty="0" err="1"/>
              <a:t>idx</a:t>
            </a:r>
            <a:r>
              <a:rPr lang="en-US" dirty="0"/>
              <a:t>];</a:t>
            </a:r>
          </a:p>
          <a:p>
            <a:r>
              <a:rPr lang="en-US" dirty="0"/>
              <a:t>	</a:t>
            </a:r>
            <a:r>
              <a:rPr lang="en-US" dirty="0" err="1"/>
              <a:t>idx</a:t>
            </a:r>
            <a:r>
              <a:rPr lang="en-US" dirty="0"/>
              <a:t> := </a:t>
            </a:r>
            <a:r>
              <a:rPr lang="en-US" dirty="0" err="1"/>
              <a:t>idx</a:t>
            </a:r>
            <a:r>
              <a:rPr lang="en-US" dirty="0"/>
              <a:t> + 1;</a:t>
            </a:r>
          </a:p>
          <a:p>
            <a:r>
              <a:rPr lang="en-US" dirty="0"/>
              <a:t>    };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DB9F2-304C-408A-9500-0A374576F384}"/>
              </a:ext>
            </a:extLst>
          </p:cNvPr>
          <p:cNvSpPr txBox="1"/>
          <p:nvPr/>
        </p:nvSpPr>
        <p:spPr>
          <a:xfrm>
            <a:off x="958291" y="3913715"/>
            <a:ext cx="223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ensure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b.end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a.end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5B076B-B53F-4E2C-B092-89483C53155A}"/>
                  </a:ext>
                </a:extLst>
              </p:cNvPr>
              <p:cNvSpPr txBox="1"/>
              <p:nvPr/>
            </p:nvSpPr>
            <p:spPr>
              <a:xfrm>
                <a:off x="950828" y="4211588"/>
                <a:ext cx="4121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ensure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J. J &lt; </a:t>
                </a:r>
                <a:r>
                  <a:rPr lang="en-US" dirty="0" err="1">
                    <a:solidFill>
                      <a:schemeClr val="accent6">
                        <a:lumMod val="50000"/>
                      </a:schemeClr>
                    </a:solidFill>
                  </a:rPr>
                  <a:t>a.end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-&gt; b[a.end-J-1] = a[J]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5B076B-B53F-4E2C-B092-89483C531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28" y="4211588"/>
                <a:ext cx="4121834" cy="369332"/>
              </a:xfrm>
              <a:prstGeom prst="rect">
                <a:avLst/>
              </a:prstGeom>
              <a:blipFill>
                <a:blip r:embed="rId2"/>
                <a:stretch>
                  <a:fillRect l="-133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E2B42C-4014-45F0-9B42-A68EBA85CF3C}"/>
                  </a:ext>
                </a:extLst>
              </p:cNvPr>
              <p:cNvSpPr txBox="1"/>
              <p:nvPr/>
            </p:nvSpPr>
            <p:spPr>
              <a:xfrm>
                <a:off x="958291" y="2233190"/>
                <a:ext cx="3696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invariant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a.end</a:t>
                </a:r>
                <a:r>
                  <a:rPr lang="en-US" dirty="0">
                    <a:solidFill>
                      <a:srgbClr val="C00000"/>
                    </a:solidFill>
                  </a:rPr>
                  <a:t> = </a:t>
                </a:r>
                <a:r>
                  <a:rPr lang="en-US" dirty="0" err="1">
                    <a:solidFill>
                      <a:srgbClr val="C00000"/>
                    </a:solidFill>
                  </a:rPr>
                  <a:t>b.end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idx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a.end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E2B42C-4014-45F0-9B42-A68EBA85C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91" y="2233190"/>
                <a:ext cx="3696076" cy="369332"/>
              </a:xfrm>
              <a:prstGeom prst="rect">
                <a:avLst/>
              </a:prstGeom>
              <a:blipFill>
                <a:blip r:embed="rId3"/>
                <a:stretch>
                  <a:fillRect l="-1318" t="-8197" r="-65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034E28-D932-4D06-92F6-CA7D833E9CB6}"/>
                  </a:ext>
                </a:extLst>
              </p:cNvPr>
              <p:cNvSpPr txBox="1"/>
              <p:nvPr/>
            </p:nvSpPr>
            <p:spPr>
              <a:xfrm>
                <a:off x="958291" y="2509085"/>
                <a:ext cx="4054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invariant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J. J &lt; </a:t>
                </a:r>
                <a:r>
                  <a:rPr lang="en-US" dirty="0" err="1">
                    <a:solidFill>
                      <a:srgbClr val="C00000"/>
                    </a:solidFill>
                  </a:rPr>
                  <a:t>idx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b[a.end-J-1] = a[J]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034E28-D932-4D06-92F6-CA7D833E9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91" y="2509085"/>
                <a:ext cx="4054700" cy="369332"/>
              </a:xfrm>
              <a:prstGeom prst="rect">
                <a:avLst/>
              </a:prstGeom>
              <a:blipFill>
                <a:blip r:embed="rId4"/>
                <a:stretch>
                  <a:fillRect l="-120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05B53BB-FE15-428C-9732-8C3160043C58}"/>
              </a:ext>
            </a:extLst>
          </p:cNvPr>
          <p:cNvSpPr txBox="1"/>
          <p:nvPr/>
        </p:nvSpPr>
        <p:spPr>
          <a:xfrm>
            <a:off x="7018177" y="4046900"/>
            <a:ext cx="137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Specification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B5E0A4-4BDF-4CAB-9466-F8884CDA2D5C}"/>
              </a:ext>
            </a:extLst>
          </p:cNvPr>
          <p:cNvSpPr txBox="1"/>
          <p:nvPr/>
        </p:nvSpPr>
        <p:spPr>
          <a:xfrm>
            <a:off x="7181587" y="2233190"/>
            <a:ext cx="1052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Inductive</a:t>
            </a:r>
          </a:p>
          <a:p>
            <a:r>
              <a:rPr lang="en-US" dirty="0">
                <a:solidFill>
                  <a:schemeClr val="tx2"/>
                </a:solidFill>
              </a:rPr>
              <a:t>invariant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A8BCE9-9834-4F86-9AA5-AE69F0E6FD54}"/>
              </a:ext>
            </a:extLst>
          </p:cNvPr>
          <p:cNvSpPr txBox="1"/>
          <p:nvPr/>
        </p:nvSpPr>
        <p:spPr>
          <a:xfrm>
            <a:off x="819301" y="5389309"/>
            <a:ext cx="730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 of checking verification conditions with Z3:  divergence or “unknown”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141581-AEA4-41AB-B184-F653D95ED754}"/>
              </a:ext>
            </a:extLst>
          </p:cNvPr>
          <p:cNvSpPr txBox="1"/>
          <p:nvPr/>
        </p:nvSpPr>
        <p:spPr>
          <a:xfrm>
            <a:off x="819301" y="5958036"/>
            <a:ext cx="641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Reason: undecidability leads to unpredictability, instability, opacity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75FEA7-1A6B-4CDA-8AD6-996E2634860F}"/>
              </a:ext>
            </a:extLst>
          </p:cNvPr>
          <p:cNvGrpSpPr/>
          <p:nvPr/>
        </p:nvGrpSpPr>
        <p:grpSpPr>
          <a:xfrm>
            <a:off x="4010602" y="4211588"/>
            <a:ext cx="1939328" cy="924297"/>
            <a:chOff x="4794531" y="4210207"/>
            <a:chExt cx="1939328" cy="92429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771267-2A00-48B2-B911-7FAD81484560}"/>
                </a:ext>
              </a:extLst>
            </p:cNvPr>
            <p:cNvSpPr txBox="1"/>
            <p:nvPr/>
          </p:nvSpPr>
          <p:spPr>
            <a:xfrm>
              <a:off x="5257173" y="4765172"/>
              <a:ext cx="1476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add a mistake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6DAC4B-ABDC-4965-85D9-46E14F693C18}"/>
                </a:ext>
              </a:extLst>
            </p:cNvPr>
            <p:cNvSpPr/>
            <p:nvPr/>
          </p:nvSpPr>
          <p:spPr>
            <a:xfrm>
              <a:off x="4884862" y="4251407"/>
              <a:ext cx="88039" cy="339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8B8B1E0-08EE-48D2-939A-D1AAA691781C}"/>
                </a:ext>
              </a:extLst>
            </p:cNvPr>
            <p:cNvCxnSpPr>
              <a:endCxn id="19" idx="2"/>
            </p:cNvCxnSpPr>
            <p:nvPr/>
          </p:nvCxnSpPr>
          <p:spPr>
            <a:xfrm flipH="1" flipV="1">
              <a:off x="4928882" y="4590691"/>
              <a:ext cx="315921" cy="2683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FFD641-2824-41E8-B91C-A27C8619B428}"/>
                </a:ext>
              </a:extLst>
            </p:cNvPr>
            <p:cNvSpPr txBox="1"/>
            <p:nvPr/>
          </p:nvSpPr>
          <p:spPr>
            <a:xfrm>
              <a:off x="4794531" y="42102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684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FCB77-F8AC-4B8C-9A93-5635A6EC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Ivy fragment checker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A5634-0034-48EC-929C-2CF76E00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4571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Ivy produces the following error message: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5ECF9-C364-4D1F-A38F-BF5EBFE56F43}"/>
              </a:ext>
            </a:extLst>
          </p:cNvPr>
          <p:cNvSpPr txBox="1"/>
          <p:nvPr/>
        </p:nvSpPr>
        <p:spPr>
          <a:xfrm>
            <a:off x="1199693" y="1757312"/>
            <a:ext cx="65735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Error: the verification condition is not in fragment FAU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An interpreted symbol is applied to a universally quantified variable:</a:t>
            </a:r>
          </a:p>
          <a:p>
            <a:r>
              <a:rPr lang="en-US" dirty="0">
                <a:solidFill>
                  <a:srgbClr val="C00000"/>
                </a:solidFill>
              </a:rPr>
              <a:t>line 49:  </a:t>
            </a:r>
            <a:r>
              <a:rPr lang="en-US" dirty="0" err="1"/>
              <a:t>a.length</a:t>
            </a:r>
            <a:r>
              <a:rPr lang="en-US" dirty="0"/>
              <a:t> – J</a:t>
            </a:r>
          </a:p>
          <a:p>
            <a:r>
              <a:rPr lang="en-US" dirty="0">
                <a:solidFill>
                  <a:srgbClr val="C00000"/>
                </a:solidFill>
              </a:rPr>
              <a:t>line 49:  the quantified variable is </a:t>
            </a:r>
            <a:r>
              <a:rPr lang="en-US" dirty="0"/>
              <a:t>J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357F5-CE22-4693-B376-68A24AF2FBF8}"/>
              </a:ext>
            </a:extLst>
          </p:cNvPr>
          <p:cNvSpPr txBox="1"/>
          <p:nvPr/>
        </p:nvSpPr>
        <p:spPr>
          <a:xfrm>
            <a:off x="1346000" y="4469587"/>
            <a:ext cx="544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of the fragment checker, Ivy fails </a:t>
            </a:r>
            <a:r>
              <a:rPr lang="en-US" i="1" dirty="0"/>
              <a:t>transparently</a:t>
            </a:r>
            <a:r>
              <a:rPr lang="en-US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A78D6A-8AAE-45DD-9D31-0C8835C9792C}"/>
              </a:ext>
            </a:extLst>
          </p:cNvPr>
          <p:cNvSpPr txBox="1"/>
          <p:nvPr/>
        </p:nvSpPr>
        <p:spPr>
          <a:xfrm>
            <a:off x="1346000" y="4945075"/>
            <a:ext cx="705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Strategy</a:t>
            </a:r>
            <a:r>
              <a:rPr lang="en-US" dirty="0"/>
              <a:t>: To fix this problem we can hide the arithmetic in a </a:t>
            </a:r>
            <a:r>
              <a:rPr lang="en-US" i="1" dirty="0"/>
              <a:t>relational abstraction.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61D8F6-B783-46CB-A3E4-0736019FC4D6}"/>
              </a:ext>
            </a:extLst>
          </p:cNvPr>
          <p:cNvGrpSpPr/>
          <p:nvPr/>
        </p:nvGrpSpPr>
        <p:grpSpPr>
          <a:xfrm>
            <a:off x="1894635" y="2556663"/>
            <a:ext cx="6244653" cy="1436030"/>
            <a:chOff x="1894635" y="2556663"/>
            <a:chExt cx="6244653" cy="143603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13845AF-4EC7-4542-88CA-4C55DC2E4F5D}"/>
                </a:ext>
              </a:extLst>
            </p:cNvPr>
            <p:cNvSpPr/>
            <p:nvPr/>
          </p:nvSpPr>
          <p:spPr>
            <a:xfrm>
              <a:off x="1894635" y="2556663"/>
              <a:ext cx="1448411" cy="402336"/>
            </a:xfrm>
            <a:prstGeom prst="ellipse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A57E8D7-2A3F-43FC-AB39-E6358A328433}"/>
                </a:ext>
              </a:extLst>
            </p:cNvPr>
            <p:cNvCxnSpPr>
              <a:cxnSpLocks/>
              <a:stCxn id="7" idx="4"/>
            </p:cNvCxnSpPr>
            <p:nvPr/>
          </p:nvCxnSpPr>
          <p:spPr>
            <a:xfrm>
              <a:off x="2618841" y="2958999"/>
              <a:ext cx="1016813" cy="664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41A2DA-F68A-437C-B547-967F168F7010}"/>
                </a:ext>
              </a:extLst>
            </p:cNvPr>
            <p:cNvSpPr txBox="1"/>
            <p:nvPr/>
          </p:nvSpPr>
          <p:spPr>
            <a:xfrm>
              <a:off x="3847792" y="3623361"/>
              <a:ext cx="4291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Ivy identifies sub-formula causing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82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055771-E890-40A1-B753-10D50386317C}"/>
              </a:ext>
            </a:extLst>
          </p:cNvPr>
          <p:cNvSpPr txBox="1"/>
          <p:nvPr/>
        </p:nvSpPr>
        <p:spPr>
          <a:xfrm>
            <a:off x="628650" y="4285685"/>
            <a:ext cx="42216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   implementation</a:t>
            </a:r>
            <a:r>
              <a:rPr lang="en-US" dirty="0"/>
              <a:t> {</a:t>
            </a:r>
          </a:p>
          <a:p>
            <a:r>
              <a:rPr lang="en-US" dirty="0"/>
              <a:t>	</a:t>
            </a:r>
            <a:r>
              <a:rPr lang="en-US" b="1" dirty="0"/>
              <a:t>definition</a:t>
            </a:r>
            <a:r>
              <a:rPr lang="en-US" dirty="0"/>
              <a:t> r(U,X,Y) = (Y = U - X - 1)</a:t>
            </a:r>
          </a:p>
          <a:p>
            <a:r>
              <a:rPr lang="en-US" dirty="0"/>
              <a:t>	</a:t>
            </a:r>
            <a:r>
              <a:rPr lang="en-US" b="1" dirty="0"/>
              <a:t>implement</a:t>
            </a:r>
            <a:r>
              <a:rPr lang="en-US" dirty="0"/>
              <a:t> app {</a:t>
            </a:r>
          </a:p>
          <a:p>
            <a:r>
              <a:rPr lang="en-US" dirty="0"/>
              <a:t>	    y := u - x - 1;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    }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B6E9B-5CC7-4677-AE6D-DDA30ECB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 abstraction of “reversal”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C9B560-73AB-40DC-861E-F494A8F96F1E}"/>
              </a:ext>
            </a:extLst>
          </p:cNvPr>
          <p:cNvSpPr txBox="1"/>
          <p:nvPr/>
        </p:nvSpPr>
        <p:spPr>
          <a:xfrm>
            <a:off x="628650" y="1060594"/>
            <a:ext cx="326781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module</a:t>
            </a:r>
            <a:r>
              <a:rPr lang="en-US" dirty="0"/>
              <a:t> rev(t) = {</a:t>
            </a:r>
          </a:p>
          <a:p>
            <a:r>
              <a:rPr lang="en-US" dirty="0"/>
              <a:t>    </a:t>
            </a:r>
            <a:r>
              <a:rPr lang="en-US" b="1" dirty="0"/>
              <a:t>relation</a:t>
            </a:r>
            <a:r>
              <a:rPr lang="en-US" dirty="0"/>
              <a:t> r(</a:t>
            </a:r>
            <a:r>
              <a:rPr lang="en-US" dirty="0" err="1"/>
              <a:t>U:t,X:t,Y:t</a:t>
            </a:r>
            <a:r>
              <a:rPr lang="en-US" dirty="0"/>
              <a:t>)</a:t>
            </a:r>
          </a:p>
          <a:p>
            <a:r>
              <a:rPr lang="en-US" dirty="0"/>
              <a:t>    </a:t>
            </a:r>
            <a:r>
              <a:rPr lang="en-US" b="1" dirty="0"/>
              <a:t>action</a:t>
            </a:r>
            <a:r>
              <a:rPr lang="en-US" dirty="0"/>
              <a:t> app(</a:t>
            </a:r>
            <a:r>
              <a:rPr lang="en-US" dirty="0" err="1"/>
              <a:t>u:t,x:t</a:t>
            </a:r>
            <a:r>
              <a:rPr lang="en-US" dirty="0"/>
              <a:t>) returns (</a:t>
            </a:r>
            <a:r>
              <a:rPr lang="en-US" dirty="0" err="1"/>
              <a:t>y:t</a:t>
            </a:r>
            <a:r>
              <a:rPr lang="en-US" dirty="0"/>
              <a:t>)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} </a:t>
            </a:r>
            <a:r>
              <a:rPr lang="en-US" b="1" dirty="0"/>
              <a:t>with</a:t>
            </a:r>
            <a:r>
              <a:rPr lang="en-US" dirty="0"/>
              <a:t> 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6E366-D541-4AA5-9D54-E22E85679C92}"/>
              </a:ext>
            </a:extLst>
          </p:cNvPr>
          <p:cNvSpPr txBox="1"/>
          <p:nvPr/>
        </p:nvSpPr>
        <p:spPr>
          <a:xfrm>
            <a:off x="628650" y="1997050"/>
            <a:ext cx="58535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   specification</a:t>
            </a:r>
            <a:r>
              <a:rPr lang="en-US" dirty="0"/>
              <a:t> {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       property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r(U,X,Y) &amp; r(U,X,Y1) -&gt; Y = Y1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       property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X &lt; Y &amp; Y &lt; U &amp; r(U,X,X1) &amp; r(U,Y,Y1)  -&gt; Y1 &lt; X1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       property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X &lt; U &amp; r(U,X,X1) -&gt; X1 &lt; U</a:t>
            </a:r>
          </a:p>
          <a:p>
            <a:r>
              <a:rPr lang="en-US" b="1" dirty="0"/>
              <a:t>        after</a:t>
            </a:r>
            <a:r>
              <a:rPr lang="en-US" dirty="0"/>
              <a:t> app {</a:t>
            </a:r>
          </a:p>
          <a:p>
            <a:r>
              <a:rPr lang="en-US" dirty="0"/>
              <a:t>         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ensure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r(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u,x,y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}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3B327D-44D8-4E44-81B8-0032B81F8A37}"/>
              </a:ext>
            </a:extLst>
          </p:cNvPr>
          <p:cNvGrpSpPr/>
          <p:nvPr/>
        </p:nvGrpSpPr>
        <p:grpSpPr>
          <a:xfrm>
            <a:off x="2969971" y="1350719"/>
            <a:ext cx="5891221" cy="646331"/>
            <a:chOff x="2969971" y="1350719"/>
            <a:chExt cx="5891221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0DEA54-B881-4068-AE26-7BF9150F407A}"/>
                </a:ext>
              </a:extLst>
            </p:cNvPr>
            <p:cNvSpPr txBox="1"/>
            <p:nvPr/>
          </p:nvSpPr>
          <p:spPr>
            <a:xfrm>
              <a:off x="5103432" y="1350719"/>
              <a:ext cx="37577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70C0"/>
                  </a:solidFill>
                </a:rPr>
                <a:t>X and Y are reversed positions in array</a:t>
              </a:r>
            </a:p>
            <a:p>
              <a:pPr algn="r"/>
              <a:r>
                <a:rPr lang="en-US" dirty="0">
                  <a:solidFill>
                    <a:srgbClr val="0070C0"/>
                  </a:solidFill>
                </a:rPr>
                <a:t>of length U.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6A37FDD-FC59-4252-AC74-79027D3AF1A2}"/>
                </a:ext>
              </a:extLst>
            </p:cNvPr>
            <p:cNvCxnSpPr/>
            <p:nvPr/>
          </p:nvCxnSpPr>
          <p:spPr>
            <a:xfrm flipH="1">
              <a:off x="2969971" y="1514246"/>
              <a:ext cx="21214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B34CA6-4D4E-4CC3-A41A-1A20195D9E90}"/>
              </a:ext>
            </a:extLst>
          </p:cNvPr>
          <p:cNvGrpSpPr/>
          <p:nvPr/>
        </p:nvGrpSpPr>
        <p:grpSpPr>
          <a:xfrm>
            <a:off x="4184294" y="1616659"/>
            <a:ext cx="4391629" cy="646331"/>
            <a:chOff x="4184294" y="1616659"/>
            <a:chExt cx="4391629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113BD9-76A4-4D26-A836-77AF9BF68302}"/>
                </a:ext>
              </a:extLst>
            </p:cNvPr>
            <p:cNvSpPr txBox="1"/>
            <p:nvPr/>
          </p:nvSpPr>
          <p:spPr>
            <a:xfrm>
              <a:off x="5091379" y="1616659"/>
              <a:ext cx="34845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70C0"/>
                  </a:solidFill>
                </a:rPr>
                <a:t>Procedure computes the reverse of</a:t>
              </a:r>
            </a:p>
            <a:p>
              <a:pPr algn="r"/>
              <a:r>
                <a:rPr lang="en-US" dirty="0">
                  <a:solidFill>
                    <a:srgbClr val="0070C0"/>
                  </a:solidFill>
                </a:rPr>
                <a:t>position x.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5523790-8AD9-4494-834C-98846B05CB4B}"/>
                </a:ext>
              </a:extLst>
            </p:cNvPr>
            <p:cNvCxnSpPr/>
            <p:nvPr/>
          </p:nvCxnSpPr>
          <p:spPr>
            <a:xfrm flipH="1">
              <a:off x="4184294" y="1765125"/>
              <a:ext cx="9070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D5AA1A-2D35-466D-8563-B7CAA0C6837F}"/>
              </a:ext>
            </a:extLst>
          </p:cNvPr>
          <p:cNvGrpSpPr/>
          <p:nvPr/>
        </p:nvGrpSpPr>
        <p:grpSpPr>
          <a:xfrm>
            <a:off x="4710989" y="2261756"/>
            <a:ext cx="3251272" cy="369332"/>
            <a:chOff x="4710989" y="2261756"/>
            <a:chExt cx="325127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050227-DA58-451C-997B-5F42C4A7BFE5}"/>
                    </a:ext>
                  </a:extLst>
                </p:cNvPr>
                <p:cNvSpPr txBox="1"/>
                <p:nvPr/>
              </p:nvSpPr>
              <p:spPr>
                <a:xfrm>
                  <a:off x="5705040" y="2261756"/>
                  <a:ext cx="22572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Partial function X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Y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050227-DA58-451C-997B-5F42C4A7BF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5040" y="2261756"/>
                  <a:ext cx="2257221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2432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EB78985-D2BA-4569-838F-C38F1A59EE64}"/>
                </a:ext>
              </a:extLst>
            </p:cNvPr>
            <p:cNvCxnSpPr/>
            <p:nvPr/>
          </p:nvCxnSpPr>
          <p:spPr>
            <a:xfrm flipH="1">
              <a:off x="4710989" y="2479853"/>
              <a:ext cx="9875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827B07-4F68-4579-B32F-27BFB2F00295}"/>
              </a:ext>
            </a:extLst>
          </p:cNvPr>
          <p:cNvGrpSpPr/>
          <p:nvPr/>
        </p:nvGrpSpPr>
        <p:grpSpPr>
          <a:xfrm>
            <a:off x="5625388" y="2874874"/>
            <a:ext cx="1666825" cy="726102"/>
            <a:chOff x="5698541" y="1904986"/>
            <a:chExt cx="1666825" cy="7261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27A908-59E7-4C9E-8C56-B37DF44C2ABD}"/>
                </a:ext>
              </a:extLst>
            </p:cNvPr>
            <p:cNvSpPr txBox="1"/>
            <p:nvPr/>
          </p:nvSpPr>
          <p:spPr>
            <a:xfrm>
              <a:off x="5705040" y="2261756"/>
              <a:ext cx="1660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Order-reversing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486170A-E1EF-45F3-A3DF-C3D6CDC63E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8541" y="1904986"/>
              <a:ext cx="0" cy="5748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A5C1DD-BC21-4F46-805B-74402EC25451}"/>
              </a:ext>
            </a:extLst>
          </p:cNvPr>
          <p:cNvGrpSpPr/>
          <p:nvPr/>
        </p:nvGrpSpPr>
        <p:grpSpPr>
          <a:xfrm>
            <a:off x="4030675" y="3159923"/>
            <a:ext cx="1134180" cy="726102"/>
            <a:chOff x="5698541" y="1904986"/>
            <a:chExt cx="1134180" cy="72610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BB570A-97EE-41D2-887F-660488595559}"/>
                </a:ext>
              </a:extLst>
            </p:cNvPr>
            <p:cNvSpPr txBox="1"/>
            <p:nvPr/>
          </p:nvSpPr>
          <p:spPr>
            <a:xfrm>
              <a:off x="5705040" y="2261756"/>
              <a:ext cx="1127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Into [0,U) 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0A6EDEE-1709-4642-A889-EBB6D48B77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8541" y="1904986"/>
              <a:ext cx="0" cy="5748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E00FD1-799A-418B-8A8F-D83AB0918A80}"/>
              </a:ext>
            </a:extLst>
          </p:cNvPr>
          <p:cNvGrpSpPr/>
          <p:nvPr/>
        </p:nvGrpSpPr>
        <p:grpSpPr>
          <a:xfrm>
            <a:off x="2816352" y="3388986"/>
            <a:ext cx="2850627" cy="369332"/>
            <a:chOff x="5077073" y="2261756"/>
            <a:chExt cx="2850627" cy="3693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C8D183-0CA4-4451-B793-6B752F069E80}"/>
                </a:ext>
              </a:extLst>
            </p:cNvPr>
            <p:cNvSpPr txBox="1"/>
            <p:nvPr/>
          </p:nvSpPr>
          <p:spPr>
            <a:xfrm>
              <a:off x="5705040" y="2261756"/>
              <a:ext cx="2222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Computes y correctly 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F91F0C9-44F1-406E-8E3A-F95DC7B1F8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77073" y="2479853"/>
              <a:ext cx="62146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ECD5710-C138-4254-89D8-45187FD6186A}"/>
              </a:ext>
            </a:extLst>
          </p:cNvPr>
          <p:cNvGrpSpPr/>
          <p:nvPr/>
        </p:nvGrpSpPr>
        <p:grpSpPr>
          <a:xfrm>
            <a:off x="5091379" y="4839177"/>
            <a:ext cx="2707767" cy="369332"/>
            <a:chOff x="5077073" y="2261756"/>
            <a:chExt cx="2707767" cy="3693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AB17DE4-DF91-45C2-8E3E-8062D84FCABE}"/>
                </a:ext>
              </a:extLst>
            </p:cNvPr>
            <p:cNvSpPr txBox="1"/>
            <p:nvPr/>
          </p:nvSpPr>
          <p:spPr>
            <a:xfrm>
              <a:off x="5705040" y="2261756"/>
              <a:ext cx="2079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Arithmetic is hidden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DCB7D0B-C831-4F0B-B462-E29F122BCF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77073" y="2479853"/>
              <a:ext cx="62146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625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DC9B-417B-4AD2-8499-8EDA2FDC6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 reversal with abstraction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29549-E4BB-4526-A74C-046D9CCF359C}"/>
              </a:ext>
            </a:extLst>
          </p:cNvPr>
          <p:cNvSpPr txBox="1"/>
          <p:nvPr/>
        </p:nvSpPr>
        <p:spPr>
          <a:xfrm>
            <a:off x="746150" y="1141172"/>
            <a:ext cx="422013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procedure</a:t>
            </a:r>
            <a:r>
              <a:rPr lang="en-US" dirty="0"/>
              <a:t> </a:t>
            </a:r>
            <a:r>
              <a:rPr lang="en-US" dirty="0" err="1"/>
              <a:t>rev_copy</a:t>
            </a:r>
            <a:r>
              <a:rPr lang="en-US" dirty="0"/>
              <a:t>(</a:t>
            </a:r>
            <a:r>
              <a:rPr lang="en-US" dirty="0" err="1"/>
              <a:t>a:arr</a:t>
            </a:r>
            <a:r>
              <a:rPr lang="en-US" dirty="0"/>
              <a:t>) returns(</a:t>
            </a:r>
            <a:r>
              <a:rPr lang="en-US" dirty="0" err="1"/>
              <a:t>b:arr</a:t>
            </a:r>
            <a:r>
              <a:rPr lang="en-US" dirty="0"/>
              <a:t>)  {</a:t>
            </a:r>
          </a:p>
          <a:p>
            <a:r>
              <a:rPr lang="en-US" dirty="0"/>
              <a:t>    </a:t>
            </a:r>
            <a:r>
              <a:rPr lang="en-US" b="1" dirty="0" err="1"/>
              <a:t>var</a:t>
            </a:r>
            <a:r>
              <a:rPr lang="en-US" dirty="0"/>
              <a:t> </a:t>
            </a:r>
            <a:r>
              <a:rPr lang="en-US" dirty="0" err="1"/>
              <a:t>idx</a:t>
            </a:r>
            <a:r>
              <a:rPr lang="en-US" dirty="0"/>
              <a:t> : index := 0;</a:t>
            </a:r>
          </a:p>
          <a:p>
            <a:r>
              <a:rPr lang="en-US" dirty="0"/>
              <a:t>    </a:t>
            </a:r>
            <a:r>
              <a:rPr lang="en-US" dirty="0" err="1"/>
              <a:t>b.resize</a:t>
            </a:r>
            <a:r>
              <a:rPr lang="en-US" dirty="0"/>
              <a:t>(a.end,0);</a:t>
            </a:r>
          </a:p>
          <a:p>
            <a:r>
              <a:rPr lang="en-US" dirty="0"/>
              <a:t>    </a:t>
            </a:r>
            <a:r>
              <a:rPr lang="en-US" b="1" dirty="0"/>
              <a:t>while</a:t>
            </a:r>
            <a:r>
              <a:rPr lang="en-US" dirty="0"/>
              <a:t> </a:t>
            </a:r>
            <a:r>
              <a:rPr lang="en-US" dirty="0" err="1"/>
              <a:t>idx</a:t>
            </a:r>
            <a:r>
              <a:rPr lang="en-US" dirty="0"/>
              <a:t> &lt; </a:t>
            </a:r>
            <a:r>
              <a:rPr lang="en-US" dirty="0" err="1"/>
              <a:t>a.end</a:t>
            </a:r>
            <a:endParaRPr lang="en-US" dirty="0"/>
          </a:p>
          <a:p>
            <a:r>
              <a:rPr lang="en-US" dirty="0"/>
              <a:t>    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	b[</a:t>
            </a:r>
            <a:r>
              <a:rPr lang="en-US" i="1" dirty="0" err="1"/>
              <a:t>rev.app</a:t>
            </a:r>
            <a:r>
              <a:rPr lang="en-US" i="1" dirty="0"/>
              <a:t>(</a:t>
            </a:r>
            <a:r>
              <a:rPr lang="en-US" i="1" dirty="0" err="1"/>
              <a:t>a.end,idx</a:t>
            </a:r>
            <a:r>
              <a:rPr lang="en-US" i="1" dirty="0"/>
              <a:t>)</a:t>
            </a:r>
            <a:r>
              <a:rPr lang="en-US" dirty="0"/>
              <a:t>] := a[</a:t>
            </a:r>
            <a:r>
              <a:rPr lang="en-US" dirty="0" err="1"/>
              <a:t>idx</a:t>
            </a:r>
            <a:r>
              <a:rPr lang="en-US" dirty="0"/>
              <a:t>];</a:t>
            </a:r>
          </a:p>
          <a:p>
            <a:r>
              <a:rPr lang="en-US" dirty="0"/>
              <a:t>	</a:t>
            </a:r>
            <a:r>
              <a:rPr lang="en-US" dirty="0" err="1"/>
              <a:t>idx</a:t>
            </a:r>
            <a:r>
              <a:rPr lang="en-US" dirty="0"/>
              <a:t> := </a:t>
            </a:r>
            <a:r>
              <a:rPr lang="en-US" i="1" dirty="0" err="1"/>
              <a:t>idx.next</a:t>
            </a:r>
            <a:r>
              <a:rPr lang="en-US" dirty="0"/>
              <a:t>;</a:t>
            </a:r>
          </a:p>
          <a:p>
            <a:r>
              <a:rPr lang="en-US" dirty="0"/>
              <a:t>    };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90D3B-3DB0-4D29-B850-B69ECDBFEE90}"/>
              </a:ext>
            </a:extLst>
          </p:cNvPr>
          <p:cNvSpPr txBox="1"/>
          <p:nvPr/>
        </p:nvSpPr>
        <p:spPr>
          <a:xfrm>
            <a:off x="958291" y="3913715"/>
            <a:ext cx="223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ensure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b.end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a.end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D71BD5-E318-4C0F-BE08-66BAC8058D2C}"/>
                  </a:ext>
                </a:extLst>
              </p:cNvPr>
              <p:cNvSpPr txBox="1"/>
              <p:nvPr/>
            </p:nvSpPr>
            <p:spPr>
              <a:xfrm>
                <a:off x="950828" y="4211588"/>
                <a:ext cx="5275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ensure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J,K. J &lt; </a:t>
                </a:r>
                <a:r>
                  <a:rPr lang="en-US" dirty="0" err="1">
                    <a:solidFill>
                      <a:schemeClr val="accent6">
                        <a:lumMod val="50000"/>
                      </a:schemeClr>
                    </a:solidFill>
                  </a:rPr>
                  <a:t>a.end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i="1" dirty="0" err="1"/>
                  <a:t>rev.r</a:t>
                </a:r>
                <a:r>
                  <a:rPr lang="en-US" i="1" dirty="0"/>
                  <a:t>(</a:t>
                </a:r>
                <a:r>
                  <a:rPr lang="en-US" i="1" dirty="0" err="1"/>
                  <a:t>a.end,J,K</a:t>
                </a:r>
                <a:r>
                  <a:rPr lang="en-US" i="1" dirty="0"/>
                  <a:t>) -&gt; b[K] = a[J]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D71BD5-E318-4C0F-BE08-66BAC8058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28" y="4211588"/>
                <a:ext cx="5275931" cy="369332"/>
              </a:xfrm>
              <a:prstGeom prst="rect">
                <a:avLst/>
              </a:prstGeom>
              <a:blipFill>
                <a:blip r:embed="rId2"/>
                <a:stretch>
                  <a:fillRect l="-104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826ECF-3C4E-4EED-8EE8-3152E73A77CD}"/>
                  </a:ext>
                </a:extLst>
              </p:cNvPr>
              <p:cNvSpPr txBox="1"/>
              <p:nvPr/>
            </p:nvSpPr>
            <p:spPr>
              <a:xfrm>
                <a:off x="958291" y="2233190"/>
                <a:ext cx="39314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invariant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a.end</a:t>
                </a:r>
                <a:r>
                  <a:rPr lang="en-US" dirty="0">
                    <a:solidFill>
                      <a:srgbClr val="C00000"/>
                    </a:solidFill>
                  </a:rPr>
                  <a:t> = </a:t>
                </a:r>
                <a:r>
                  <a:rPr lang="en-US" dirty="0" err="1">
                    <a:solidFill>
                      <a:srgbClr val="C00000"/>
                    </a:solidFill>
                  </a:rPr>
                  <a:t>b.end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idx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a.length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826ECF-3C4E-4EED-8EE8-3152E73A7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91" y="2233190"/>
                <a:ext cx="3931461" cy="369332"/>
              </a:xfrm>
              <a:prstGeom prst="rect">
                <a:avLst/>
              </a:prstGeom>
              <a:blipFill>
                <a:blip r:embed="rId3"/>
                <a:stretch>
                  <a:fillRect l="-1240" t="-8197" r="-7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B4297-DDD6-482C-BB84-FFE2BBEEA31D}"/>
                  </a:ext>
                </a:extLst>
              </p:cNvPr>
              <p:cNvSpPr txBox="1"/>
              <p:nvPr/>
            </p:nvSpPr>
            <p:spPr>
              <a:xfrm>
                <a:off x="958291" y="2509085"/>
                <a:ext cx="5066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invariant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J,K. J &lt; </a:t>
                </a:r>
                <a:r>
                  <a:rPr lang="en-US" dirty="0" err="1">
                    <a:solidFill>
                      <a:srgbClr val="C00000"/>
                    </a:solidFill>
                  </a:rPr>
                  <a:t>idx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i="1" dirty="0" err="1"/>
                  <a:t>rev.r</a:t>
                </a:r>
                <a:r>
                  <a:rPr lang="en-US" i="1" dirty="0"/>
                  <a:t>(</a:t>
                </a:r>
                <a:r>
                  <a:rPr lang="en-US" i="1" dirty="0" err="1"/>
                  <a:t>a.end,J,K</a:t>
                </a:r>
                <a:r>
                  <a:rPr lang="en-US" i="1" dirty="0"/>
                  <a:t>) -&gt; b[K] = a[J]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B4297-DDD6-482C-BB84-FFE2BBEEA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91" y="2509085"/>
                <a:ext cx="5066130" cy="369332"/>
              </a:xfrm>
              <a:prstGeom prst="rect">
                <a:avLst/>
              </a:prstGeom>
              <a:blipFill>
                <a:blip r:embed="rId4"/>
                <a:stretch>
                  <a:fillRect l="-963" t="-10000" r="-24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7CF2620-E721-4C62-B33B-AF9CE78C2FF4}"/>
              </a:ext>
            </a:extLst>
          </p:cNvPr>
          <p:cNvSpPr txBox="1"/>
          <p:nvPr/>
        </p:nvSpPr>
        <p:spPr>
          <a:xfrm>
            <a:off x="7018177" y="4046900"/>
            <a:ext cx="137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Specification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A0326-F8FE-4FC0-9E5B-55E4B9D83488}"/>
              </a:ext>
            </a:extLst>
          </p:cNvPr>
          <p:cNvSpPr txBox="1"/>
          <p:nvPr/>
        </p:nvSpPr>
        <p:spPr>
          <a:xfrm>
            <a:off x="7181587" y="2233190"/>
            <a:ext cx="1052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Inductive</a:t>
            </a:r>
          </a:p>
          <a:p>
            <a:r>
              <a:rPr lang="en-US" dirty="0">
                <a:solidFill>
                  <a:schemeClr val="tx2"/>
                </a:solidFill>
              </a:rPr>
              <a:t>invariant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E50341F-BE92-4E78-A829-112A3A08A3B9}"/>
              </a:ext>
            </a:extLst>
          </p:cNvPr>
          <p:cNvGrpSpPr/>
          <p:nvPr/>
        </p:nvGrpSpPr>
        <p:grpSpPr>
          <a:xfrm>
            <a:off x="1814170" y="2991917"/>
            <a:ext cx="6309436" cy="1002211"/>
            <a:chOff x="1814170" y="2991917"/>
            <a:chExt cx="6309436" cy="100221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4CFF39-185A-48C6-A25E-C3B68E015FE7}"/>
                </a:ext>
              </a:extLst>
            </p:cNvPr>
            <p:cNvSpPr/>
            <p:nvPr/>
          </p:nvSpPr>
          <p:spPr>
            <a:xfrm>
              <a:off x="1814170" y="2991917"/>
              <a:ext cx="2304288" cy="519379"/>
            </a:xfrm>
            <a:prstGeom prst="ellipse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EB35C40-3B9A-4F1F-8433-683422123531}"/>
                </a:ext>
              </a:extLst>
            </p:cNvPr>
            <p:cNvCxnSpPr/>
            <p:nvPr/>
          </p:nvCxnSpPr>
          <p:spPr>
            <a:xfrm flipH="1" flipV="1">
              <a:off x="3877056" y="3429000"/>
              <a:ext cx="636422" cy="2655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7F226A-8B7E-409D-9FF2-426BC791EB7C}"/>
                </a:ext>
              </a:extLst>
            </p:cNvPr>
            <p:cNvSpPr txBox="1"/>
            <p:nvPr/>
          </p:nvSpPr>
          <p:spPr>
            <a:xfrm>
              <a:off x="4732934" y="3624796"/>
              <a:ext cx="3390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Delegate arithmetic to abstraction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85BD32B-B9D6-483B-A624-E7849A02831E}"/>
              </a:ext>
            </a:extLst>
          </p:cNvPr>
          <p:cNvSpPr txBox="1"/>
          <p:nvPr/>
        </p:nvSpPr>
        <p:spPr>
          <a:xfrm>
            <a:off x="1104595" y="5376672"/>
            <a:ext cx="6287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Problem: quantifier mixed with interpreted arithmetic</a:t>
            </a:r>
          </a:p>
          <a:p>
            <a:r>
              <a:rPr lang="en-US" dirty="0"/>
              <a:t>Solution: separate the quantifier and arithmetic using modularity</a:t>
            </a:r>
          </a:p>
          <a:p>
            <a:r>
              <a:rPr lang="en-US" dirty="0"/>
              <a:t>Notice that the ‘rev’ module is generic and reusable</a:t>
            </a:r>
          </a:p>
        </p:txBody>
      </p:sp>
    </p:spTree>
    <p:extLst>
      <p:ext uri="{BB962C8B-B14F-4D97-AF65-F5344CB8AC3E}">
        <p14:creationId xmlns:p14="http://schemas.microsoft.com/office/powerpoint/2010/main" val="41654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B8089-CC36-4EE4-B8F9-87D6921F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Theory hiding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6FD98-FBB8-403C-9495-FCEEE3CD3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1839715"/>
          </a:xfrm>
        </p:spPr>
        <p:txBody>
          <a:bodyPr/>
          <a:lstStyle/>
          <a:p>
            <a:r>
              <a:rPr lang="en-US" dirty="0"/>
              <a:t>A theory may take us outside the decidable fragment</a:t>
            </a:r>
          </a:p>
          <a:p>
            <a:pPr lvl="1"/>
            <a:r>
              <a:rPr lang="en-US" dirty="0"/>
              <a:t>Solution: hide the theory in a module</a:t>
            </a:r>
          </a:p>
          <a:p>
            <a:pPr lvl="1"/>
            <a:r>
              <a:rPr lang="en-US" dirty="0"/>
              <a:t>Export from the module just the properties you need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FD98E-702E-4FE9-93D9-37B638C4D0C6}"/>
              </a:ext>
            </a:extLst>
          </p:cNvPr>
          <p:cNvSpPr txBox="1"/>
          <p:nvPr/>
        </p:nvSpPr>
        <p:spPr>
          <a:xfrm>
            <a:off x="1046075" y="3429000"/>
            <a:ext cx="788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However, theory reasoning is not the only problem. Function cycles also often cause Ivy’s fragment checker to complain. These can be caused by function symbols in the state, or by </a:t>
            </a:r>
            <a:r>
              <a:rPr lang="en-US" dirty="0" err="1"/>
              <a:t>Skolem</a:t>
            </a:r>
            <a:r>
              <a:rPr lang="en-US" dirty="0"/>
              <a:t> functions in properties.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F42B9-EC28-4DCA-9F07-E7D376A04B81}"/>
              </a:ext>
            </a:extLst>
          </p:cNvPr>
          <p:cNvSpPr txBox="1"/>
          <p:nvPr/>
        </p:nvSpPr>
        <p:spPr>
          <a:xfrm>
            <a:off x="1046075" y="4776826"/>
            <a:ext cx="729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Often this problem can be solved by making an abstract model that uses relations rather than functions.</a:t>
            </a:r>
          </a:p>
        </p:txBody>
      </p:sp>
    </p:spTree>
    <p:extLst>
      <p:ext uri="{BB962C8B-B14F-4D97-AF65-F5344CB8AC3E}">
        <p14:creationId xmlns:p14="http://schemas.microsoft.com/office/powerpoint/2010/main" val="1789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3025-15BB-4F8A-9B52-7C09EF2D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Parameterized toy leader 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F631-1ACB-42FC-93E7-0469922DC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20"/>
            <a:ext cx="7886700" cy="502674"/>
          </a:xfrm>
        </p:spPr>
        <p:txBody>
          <a:bodyPr/>
          <a:lstStyle/>
          <a:p>
            <a:r>
              <a:rPr lang="en-US" dirty="0"/>
              <a:t>N processes choose a leader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04B1D8-4249-41D2-886A-E19D3661C6C9}"/>
              </a:ext>
            </a:extLst>
          </p:cNvPr>
          <p:cNvSpPr txBox="1"/>
          <p:nvPr/>
        </p:nvSpPr>
        <p:spPr>
          <a:xfrm>
            <a:off x="6141230" y="6400800"/>
            <a:ext cx="300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due to Oded Padon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39630C-E870-4C80-85EC-D69601CE1415}"/>
              </a:ext>
            </a:extLst>
          </p:cNvPr>
          <p:cNvGrpSpPr/>
          <p:nvPr/>
        </p:nvGrpSpPr>
        <p:grpSpPr>
          <a:xfrm>
            <a:off x="2175387" y="3913239"/>
            <a:ext cx="1877961" cy="1922207"/>
            <a:chOff x="2175387" y="3913239"/>
            <a:chExt cx="1877961" cy="19222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4BB2005-143F-496A-8279-6BAED9C655FE}"/>
                </a:ext>
              </a:extLst>
            </p:cNvPr>
            <p:cNvSpPr/>
            <p:nvPr/>
          </p:nvSpPr>
          <p:spPr>
            <a:xfrm>
              <a:off x="2175387" y="4446639"/>
              <a:ext cx="383458" cy="3834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9A24AE3-01D3-48DE-BE98-626E6BB7D0FA}"/>
                </a:ext>
              </a:extLst>
            </p:cNvPr>
            <p:cNvSpPr/>
            <p:nvPr/>
          </p:nvSpPr>
          <p:spPr>
            <a:xfrm>
              <a:off x="3669890" y="3913239"/>
              <a:ext cx="383458" cy="3834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2064249-5571-43C4-890B-BF9964075F7E}"/>
                </a:ext>
              </a:extLst>
            </p:cNvPr>
            <p:cNvSpPr/>
            <p:nvPr/>
          </p:nvSpPr>
          <p:spPr>
            <a:xfrm>
              <a:off x="3416709" y="5451988"/>
              <a:ext cx="383458" cy="3834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263BDD-E5C4-47E5-A17E-1AC0DA86DE62}"/>
              </a:ext>
            </a:extLst>
          </p:cNvPr>
          <p:cNvSpPr txBox="1">
            <a:spLocks/>
          </p:cNvSpPr>
          <p:nvPr/>
        </p:nvSpPr>
        <p:spPr>
          <a:xfrm>
            <a:off x="628650" y="1567093"/>
            <a:ext cx="7886700" cy="482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Process may request vote by broadcast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A7C149-8DF2-4E27-A70F-71DB17E2A17B}"/>
              </a:ext>
            </a:extLst>
          </p:cNvPr>
          <p:cNvGrpSpPr/>
          <p:nvPr/>
        </p:nvGrpSpPr>
        <p:grpSpPr>
          <a:xfrm>
            <a:off x="2502689" y="3934549"/>
            <a:ext cx="1167201" cy="1573595"/>
            <a:chOff x="2502689" y="3934549"/>
            <a:chExt cx="1167201" cy="157359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2221F4B-0C31-40F6-9F35-C8C954BA4749}"/>
                </a:ext>
              </a:extLst>
            </p:cNvPr>
            <p:cNvCxnSpPr>
              <a:stCxn id="5" idx="7"/>
              <a:endCxn id="6" idx="2"/>
            </p:cNvCxnSpPr>
            <p:nvPr/>
          </p:nvCxnSpPr>
          <p:spPr>
            <a:xfrm flipV="1">
              <a:off x="2502689" y="4104968"/>
              <a:ext cx="1167201" cy="3978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3A4F4C-C78A-4685-BEE5-F0DEDBA057FB}"/>
                </a:ext>
              </a:extLst>
            </p:cNvPr>
            <p:cNvSpPr txBox="1"/>
            <p:nvPr/>
          </p:nvSpPr>
          <p:spPr>
            <a:xfrm>
              <a:off x="2706329" y="3934549"/>
              <a:ext cx="499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req</a:t>
              </a:r>
              <a:endParaRPr lang="en-US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AA30EB6-AD14-4658-91A5-74D44ECA04CD}"/>
                </a:ext>
              </a:extLst>
            </p:cNvPr>
            <p:cNvCxnSpPr>
              <a:stCxn id="5" idx="5"/>
              <a:endCxn id="7" idx="1"/>
            </p:cNvCxnSpPr>
            <p:nvPr/>
          </p:nvCxnSpPr>
          <p:spPr>
            <a:xfrm>
              <a:off x="2502689" y="4773941"/>
              <a:ext cx="970176" cy="7342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26690C-E3C8-43A9-97A1-59D58C71C051}"/>
                </a:ext>
              </a:extLst>
            </p:cNvPr>
            <p:cNvSpPr txBox="1"/>
            <p:nvPr/>
          </p:nvSpPr>
          <p:spPr>
            <a:xfrm>
              <a:off x="2887946" y="4800289"/>
              <a:ext cx="499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req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8EF87C-74A9-46C4-B2AC-44BB3D4568CD}"/>
              </a:ext>
            </a:extLst>
          </p:cNvPr>
          <p:cNvGrpSpPr/>
          <p:nvPr/>
        </p:nvGrpSpPr>
        <p:grpSpPr>
          <a:xfrm>
            <a:off x="2558845" y="4240541"/>
            <a:ext cx="1626969" cy="1211447"/>
            <a:chOff x="2558845" y="4240541"/>
            <a:chExt cx="1626969" cy="1211447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7D02730-A9C2-44A3-B859-C9F554DCE99B}"/>
                </a:ext>
              </a:extLst>
            </p:cNvPr>
            <p:cNvCxnSpPr>
              <a:stCxn id="6" idx="3"/>
              <a:endCxn id="5" idx="6"/>
            </p:cNvCxnSpPr>
            <p:nvPr/>
          </p:nvCxnSpPr>
          <p:spPr>
            <a:xfrm flipH="1">
              <a:off x="2558845" y="4240541"/>
              <a:ext cx="1167201" cy="3978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DF1C7B-9058-4AEA-AE63-1B44D29684ED}"/>
                </a:ext>
              </a:extLst>
            </p:cNvPr>
            <p:cNvSpPr txBox="1"/>
            <p:nvPr/>
          </p:nvSpPr>
          <p:spPr>
            <a:xfrm>
              <a:off x="3022271" y="4344477"/>
              <a:ext cx="499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req</a:t>
              </a:r>
              <a:endParaRPr lang="en-US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42F5D55-1CCA-43D3-9C2A-6E9383BABF22}"/>
                </a:ext>
              </a:extLst>
            </p:cNvPr>
            <p:cNvCxnSpPr>
              <a:stCxn id="6" idx="4"/>
              <a:endCxn id="7" idx="0"/>
            </p:cNvCxnSpPr>
            <p:nvPr/>
          </p:nvCxnSpPr>
          <p:spPr>
            <a:xfrm flipH="1">
              <a:off x="3608438" y="4296697"/>
              <a:ext cx="253181" cy="11552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A8ADCB-C18E-4EA4-957C-8E857400B197}"/>
                </a:ext>
              </a:extLst>
            </p:cNvPr>
            <p:cNvSpPr txBox="1"/>
            <p:nvPr/>
          </p:nvSpPr>
          <p:spPr>
            <a:xfrm>
              <a:off x="3686767" y="4680155"/>
              <a:ext cx="499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req</a:t>
              </a:r>
              <a:endParaRPr lang="en-US" dirty="0"/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92C6B2F-7FC7-48CE-AB11-0D2896366E43}"/>
              </a:ext>
            </a:extLst>
          </p:cNvPr>
          <p:cNvSpPr txBox="1">
            <a:spLocks/>
          </p:cNvSpPr>
          <p:nvPr/>
        </p:nvSpPr>
        <p:spPr>
          <a:xfrm>
            <a:off x="628650" y="1969595"/>
            <a:ext cx="7886700" cy="482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Processes vote for a requester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FA8B3E-495D-4D74-A621-186C9F07C1E8}"/>
              </a:ext>
            </a:extLst>
          </p:cNvPr>
          <p:cNvGrpSpPr/>
          <p:nvPr/>
        </p:nvGrpSpPr>
        <p:grpSpPr>
          <a:xfrm>
            <a:off x="2169735" y="4240541"/>
            <a:ext cx="2403673" cy="1403176"/>
            <a:chOff x="2169735" y="4240541"/>
            <a:chExt cx="2403673" cy="1403176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00FCA85-CAA1-4914-B311-A9D66F8F6424}"/>
                </a:ext>
              </a:extLst>
            </p:cNvPr>
            <p:cNvCxnSpPr>
              <a:stCxn id="7" idx="2"/>
              <a:endCxn id="5" idx="4"/>
            </p:cNvCxnSpPr>
            <p:nvPr/>
          </p:nvCxnSpPr>
          <p:spPr>
            <a:xfrm flipH="1" flipV="1">
              <a:off x="2367116" y="4830097"/>
              <a:ext cx="1049593" cy="8136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9A81B3-BE6C-4BC7-9278-7324EA7181F3}"/>
                </a:ext>
              </a:extLst>
            </p:cNvPr>
            <p:cNvSpPr txBox="1"/>
            <p:nvPr/>
          </p:nvSpPr>
          <p:spPr>
            <a:xfrm>
              <a:off x="2169735" y="5101243"/>
              <a:ext cx="768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vote 0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34890A6-9C16-40EC-825B-6FD4B1454059}"/>
                </a:ext>
              </a:extLst>
            </p:cNvPr>
            <p:cNvCxnSpPr>
              <a:stCxn id="7" idx="7"/>
              <a:endCxn id="6" idx="5"/>
            </p:cNvCxnSpPr>
            <p:nvPr/>
          </p:nvCxnSpPr>
          <p:spPr>
            <a:xfrm flipV="1">
              <a:off x="3744011" y="4240541"/>
              <a:ext cx="253181" cy="12676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B5C04A-AFA5-4370-BFCB-C99CB26296EB}"/>
                </a:ext>
              </a:extLst>
            </p:cNvPr>
            <p:cNvSpPr txBox="1"/>
            <p:nvPr/>
          </p:nvSpPr>
          <p:spPr>
            <a:xfrm>
              <a:off x="3805056" y="4871884"/>
              <a:ext cx="768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vote 0</a:t>
              </a: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0CA81A97-CE38-46D3-9747-A8D790EF419B}"/>
              </a:ext>
            </a:extLst>
          </p:cNvPr>
          <p:cNvSpPr txBox="1">
            <a:spLocks/>
          </p:cNvSpPr>
          <p:nvPr/>
        </p:nvSpPr>
        <p:spPr>
          <a:xfrm>
            <a:off x="616359" y="2349063"/>
            <a:ext cx="7886700" cy="482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Process with majority of votes is leader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0456907-E71B-45B7-A0FE-E011C27136EE}"/>
              </a:ext>
            </a:extLst>
          </p:cNvPr>
          <p:cNvGrpSpPr/>
          <p:nvPr/>
        </p:nvGrpSpPr>
        <p:grpSpPr>
          <a:xfrm>
            <a:off x="2135388" y="3758836"/>
            <a:ext cx="1590658" cy="1884881"/>
            <a:chOff x="2135388" y="3758836"/>
            <a:chExt cx="1590658" cy="188488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D20880-0AE6-4F03-86D4-A8A497034DC8}"/>
                </a:ext>
              </a:extLst>
            </p:cNvPr>
            <p:cNvSpPr txBox="1"/>
            <p:nvPr/>
          </p:nvSpPr>
          <p:spPr>
            <a:xfrm>
              <a:off x="2446533" y="3758836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leader 0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D6A07EE-099E-4828-8ECC-76E87AA93EA3}"/>
                </a:ext>
              </a:extLst>
            </p:cNvPr>
            <p:cNvCxnSpPr>
              <a:stCxn id="5" idx="6"/>
              <a:endCxn id="6" idx="3"/>
            </p:cNvCxnSpPr>
            <p:nvPr/>
          </p:nvCxnSpPr>
          <p:spPr>
            <a:xfrm flipV="1">
              <a:off x="2558845" y="4240541"/>
              <a:ext cx="1167201" cy="3978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13370A3-9718-4569-8B30-9BAE42A8A06C}"/>
                </a:ext>
              </a:extLst>
            </p:cNvPr>
            <p:cNvCxnSpPr>
              <a:stCxn id="5" idx="4"/>
              <a:endCxn id="7" idx="2"/>
            </p:cNvCxnSpPr>
            <p:nvPr/>
          </p:nvCxnSpPr>
          <p:spPr>
            <a:xfrm>
              <a:off x="2367116" y="4830097"/>
              <a:ext cx="1049593" cy="8136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4FE592-1E50-44D9-AAB2-2C57B9EAA7A8}"/>
                </a:ext>
              </a:extLst>
            </p:cNvPr>
            <p:cNvSpPr txBox="1"/>
            <p:nvPr/>
          </p:nvSpPr>
          <p:spPr>
            <a:xfrm>
              <a:off x="2135388" y="5267322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leader 0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A197671-9271-4162-A8A7-C826AC19F96E}"/>
              </a:ext>
            </a:extLst>
          </p:cNvPr>
          <p:cNvSpPr txBox="1"/>
          <p:nvPr/>
        </p:nvSpPr>
        <p:spPr>
          <a:xfrm>
            <a:off x="5250426" y="4534749"/>
            <a:ext cx="260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Prove: at most one leader</a:t>
            </a:r>
          </a:p>
        </p:txBody>
      </p:sp>
    </p:spTree>
    <p:extLst>
      <p:ext uri="{BB962C8B-B14F-4D97-AF65-F5344CB8AC3E}">
        <p14:creationId xmlns:p14="http://schemas.microsoft.com/office/powerpoint/2010/main" val="267424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24" grpId="0"/>
      <p:bldP spid="32" grpId="0"/>
      <p:bldP spid="4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3175-B374-4322-85C7-905ED589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Decidability issues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682C3F-006B-4E34-84B7-DCD6BD43F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64419"/>
                <a:ext cx="7886700" cy="314624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To prove this protocol, we need an inductive invariant.</a:t>
                </a:r>
              </a:p>
              <a:p>
                <a:pPr lvl="1"/>
                <a:r>
                  <a:rPr lang="en-US" dirty="0"/>
                  <a:t>This invariant will have quantifiers over </a:t>
                </a:r>
                <a:r>
                  <a:rPr lang="en-US" dirty="0" err="1"/>
                  <a:t>pid’s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protocol state will use this vocabulary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sent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msg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bool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voted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pid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bool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votes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pid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pid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Problem: cardinality reasoning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682C3F-006B-4E34-84B7-DCD6BD43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64419"/>
                <a:ext cx="7886700" cy="3146246"/>
              </a:xfrm>
              <a:blipFill>
                <a:blip r:embed="rId3"/>
                <a:stretch>
                  <a:fillRect l="-1391" t="-4457" b="-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AEE613-065B-41FC-911E-ADCACDA7346D}"/>
                  </a:ext>
                </a:extLst>
              </p:cNvPr>
              <p:cNvSpPr txBox="1"/>
              <p:nvPr/>
            </p:nvSpPr>
            <p:spPr>
              <a:xfrm>
                <a:off x="1821425" y="4210665"/>
                <a:ext cx="4178901" cy="545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votes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all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then send leader(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AEE613-065B-41FC-911E-ADCACDA73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25" y="4210665"/>
                <a:ext cx="4178901" cy="545790"/>
              </a:xfrm>
              <a:prstGeom prst="rect">
                <a:avLst/>
              </a:prstGeom>
              <a:blipFill>
                <a:blip r:embed="rId4"/>
                <a:stretch>
                  <a:fillRect l="-1314" r="-146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E7319FB-1732-4839-88A6-27FDAD7BA6E3}"/>
              </a:ext>
            </a:extLst>
          </p:cNvPr>
          <p:cNvSpPr txBox="1"/>
          <p:nvPr/>
        </p:nvSpPr>
        <p:spPr>
          <a:xfrm>
            <a:off x="2662084" y="4984955"/>
            <a:ext cx="545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cardinality + arithmetic + UF + quantifiers = undecidable!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0FCF14-24EF-4092-BFD4-FC77CE012D22}"/>
              </a:ext>
            </a:extLst>
          </p:cNvPr>
          <p:cNvSpPr txBox="1">
            <a:spLocks/>
          </p:cNvSpPr>
          <p:nvPr/>
        </p:nvSpPr>
        <p:spPr>
          <a:xfrm>
            <a:off x="628650" y="5717536"/>
            <a:ext cx="7886700" cy="502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Solution: hide cardinality in an abstract data type</a:t>
            </a:r>
          </a:p>
        </p:txBody>
      </p:sp>
    </p:spTree>
    <p:extLst>
      <p:ext uri="{BB962C8B-B14F-4D97-AF65-F5344CB8AC3E}">
        <p14:creationId xmlns:p14="http://schemas.microsoft.com/office/powerpoint/2010/main" val="324741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/>
      <p:bldP spid="5" grpId="0"/>
      <p:bldP spid="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5DA30-1EFC-480A-89AB-1B7771A1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ADT for </a:t>
            </a:r>
            <a:r>
              <a:rPr lang="en-US" dirty="0" err="1"/>
              <a:t>pid</a:t>
            </a:r>
            <a:r>
              <a:rPr lang="en-US" dirty="0"/>
              <a:t>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0F276A-D956-40AE-ADB2-D2768C798B0D}"/>
                  </a:ext>
                </a:extLst>
              </p:cNvPr>
              <p:cNvSpPr txBox="1"/>
              <p:nvPr/>
            </p:nvSpPr>
            <p:spPr>
              <a:xfrm>
                <a:off x="628650" y="1312606"/>
                <a:ext cx="363477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module</a:t>
                </a:r>
                <a:r>
                  <a:rPr lang="en-US" sz="1600" dirty="0"/>
                  <a:t> set(</a:t>
                </a:r>
                <a:r>
                  <a:rPr lang="en-US" sz="1600" dirty="0" err="1"/>
                  <a:t>pid</a:t>
                </a:r>
                <a:r>
                  <a:rPr lang="en-US" sz="1600" dirty="0"/>
                  <a:t>) = {</a:t>
                </a:r>
              </a:p>
              <a:p>
                <a:r>
                  <a:rPr lang="en-US" sz="1600" dirty="0"/>
                  <a:t>        </a:t>
                </a:r>
                <a:r>
                  <a:rPr lang="en-US" sz="1600" b="1" dirty="0" err="1"/>
                  <a:t>var</a:t>
                </a:r>
                <a:r>
                  <a:rPr lang="en-US" sz="1600" dirty="0"/>
                  <a:t> member: </a:t>
                </a:r>
                <a:r>
                  <a:rPr lang="en-US" sz="1600" dirty="0" err="1"/>
                  <a:t>pid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600" dirty="0"/>
                  <a:t> set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bool</a:t>
                </a:r>
              </a:p>
              <a:p>
                <a:r>
                  <a:rPr lang="en-US" sz="1600" dirty="0"/>
                  <a:t>        </a:t>
                </a:r>
                <a:r>
                  <a:rPr lang="en-US" sz="1600" b="1" dirty="0" err="1"/>
                  <a:t>var</a:t>
                </a:r>
                <a:r>
                  <a:rPr lang="en-US" sz="1600" dirty="0"/>
                  <a:t>  majority: set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bool</a:t>
                </a:r>
              </a:p>
              <a:p>
                <a:r>
                  <a:rPr lang="en-US" sz="1600" dirty="0"/>
                  <a:t>        </a:t>
                </a:r>
                <a:r>
                  <a:rPr lang="en-US" sz="1600" b="1" dirty="0"/>
                  <a:t>action</a:t>
                </a:r>
                <a:r>
                  <a:rPr lang="en-US" sz="1600" dirty="0"/>
                  <a:t> empty returns(</a:t>
                </a:r>
                <a:r>
                  <a:rPr lang="en-US" sz="1600" dirty="0" err="1"/>
                  <a:t>s:set</a:t>
                </a:r>
                <a:r>
                  <a:rPr lang="en-US" sz="1600" dirty="0"/>
                  <a:t>)</a:t>
                </a:r>
              </a:p>
              <a:p>
                <a:r>
                  <a:rPr lang="en-US" sz="1600" dirty="0"/>
                  <a:t>        </a:t>
                </a:r>
                <a:r>
                  <a:rPr lang="en-US" sz="1600" b="1" dirty="0"/>
                  <a:t>action</a:t>
                </a:r>
                <a:r>
                  <a:rPr lang="en-US" sz="1600" dirty="0"/>
                  <a:t> add(</a:t>
                </a:r>
                <a:r>
                  <a:rPr lang="en-US" sz="1600" dirty="0" err="1"/>
                  <a:t>s:set,e:pid</a:t>
                </a:r>
                <a:r>
                  <a:rPr lang="en-US" sz="1600" dirty="0"/>
                  <a:t>) returns (</a:t>
                </a:r>
                <a:r>
                  <a:rPr lang="en-US" sz="1600" dirty="0" err="1"/>
                  <a:t>s:set</a:t>
                </a:r>
                <a:r>
                  <a:rPr lang="en-US" sz="1600" dirty="0"/>
                  <a:t>)</a:t>
                </a:r>
              </a:p>
              <a:p>
                <a:r>
                  <a:rPr lang="en-US" sz="1600" dirty="0"/>
                  <a:t>      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0F276A-D956-40AE-ADB2-D2768C798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12606"/>
                <a:ext cx="3634778" cy="1569660"/>
              </a:xfrm>
              <a:prstGeom prst="rect">
                <a:avLst/>
              </a:prstGeom>
              <a:blipFill>
                <a:blip r:embed="rId3"/>
                <a:stretch>
                  <a:fillRect l="-839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A91736-9011-4F27-A6D4-666013608A07}"/>
                  </a:ext>
                </a:extLst>
              </p:cNvPr>
              <p:cNvSpPr txBox="1"/>
              <p:nvPr/>
            </p:nvSpPr>
            <p:spPr>
              <a:xfrm>
                <a:off x="981239" y="2624504"/>
                <a:ext cx="642021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specification</a:t>
                </a:r>
                <a:r>
                  <a:rPr lang="en-US" sz="1600" dirty="0"/>
                  <a:t> {</a:t>
                </a:r>
              </a:p>
              <a:p>
                <a:r>
                  <a:rPr lang="en-US" sz="1600" dirty="0"/>
                  <a:t>        </a:t>
                </a:r>
                <a:r>
                  <a:rPr lang="en-US" sz="1600" b="1" dirty="0"/>
                  <a:t>after</a:t>
                </a:r>
                <a:r>
                  <a:rPr lang="en-US" sz="1600" dirty="0"/>
                  <a:t> empty { </a:t>
                </a:r>
                <a:r>
                  <a:rPr lang="en-US" sz="1600" b="1" dirty="0"/>
                  <a:t>ensure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¬</m:t>
                    </m:r>
                    <m:r>
                      <m:rPr>
                        <m:nor/>
                      </m:rPr>
                      <a:rPr lang="en-US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member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}</a:t>
                </a:r>
              </a:p>
              <a:p>
                <a:r>
                  <a:rPr lang="en-US" sz="1600" dirty="0"/>
                  <a:t>        </a:t>
                </a:r>
                <a:r>
                  <a:rPr lang="en-US" sz="1600" b="1" dirty="0"/>
                  <a:t>after</a:t>
                </a:r>
                <a:r>
                  <a:rPr lang="en-US" sz="1600" dirty="0"/>
                  <a:t> add { </a:t>
                </a:r>
                <a:r>
                  <a:rPr lang="en-US" sz="1600" b="1" dirty="0"/>
                  <a:t>ensure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member</m:t>
                    </m:r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↔(</m:t>
                    </m:r>
                    <m:r>
                      <m:rPr>
                        <m:nor/>
                      </m:rP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member</m:t>
                    </m:r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old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}</a:t>
                </a:r>
              </a:p>
              <a:p>
                <a:r>
                  <a:rPr lang="en-US" sz="1600" dirty="0"/>
                  <a:t>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A91736-9011-4F27-A6D4-666013608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39" y="2624504"/>
                <a:ext cx="6420219" cy="1077218"/>
              </a:xfrm>
              <a:prstGeom prst="rect">
                <a:avLst/>
              </a:prstGeom>
              <a:blipFill>
                <a:blip r:embed="rId4"/>
                <a:stretch>
                  <a:fillRect l="-570" t="-1705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A40CE9-21CC-4768-B8D6-EAB8059A6622}"/>
                  </a:ext>
                </a:extLst>
              </p:cNvPr>
              <p:cNvSpPr txBox="1"/>
              <p:nvPr/>
            </p:nvSpPr>
            <p:spPr>
              <a:xfrm>
                <a:off x="981239" y="3612755"/>
                <a:ext cx="509158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private {</a:t>
                </a:r>
              </a:p>
              <a:p>
                <a:r>
                  <a:rPr lang="en-US" sz="1600" b="1" dirty="0"/>
                  <a:t>    property</a:t>
                </a:r>
                <a:r>
                  <a:rPr lang="en-US" sz="1600" dirty="0"/>
                  <a:t> [</a:t>
                </a:r>
                <a:r>
                  <a:rPr lang="en-US" sz="1600" dirty="0" err="1"/>
                  <a:t>maj</a:t>
                </a:r>
                <a:r>
                  <a:rPr lang="en-US" sz="1600" dirty="0"/>
                  <a:t>]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majority</m:t>
                    </m:r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majority</m:t>
                    </m:r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m:rPr>
                        <m:nor/>
                      </m:rP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member</m:t>
                    </m:r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member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rgbClr val="FF0000"/>
                  </a:solidFill>
                </a:endParaRPr>
              </a:p>
              <a:p>
                <a:r>
                  <a:rPr lang="en-US" sz="1600" dirty="0"/>
                  <a:t>}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A40CE9-21CC-4768-B8D6-EAB8059A6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39" y="3612755"/>
                <a:ext cx="5091587" cy="1077218"/>
              </a:xfrm>
              <a:prstGeom prst="rect">
                <a:avLst/>
              </a:prstGeom>
              <a:blipFill>
                <a:blip r:embed="rId5"/>
                <a:stretch>
                  <a:fillRect l="-719" t="-1705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50143D2-9EFA-4E65-838D-8DDB8821E37C}"/>
              </a:ext>
            </a:extLst>
          </p:cNvPr>
          <p:cNvSpPr txBox="1"/>
          <p:nvPr/>
        </p:nvSpPr>
        <p:spPr>
          <a:xfrm>
            <a:off x="628650" y="4577087"/>
            <a:ext cx="248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B15D27-44BA-485B-95B6-13437BAB9EBF}"/>
                  </a:ext>
                </a:extLst>
              </p:cNvPr>
              <p:cNvSpPr txBox="1"/>
              <p:nvPr/>
            </p:nvSpPr>
            <p:spPr>
              <a:xfrm>
                <a:off x="628650" y="5093600"/>
                <a:ext cx="7793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Notice the specification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have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hidden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ca</m:t>
                    </m:r>
                  </m:oMath>
                </a14:m>
                <a:r>
                  <a:rPr lang="en-US" dirty="0"/>
                  <a:t>rdinality and arithmetic.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B15D27-44BA-485B-95B6-13437BAB9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093600"/>
                <a:ext cx="7793672" cy="369332"/>
              </a:xfrm>
              <a:prstGeom prst="rect">
                <a:avLst/>
              </a:prstGeom>
              <a:blipFill>
                <a:blip r:embed="rId6"/>
                <a:stretch>
                  <a:fillRect l="-625" t="-10000" r="-70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E69B5DE-6423-490D-B455-65DBDE5E064C}"/>
              </a:ext>
            </a:extLst>
          </p:cNvPr>
          <p:cNvSpPr txBox="1"/>
          <p:nvPr/>
        </p:nvSpPr>
        <p:spPr>
          <a:xfrm>
            <a:off x="628650" y="5538230"/>
            <a:ext cx="634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key is to recognize that the protocol only needs property </a:t>
            </a:r>
            <a:r>
              <a:rPr lang="en-US" dirty="0" err="1"/>
              <a:t>maj.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1ED28-DA04-4F8F-89E8-16E9ACD7B6A4}"/>
              </a:ext>
            </a:extLst>
          </p:cNvPr>
          <p:cNvSpPr txBox="1"/>
          <p:nvPr/>
        </p:nvSpPr>
        <p:spPr>
          <a:xfrm>
            <a:off x="628650" y="5979445"/>
            <a:ext cx="686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implementation of this module can be verified in the FAU fragment.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F0F33-84F7-4571-AD1B-545C468CC694}"/>
              </a:ext>
            </a:extLst>
          </p:cNvPr>
          <p:cNvSpPr txBox="1"/>
          <p:nvPr/>
        </p:nvSpPr>
        <p:spPr>
          <a:xfrm>
            <a:off x="981239" y="332360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/>
      <p:bldP spid="8" grpId="0"/>
      <p:bldP spid="9" grpId="0"/>
      <p:bldP spid="10" grpId="0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3E37-2DBE-4D36-97E2-4E947399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1D620-8A9E-409E-8FB6-717C0B96B6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64419"/>
                <a:ext cx="7886700" cy="1413310"/>
              </a:xfrm>
            </p:spPr>
            <p:txBody>
              <a:bodyPr/>
              <a:lstStyle/>
              <a:p>
                <a:r>
                  <a:rPr lang="en-US" dirty="0"/>
                  <a:t>We still have a problem:</a:t>
                </a:r>
              </a:p>
              <a:p>
                <a:pPr lvl="1"/>
                <a:r>
                  <a:rPr lang="en-US" dirty="0"/>
                  <a:t>Our protocol state has a function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votes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pid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set</m:t>
                    </m:r>
                  </m:oMath>
                </a14:m>
                <a:endParaRPr lang="en-US" dirty="0">
                  <a:solidFill>
                    <a:srgbClr val="70AD47">
                      <a:lumMod val="50000"/>
                    </a:srgbClr>
                  </a:solidFill>
                </a:endParaRPr>
              </a:p>
              <a:p>
                <a:pPr lvl="1"/>
                <a:r>
                  <a:rPr lang="en-US" dirty="0" err="1"/>
                  <a:t>Skolemizing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maj</a:t>
                </a:r>
                <a:r>
                  <a:rPr lang="en-US" dirty="0"/>
                  <a:t> gives a function </a:t>
                </a:r>
                <a:r>
                  <a:rPr lang="en-US" dirty="0">
                    <a:solidFill>
                      <a:srgbClr val="C00000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pid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1D620-8A9E-409E-8FB6-717C0B96B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64419"/>
                <a:ext cx="7886700" cy="1413310"/>
              </a:xfrm>
              <a:blipFill>
                <a:blip r:embed="rId3"/>
                <a:stretch>
                  <a:fillRect l="-1391" t="-7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DBB84F-D114-4AF2-8DAB-36C102164FF7}"/>
                  </a:ext>
                </a:extLst>
              </p:cNvPr>
              <p:cNvSpPr txBox="1"/>
              <p:nvPr/>
            </p:nvSpPr>
            <p:spPr>
              <a:xfrm>
                <a:off x="1165122" y="2477729"/>
                <a:ext cx="57363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majority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majority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→∃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member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member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DBB84F-D114-4AF2-8DAB-36C102164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22" y="2477729"/>
                <a:ext cx="5736314" cy="646331"/>
              </a:xfrm>
              <a:prstGeom prst="rect">
                <a:avLst/>
              </a:prstGeom>
              <a:blipFill>
                <a:blip r:embed="rId4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1C86D6A-95AE-4056-B8C1-98C97247A3E0}"/>
              </a:ext>
            </a:extLst>
          </p:cNvPr>
          <p:cNvSpPr txBox="1"/>
          <p:nvPr/>
        </p:nvSpPr>
        <p:spPr>
          <a:xfrm>
            <a:off x="1563328" y="3377380"/>
            <a:ext cx="7403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creates a function cycle, meaning the VC’s proving our protocol invariant are </a:t>
            </a:r>
            <a:r>
              <a:rPr lang="en-US" dirty="0" err="1"/>
              <a:t>unstratified</a:t>
            </a:r>
            <a:r>
              <a:rPr lang="en-US" dirty="0"/>
              <a:t>, hence outside Z3’s decidable range.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E7CCCE-2B3C-4AD5-9359-95D85814F212}"/>
              </a:ext>
            </a:extLst>
          </p:cNvPr>
          <p:cNvSpPr txBox="1">
            <a:spLocks/>
          </p:cNvSpPr>
          <p:nvPr/>
        </p:nvSpPr>
        <p:spPr>
          <a:xfrm>
            <a:off x="628650" y="4277031"/>
            <a:ext cx="7886700" cy="1924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Create an abstract protocol model that doesn’t use the function </a:t>
            </a:r>
            <a:r>
              <a:rPr lang="en-US" dirty="0">
                <a:solidFill>
                  <a:srgbClr val="C00000"/>
                </a:solidFill>
              </a:rPr>
              <a:t>votes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Prove an invariant using </a:t>
            </a:r>
            <a:r>
              <a:rPr lang="en-US" dirty="0" err="1"/>
              <a:t>maj</a:t>
            </a:r>
            <a:r>
              <a:rPr lang="en-US" dirty="0"/>
              <a:t>, then use this as a lemma to prove the concrete protocol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4800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  <p:bldP spid="6" grpId="0"/>
      <p:bldP spid="7" grpId="0" build="p" bldLvl="2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E245-A680-44BE-A00F-B60438CA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Abstract protocol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7AB81F-9E5F-4F2D-ACF5-BCEFFE936BDE}"/>
                  </a:ext>
                </a:extLst>
              </p:cNvPr>
              <p:cNvSpPr txBox="1"/>
              <p:nvPr/>
            </p:nvSpPr>
            <p:spPr>
              <a:xfrm>
                <a:off x="1048945" y="2900247"/>
                <a:ext cx="243233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action</a:t>
                </a:r>
                <a:r>
                  <a:rPr lang="en-US" sz="1400" dirty="0"/>
                  <a:t> vote(v : </a:t>
                </a:r>
                <a:r>
                  <a:rPr lang="en-US" sz="1400" dirty="0" err="1"/>
                  <a:t>pid</a:t>
                </a:r>
                <a:r>
                  <a:rPr lang="en-US" sz="1400" dirty="0"/>
                  <a:t>, n : </a:t>
                </a:r>
                <a:r>
                  <a:rPr lang="en-US" sz="1400" dirty="0" err="1"/>
                  <a:t>pid</a:t>
                </a:r>
                <a:r>
                  <a:rPr lang="en-US" sz="1400" dirty="0"/>
                  <a:t>) = {</a:t>
                </a:r>
              </a:p>
              <a:p>
                <a:r>
                  <a:rPr lang="en-US" sz="1400" dirty="0"/>
                  <a:t>        </a:t>
                </a:r>
                <a:r>
                  <a:rPr lang="en-US" sz="1400" b="1" dirty="0"/>
                  <a:t>require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 ¬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voted</m:t>
                    </m:r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        voted(</a:t>
                </a:r>
                <a:r>
                  <a:rPr lang="en-US" sz="1400" dirty="0" err="1"/>
                  <a:t>v,n</a:t>
                </a:r>
                <a:r>
                  <a:rPr lang="en-US" sz="1400" dirty="0"/>
                  <a:t>) := true</a:t>
                </a:r>
              </a:p>
              <a:p>
                <a:r>
                  <a:rPr lang="en-US" sz="1400" dirty="0"/>
                  <a:t>}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7AB81F-9E5F-4F2D-ACF5-BCEFFE936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45" y="2900247"/>
                <a:ext cx="2432333" cy="954107"/>
              </a:xfrm>
              <a:prstGeom prst="rect">
                <a:avLst/>
              </a:prstGeom>
              <a:blipFill>
                <a:blip r:embed="rId3"/>
                <a:stretch>
                  <a:fillRect l="-752" t="-128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7CEE5DF-3FD6-485F-B413-2D01285C15D2}"/>
              </a:ext>
            </a:extLst>
          </p:cNvPr>
          <p:cNvSpPr txBox="1"/>
          <p:nvPr/>
        </p:nvSpPr>
        <p:spPr>
          <a:xfrm>
            <a:off x="3294461" y="1081612"/>
            <a:ext cx="191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voted is a relation.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FF1F39-63AF-49C4-9621-8C435DD1C7C8}"/>
                  </a:ext>
                </a:extLst>
              </p:cNvPr>
              <p:cNvSpPr txBox="1"/>
              <p:nvPr/>
            </p:nvSpPr>
            <p:spPr>
              <a:xfrm>
                <a:off x="1048945" y="3821993"/>
                <a:ext cx="3610155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action</a:t>
                </a:r>
                <a:r>
                  <a:rPr lang="en-US" sz="1400" dirty="0"/>
                  <a:t> </a:t>
                </a:r>
                <a:r>
                  <a:rPr lang="en-US" sz="1400" dirty="0" err="1"/>
                  <a:t>make_leader</a:t>
                </a:r>
                <a:r>
                  <a:rPr lang="en-US" sz="1400" dirty="0"/>
                  <a:t>(n : </a:t>
                </a:r>
                <a:r>
                  <a:rPr lang="en-US" sz="1400" dirty="0" err="1"/>
                  <a:t>pid</a:t>
                </a:r>
                <a:r>
                  <a:rPr lang="en-US" sz="1400" dirty="0"/>
                  <a:t>, s : set) = {</a:t>
                </a:r>
              </a:p>
              <a:p>
                <a:r>
                  <a:rPr lang="en-US" sz="1400" dirty="0"/>
                  <a:t>        </a:t>
                </a:r>
                <a:r>
                  <a:rPr lang="en-US" sz="1400" b="1" dirty="0"/>
                  <a:t>require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majority</m:t>
                    </m:r>
                    <m:r>
                      <a:rPr lang="en-US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        </a:t>
                </a:r>
                <a:r>
                  <a:rPr lang="en-US" sz="1400" b="1" dirty="0"/>
                  <a:t>require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member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voted</m:t>
                    </m:r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  <a:p>
                <a:r>
                  <a:rPr lang="en-US" sz="1400" dirty="0"/>
                  <a:t>        </a:t>
                </a:r>
                <a:r>
                  <a:rPr lang="en-US" sz="1400" dirty="0" err="1"/>
                  <a:t>isleader</a:t>
                </a:r>
                <a:r>
                  <a:rPr lang="en-US" sz="1400" dirty="0"/>
                  <a:t>(n) := true</a:t>
                </a:r>
              </a:p>
              <a:p>
                <a:r>
                  <a:rPr lang="en-US" sz="1400" dirty="0"/>
                  <a:t>        quorum := s</a:t>
                </a:r>
              </a:p>
              <a:p>
                <a:r>
                  <a:rPr lang="en-US" sz="1400" dirty="0"/>
                  <a:t>}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FF1F39-63AF-49C4-9621-8C435DD1C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45" y="3821993"/>
                <a:ext cx="3610155" cy="1384995"/>
              </a:xfrm>
              <a:prstGeom prst="rect">
                <a:avLst/>
              </a:prstGeom>
              <a:blipFill>
                <a:blip r:embed="rId4"/>
                <a:stretch>
                  <a:fillRect l="-507" t="-881" b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DFE49A0-4422-41DB-B00F-9AB70A2EDFA4}"/>
              </a:ext>
            </a:extLst>
          </p:cNvPr>
          <p:cNvSpPr txBox="1"/>
          <p:nvPr/>
        </p:nvSpPr>
        <p:spPr>
          <a:xfrm>
            <a:off x="4447959" y="5490712"/>
            <a:ext cx="2865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voted is a partial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leader has a quorum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BF6BB-45AB-4798-AC73-91BB463F1C75}"/>
              </a:ext>
            </a:extLst>
          </p:cNvPr>
          <p:cNvSpPr txBox="1"/>
          <p:nvPr/>
        </p:nvSpPr>
        <p:spPr>
          <a:xfrm>
            <a:off x="2427997" y="5620850"/>
            <a:ext cx="199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auxiliary invariants: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6F9BD9-0285-4F90-BA20-D81B5E587095}"/>
                  </a:ext>
                </a:extLst>
              </p:cNvPr>
              <p:cNvSpPr txBox="1"/>
              <p:nvPr/>
            </p:nvSpPr>
            <p:spPr>
              <a:xfrm>
                <a:off x="4646925" y="6323573"/>
                <a:ext cx="2666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Provable in stratified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6F9BD9-0285-4F90-BA20-D81B5E587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925" y="6323573"/>
                <a:ext cx="2666114" cy="369332"/>
              </a:xfrm>
              <a:prstGeom prst="rect">
                <a:avLst/>
              </a:prstGeom>
              <a:blipFill>
                <a:blip r:embed="rId5"/>
                <a:stretch>
                  <a:fillRect l="-1826" t="-8197" r="-9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A45E78-4A03-43FE-9F4C-1F41001BB482}"/>
                  </a:ext>
                </a:extLst>
              </p:cNvPr>
              <p:cNvSpPr txBox="1"/>
              <p:nvPr/>
            </p:nvSpPr>
            <p:spPr>
              <a:xfrm>
                <a:off x="628650" y="940362"/>
                <a:ext cx="2392193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isolate</a:t>
                </a:r>
                <a:r>
                  <a:rPr lang="en-US" sz="1400" dirty="0"/>
                  <a:t> protocol = {</a:t>
                </a:r>
              </a:p>
              <a:p>
                <a:r>
                  <a:rPr lang="en-US" sz="1400" dirty="0"/>
                  <a:t>     </a:t>
                </a:r>
                <a:r>
                  <a:rPr lang="en-US" sz="1400" b="1" dirty="0" err="1"/>
                  <a:t>var</a:t>
                </a:r>
                <a:r>
                  <a:rPr lang="en-US" sz="1400" dirty="0"/>
                  <a:t> voted : </a:t>
                </a:r>
                <a:r>
                  <a:rPr lang="en-US" sz="1400" dirty="0" err="1"/>
                  <a:t>pid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/>
                  <a:t>pid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1400" dirty="0"/>
                  <a:t>bool</a:t>
                </a:r>
              </a:p>
              <a:p>
                <a:r>
                  <a:rPr lang="en-US" sz="1400" dirty="0"/>
                  <a:t>     </a:t>
                </a:r>
                <a:r>
                  <a:rPr lang="en-US" sz="1400" b="1" dirty="0" err="1"/>
                  <a:t>var</a:t>
                </a:r>
                <a:r>
                  <a:rPr lang="en-US" sz="1400" dirty="0"/>
                  <a:t> </a:t>
                </a:r>
                <a:r>
                  <a:rPr lang="en-US" sz="1400" dirty="0" err="1"/>
                  <a:t>isleader</a:t>
                </a:r>
                <a:r>
                  <a:rPr lang="en-US" sz="1400" dirty="0"/>
                  <a:t> : </a:t>
                </a:r>
                <a:r>
                  <a:rPr lang="en-US" sz="1400" dirty="0" err="1"/>
                  <a:t>pid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1400" dirty="0"/>
                  <a:t>bool</a:t>
                </a:r>
              </a:p>
              <a:p>
                <a:r>
                  <a:rPr lang="en-US" sz="1400" dirty="0"/>
                  <a:t>     </a:t>
                </a:r>
                <a:r>
                  <a:rPr lang="en-US" sz="1400" dirty="0" err="1"/>
                  <a:t>var</a:t>
                </a:r>
                <a:r>
                  <a:rPr lang="en-US" sz="1400" dirty="0"/>
                  <a:t> quorum : set</a:t>
                </a:r>
              </a:p>
              <a:p>
                <a:r>
                  <a:rPr lang="en-US" sz="1400" dirty="0"/>
                  <a:t>     </a:t>
                </a:r>
                <a:r>
                  <a:rPr lang="en-US" sz="1400" b="1" dirty="0"/>
                  <a:t>after</a:t>
                </a:r>
                <a:r>
                  <a:rPr lang="en-US" sz="1400" dirty="0"/>
                  <a:t> </a:t>
                </a:r>
                <a:r>
                  <a:rPr lang="en-US" sz="1400" b="1" dirty="0" err="1"/>
                  <a:t>init</a:t>
                </a:r>
                <a:r>
                  <a:rPr lang="en-US" sz="1400" dirty="0"/>
                  <a:t> {</a:t>
                </a:r>
              </a:p>
              <a:p>
                <a:r>
                  <a:rPr lang="en-US" sz="1400" dirty="0"/>
                  <a:t>          voted(X,Y) := false;</a:t>
                </a:r>
              </a:p>
              <a:p>
                <a:r>
                  <a:rPr lang="en-US" sz="1400" dirty="0"/>
                  <a:t>          </a:t>
                </a:r>
                <a:r>
                  <a:rPr lang="en-US" sz="1400" dirty="0" err="1"/>
                  <a:t>isleader</a:t>
                </a:r>
                <a:r>
                  <a:rPr lang="en-US" sz="1400" dirty="0"/>
                  <a:t>(X) := false</a:t>
                </a:r>
              </a:p>
              <a:p>
                <a:r>
                  <a:rPr lang="en-US" sz="1400" dirty="0"/>
                  <a:t>     }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A45E78-4A03-43FE-9F4C-1F41001BB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940362"/>
                <a:ext cx="2392193" cy="1815882"/>
              </a:xfrm>
              <a:prstGeom prst="rect">
                <a:avLst/>
              </a:prstGeom>
              <a:blipFill>
                <a:blip r:embed="rId6"/>
                <a:stretch>
                  <a:fillRect l="-763" t="-336" b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F50FF07-192D-42C8-BD24-EE78E5BC74E2}"/>
              </a:ext>
            </a:extLst>
          </p:cNvPr>
          <p:cNvSpPr txBox="1"/>
          <p:nvPr/>
        </p:nvSpPr>
        <p:spPr>
          <a:xfrm>
            <a:off x="623879" y="5732072"/>
            <a:ext cx="1500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} </a:t>
            </a:r>
            <a:r>
              <a:rPr lang="en-US" sz="1400" b="1" dirty="0"/>
              <a:t>with</a:t>
            </a:r>
            <a:r>
              <a:rPr lang="en-US" sz="1400" dirty="0"/>
              <a:t> set, </a:t>
            </a:r>
            <a:r>
              <a:rPr lang="en-US" sz="1400" dirty="0" err="1"/>
              <a:t>set.maj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43A5B0-9E6F-448C-8E43-6912CFB48FB4}"/>
                  </a:ext>
                </a:extLst>
              </p:cNvPr>
              <p:cNvSpPr txBox="1"/>
              <p:nvPr/>
            </p:nvSpPr>
            <p:spPr>
              <a:xfrm>
                <a:off x="1048945" y="5175789"/>
                <a:ext cx="31289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invariant</a:t>
                </a:r>
                <a:r>
                  <a:rPr lang="en-US" sz="1400" dirty="0"/>
                  <a:t> </a:t>
                </a:r>
                <a:r>
                  <a:rPr lang="en-US" sz="1400" dirty="0" err="1"/>
                  <a:t>isleader</a:t>
                </a:r>
                <a:r>
                  <a:rPr lang="en-US" sz="1400" dirty="0"/>
                  <a:t>(X)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dirty="0" err="1"/>
                  <a:t>isleader</a:t>
                </a:r>
                <a:r>
                  <a:rPr lang="en-US" sz="1400" dirty="0"/>
                  <a:t>(Y)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1400" dirty="0"/>
                  <a:t>X=Y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43A5B0-9E6F-448C-8E43-6912CFB48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45" y="5175789"/>
                <a:ext cx="3128933" cy="307777"/>
              </a:xfrm>
              <a:prstGeom prst="rect">
                <a:avLst/>
              </a:prstGeom>
              <a:blipFill>
                <a:blip r:embed="rId7"/>
                <a:stretch>
                  <a:fillRect l="-585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F6F21DD-EDC8-4806-9EBA-AFF8607FAFF3}"/>
              </a:ext>
            </a:extLst>
          </p:cNvPr>
          <p:cNvSpPr txBox="1"/>
          <p:nvPr/>
        </p:nvSpPr>
        <p:spPr>
          <a:xfrm>
            <a:off x="814057" y="2650693"/>
            <a:ext cx="12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</a:rPr>
              <a:t>specification</a:t>
            </a:r>
            <a:r>
              <a:rPr lang="en-US" sz="1400" dirty="0">
                <a:solidFill>
                  <a:prstClr val="black"/>
                </a:solidFill>
              </a:rPr>
              <a:t> {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7252E5-B0CD-42D3-8708-381FCA2FC4F9}"/>
              </a:ext>
            </a:extLst>
          </p:cNvPr>
          <p:cNvSpPr txBox="1"/>
          <p:nvPr/>
        </p:nvSpPr>
        <p:spPr>
          <a:xfrm>
            <a:off x="4137286" y="2822723"/>
            <a:ext cx="133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ghost action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3C3B87-3E71-4935-B51A-14471B314A55}"/>
              </a:ext>
            </a:extLst>
          </p:cNvPr>
          <p:cNvSpPr txBox="1"/>
          <p:nvPr/>
        </p:nvSpPr>
        <p:spPr>
          <a:xfrm>
            <a:off x="814057" y="539832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284A4D-9B3A-455B-ADD2-462AC44A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and decidability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30452E-7BC5-4775-B861-967A0AF0A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31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AC66-AF98-46E1-861F-DE066060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Concrete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198AB-CE1B-417D-B227-8FE3D4494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112571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Uses real network</a:t>
            </a:r>
          </a:p>
          <a:p>
            <a:r>
              <a:rPr lang="en-US" dirty="0"/>
              <a:t>Decorated with ghost calls to abstract model</a:t>
            </a:r>
          </a:p>
          <a:p>
            <a:r>
              <a:rPr lang="en-US" dirty="0"/>
              <a:t>Uses abstract model invariant in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D077D5-0DFC-4041-A906-ABBBA8699738}"/>
                  </a:ext>
                </a:extLst>
              </p:cNvPr>
              <p:cNvSpPr txBox="1"/>
              <p:nvPr/>
            </p:nvSpPr>
            <p:spPr>
              <a:xfrm>
                <a:off x="1260987" y="2536723"/>
                <a:ext cx="3671390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action </a:t>
                </a:r>
                <a:r>
                  <a:rPr lang="en-US" dirty="0" err="1"/>
                  <a:t>handle_req</a:t>
                </a:r>
                <a:r>
                  <a:rPr lang="en-US" dirty="0"/>
                  <a:t>(</a:t>
                </a:r>
                <a:r>
                  <a:rPr lang="en-US" dirty="0" err="1"/>
                  <a:t>self:pid</a:t>
                </a:r>
                <a:r>
                  <a:rPr lang="en-US" dirty="0"/>
                  <a:t>, n:pid)  = {</a:t>
                </a:r>
              </a:p>
              <a:p>
                <a:r>
                  <a:rPr lang="en-US" dirty="0"/>
                  <a:t>        </a:t>
                </a: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voted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self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{</a:t>
                </a:r>
              </a:p>
              <a:p>
                <a:r>
                  <a:rPr lang="en-US" b="1" dirty="0"/>
                  <a:t>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voted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self</m:t>
                        </m:r>
                      </m:e>
                    </m:d>
                  </m:oMath>
                </a14:m>
                <a:r>
                  <a:rPr lang="en-US" dirty="0"/>
                  <a:t> := true</a:t>
                </a:r>
              </a:p>
              <a:p>
                <a:r>
                  <a:rPr lang="en-US" dirty="0"/>
                  <a:t>                </a:t>
                </a:r>
                <a:r>
                  <a:rPr lang="en-US" b="1" dirty="0"/>
                  <a:t>call</a:t>
                </a:r>
                <a:r>
                  <a:rPr lang="en-US" dirty="0"/>
                  <a:t> </a:t>
                </a:r>
                <a:r>
                  <a:rPr lang="en-US" dirty="0" err="1"/>
                  <a:t>send_vote</a:t>
                </a:r>
                <a:r>
                  <a:rPr lang="en-US" dirty="0"/>
                  <a:t>(</a:t>
                </a:r>
                <a:r>
                  <a:rPr lang="en-US" dirty="0" err="1"/>
                  <a:t>self,n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</a:t>
                </a:r>
                <a:r>
                  <a:rPr lang="en-US" b="1" dirty="0"/>
                  <a:t>call</a:t>
                </a:r>
                <a:r>
                  <a:rPr lang="en-US" dirty="0"/>
                  <a:t> </a:t>
                </a:r>
                <a:r>
                  <a:rPr lang="en-US" dirty="0" err="1"/>
                  <a:t>protocol.vote</a:t>
                </a:r>
                <a:r>
                  <a:rPr lang="en-US" dirty="0"/>
                  <a:t>(</a:t>
                </a:r>
                <a:r>
                  <a:rPr lang="en-US" dirty="0" err="1"/>
                  <a:t>self,n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}</a:t>
                </a:r>
              </a:p>
              <a:p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D077D5-0DFC-4041-A906-ABBBA8699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987" y="2536723"/>
                <a:ext cx="3671390" cy="2031325"/>
              </a:xfrm>
              <a:prstGeom prst="rect">
                <a:avLst/>
              </a:prstGeom>
              <a:blipFill>
                <a:blip r:embed="rId3"/>
                <a:stretch>
                  <a:fillRect l="-1495" t="-1502" r="-498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E33CC4E-663C-4D52-8A05-F3F4241F8F8E}"/>
              </a:ext>
            </a:extLst>
          </p:cNvPr>
          <p:cNvSpPr txBox="1"/>
          <p:nvPr/>
        </p:nvSpPr>
        <p:spPr>
          <a:xfrm>
            <a:off x="5240633" y="3653370"/>
            <a:ext cx="2718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Note call to abstract model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must satisfy precondition</a:t>
            </a:r>
          </a:p>
        </p:txBody>
      </p:sp>
    </p:spTree>
    <p:extLst>
      <p:ext uri="{BB962C8B-B14F-4D97-AF65-F5344CB8AC3E}">
        <p14:creationId xmlns:p14="http://schemas.microsoft.com/office/powerpoint/2010/main" val="406338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004C-4C97-488A-8E5A-20181A49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Receiving a vote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85ED4-1DF4-4A1D-A8C0-4D109FDEF563}"/>
              </a:ext>
            </a:extLst>
          </p:cNvPr>
          <p:cNvSpPr txBox="1"/>
          <p:nvPr/>
        </p:nvSpPr>
        <p:spPr>
          <a:xfrm>
            <a:off x="628650" y="1120676"/>
            <a:ext cx="48510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action</a:t>
            </a:r>
            <a:r>
              <a:rPr lang="en-US" sz="1600" dirty="0"/>
              <a:t> </a:t>
            </a:r>
            <a:r>
              <a:rPr lang="en-US" sz="1600" dirty="0" err="1"/>
              <a:t>handle_vote</a:t>
            </a:r>
            <a:r>
              <a:rPr lang="en-US" sz="1600" dirty="0"/>
              <a:t>(self : node, </a:t>
            </a:r>
            <a:r>
              <a:rPr lang="en-US" sz="1600" dirty="0" err="1"/>
              <a:t>src</a:t>
            </a:r>
            <a:r>
              <a:rPr lang="en-US" sz="1600" dirty="0"/>
              <a:t> : node, vote : node) {</a:t>
            </a:r>
          </a:p>
          <a:p>
            <a:r>
              <a:rPr lang="en-US" sz="1600" dirty="0"/>
              <a:t>        </a:t>
            </a:r>
            <a:r>
              <a:rPr lang="en-US" sz="1600" b="1" dirty="0"/>
              <a:t>if</a:t>
            </a:r>
            <a:r>
              <a:rPr lang="en-US" sz="1600" dirty="0"/>
              <a:t> vote = self {</a:t>
            </a:r>
          </a:p>
          <a:p>
            <a:r>
              <a:rPr lang="en-US" sz="1600" dirty="0"/>
              <a:t>            voters(self) := voters(self).add(</a:t>
            </a:r>
            <a:r>
              <a:rPr lang="en-US" sz="1600" dirty="0" err="1"/>
              <a:t>src</a:t>
            </a:r>
            <a:r>
              <a:rPr lang="en-US" sz="1600" dirty="0"/>
              <a:t>);</a:t>
            </a:r>
          </a:p>
          <a:p>
            <a:r>
              <a:rPr lang="en-US" sz="1600" dirty="0"/>
              <a:t>            </a:t>
            </a:r>
            <a:r>
              <a:rPr lang="en-US" sz="1600" b="1" dirty="0"/>
              <a:t>if</a:t>
            </a:r>
            <a:r>
              <a:rPr lang="en-US" sz="1600" dirty="0"/>
              <a:t> </a:t>
            </a:r>
            <a:r>
              <a:rPr lang="en-US" sz="1600" dirty="0" err="1"/>
              <a:t>set.majority</a:t>
            </a:r>
            <a:r>
              <a:rPr lang="en-US" sz="1600" dirty="0"/>
              <a:t>(voters(self)) {</a:t>
            </a:r>
          </a:p>
          <a:p>
            <a:r>
              <a:rPr lang="en-US" sz="1600" b="1" dirty="0"/>
              <a:t>                call</a:t>
            </a:r>
            <a:r>
              <a:rPr lang="en-US" sz="1600" dirty="0"/>
              <a:t> </a:t>
            </a:r>
            <a:r>
              <a:rPr lang="en-US" sz="1600" dirty="0" err="1"/>
              <a:t>send_leader</a:t>
            </a:r>
            <a:r>
              <a:rPr lang="en-US" sz="1600" dirty="0"/>
              <a:t>(self);</a:t>
            </a:r>
          </a:p>
          <a:p>
            <a:r>
              <a:rPr lang="en-US" sz="1600" dirty="0"/>
              <a:t>                </a:t>
            </a:r>
            <a:r>
              <a:rPr lang="en-US" sz="1600" b="1" dirty="0"/>
              <a:t>call</a:t>
            </a:r>
            <a:r>
              <a:rPr lang="en-US" sz="1600" dirty="0"/>
              <a:t> </a:t>
            </a:r>
            <a:r>
              <a:rPr lang="en-US" sz="1600" dirty="0" err="1"/>
              <a:t>protocol.make_leader</a:t>
            </a:r>
            <a:r>
              <a:rPr lang="en-US" sz="1600" dirty="0"/>
              <a:t>(self, voters(self))</a:t>
            </a:r>
          </a:p>
          <a:p>
            <a:r>
              <a:rPr lang="en-US" sz="1600" dirty="0"/>
              <a:t>            }</a:t>
            </a:r>
          </a:p>
          <a:p>
            <a:r>
              <a:rPr lang="en-US" sz="1600" dirty="0"/>
              <a:t>        }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9E5D4-CE22-4A8D-A1AA-5B27B155FD40}"/>
              </a:ext>
            </a:extLst>
          </p:cNvPr>
          <p:cNvSpPr txBox="1"/>
          <p:nvPr/>
        </p:nvSpPr>
        <p:spPr>
          <a:xfrm>
            <a:off x="3964839" y="2809037"/>
            <a:ext cx="381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voters(self) must be a quorum for self!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2DF66-52D9-41A9-994D-29FF83B45CCD}"/>
              </a:ext>
            </a:extLst>
          </p:cNvPr>
          <p:cNvSpPr txBox="1"/>
          <p:nvPr/>
        </p:nvSpPr>
        <p:spPr>
          <a:xfrm>
            <a:off x="628650" y="3864934"/>
            <a:ext cx="412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concrete specification looks like this: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44BF6C-EA79-417C-9715-F1F5B1BFB5A2}"/>
                  </a:ext>
                </a:extLst>
              </p:cNvPr>
              <p:cNvSpPr txBox="1"/>
              <p:nvPr/>
            </p:nvSpPr>
            <p:spPr>
              <a:xfrm>
                <a:off x="628650" y="4422098"/>
                <a:ext cx="50868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specification</a:t>
                </a:r>
                <a:r>
                  <a:rPr lang="en-US" sz="1600" dirty="0"/>
                  <a:t> {</a:t>
                </a:r>
              </a:p>
              <a:p>
                <a:r>
                  <a:rPr lang="en-US" sz="1600" dirty="0"/>
                  <a:t>    </a:t>
                </a:r>
                <a:r>
                  <a:rPr lang="en-US" sz="1600" b="1" dirty="0"/>
                  <a:t>function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is_leader</a:t>
                </a:r>
                <a:r>
                  <a:rPr lang="en-US" sz="1600" dirty="0"/>
                  <a:t>(N) =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1600" dirty="0"/>
                  <a:t>M. </a:t>
                </a:r>
                <a:r>
                  <a:rPr lang="en-US" sz="1600" dirty="0" err="1"/>
                  <a:t>net.sent</a:t>
                </a:r>
                <a:r>
                  <a:rPr lang="en-US" sz="1600" dirty="0"/>
                  <a:t>(N,M)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M.is_leader</a:t>
                </a:r>
                <a:endParaRPr lang="en-US" sz="1600" dirty="0"/>
              </a:p>
              <a:p>
                <a:r>
                  <a:rPr lang="en-US" sz="1600" dirty="0"/>
                  <a:t>    </a:t>
                </a:r>
                <a:r>
                  <a:rPr lang="en-US" sz="1600" b="1" dirty="0"/>
                  <a:t>invariant</a:t>
                </a:r>
                <a:r>
                  <a:rPr lang="en-US" sz="1600" dirty="0"/>
                  <a:t> [safe] </a:t>
                </a:r>
                <a:r>
                  <a:rPr lang="en-US" sz="1600" dirty="0" err="1"/>
                  <a:t>is_leader</a:t>
                </a:r>
                <a:r>
                  <a:rPr lang="en-US" sz="1600" dirty="0"/>
                  <a:t>(N1)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sz="1600" dirty="0" err="1"/>
                  <a:t>is_leader</a:t>
                </a:r>
                <a:r>
                  <a:rPr lang="en-US" sz="1600" dirty="0"/>
                  <a:t>(N2)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1600" dirty="0"/>
                  <a:t>N1=N2</a:t>
                </a:r>
              </a:p>
              <a:p>
                <a:r>
                  <a:rPr lang="en-US" sz="1600" dirty="0"/>
                  <a:t>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44BF6C-EA79-417C-9715-F1F5B1BFB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422098"/>
                <a:ext cx="5086842" cy="1077218"/>
              </a:xfrm>
              <a:prstGeom prst="rect">
                <a:avLst/>
              </a:prstGeom>
              <a:blipFill>
                <a:blip r:embed="rId2"/>
                <a:stretch>
                  <a:fillRect l="-599" t="-1695" b="-6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43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8" grpId="0"/>
      <p:bldP spid="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07B82-6475-4DEC-AA2F-D64F02F8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invariant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122FE5-4348-46C9-8731-6F3AD1F08C17}"/>
                  </a:ext>
                </a:extLst>
              </p:cNvPr>
              <p:cNvSpPr txBox="1"/>
              <p:nvPr/>
            </p:nvSpPr>
            <p:spPr>
              <a:xfrm>
                <a:off x="628650" y="1859340"/>
                <a:ext cx="614091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 </a:t>
                </a:r>
                <a:r>
                  <a:rPr lang="en-US" sz="1600" b="1" dirty="0"/>
                  <a:t>private</a:t>
                </a:r>
                <a:r>
                  <a:rPr lang="en-US" sz="1600" dirty="0"/>
                  <a:t> {</a:t>
                </a:r>
              </a:p>
              <a:p>
                <a:r>
                  <a:rPr lang="en-US" sz="1600" dirty="0"/>
                  <a:t>    </a:t>
                </a:r>
                <a:r>
                  <a:rPr lang="en-US" sz="1600" b="1" dirty="0"/>
                  <a:t>invariant</a:t>
                </a:r>
                <a:r>
                  <a:rPr lang="en-US" sz="1600" dirty="0"/>
                  <a:t> </a:t>
                </a:r>
                <a:r>
                  <a:rPr lang="en-US" sz="1600" dirty="0" err="1"/>
                  <a:t>net.sent</a:t>
                </a:r>
                <a:r>
                  <a:rPr lang="en-US" sz="1600" dirty="0"/>
                  <a:t>(M,N)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M.is_vote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1600" dirty="0"/>
                  <a:t>protocol</a:t>
                </a:r>
                <a:r>
                  <a:rPr lang="en-US" sz="1600" dirty="0" err="1"/>
                  <a:t>.voted</a:t>
                </a:r>
                <a:r>
                  <a:rPr lang="en-US" sz="1600" dirty="0"/>
                  <a:t>(</a:t>
                </a:r>
                <a:r>
                  <a:rPr lang="en-US" sz="1600" dirty="0" err="1"/>
                  <a:t>M.src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M.vote</a:t>
                </a:r>
                <a:r>
                  <a:rPr lang="en-US" sz="1600" dirty="0"/>
                  <a:t>)</a:t>
                </a:r>
              </a:p>
              <a:p>
                <a:r>
                  <a:rPr lang="en-US" sz="1600" dirty="0"/>
                  <a:t>    </a:t>
                </a:r>
                <a:r>
                  <a:rPr lang="en-US" sz="1600" b="1" dirty="0"/>
                  <a:t>invariant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set.member</a:t>
                </a:r>
                <a:r>
                  <a:rPr lang="en-US" sz="1600" dirty="0"/>
                  <a:t>(N1 ,voters(N2))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protocol.voted</a:t>
                </a:r>
                <a:r>
                  <a:rPr lang="en-US" sz="1600" dirty="0"/>
                  <a:t>(N1,N2)</a:t>
                </a:r>
              </a:p>
              <a:p>
                <a:r>
                  <a:rPr lang="en-US" sz="1600" dirty="0"/>
                  <a:t>    </a:t>
                </a:r>
                <a:r>
                  <a:rPr lang="en-US" sz="1600" b="1" dirty="0"/>
                  <a:t>invariant </a:t>
                </a:r>
                <a:r>
                  <a:rPr lang="en-US" sz="1600" dirty="0" err="1"/>
                  <a:t>net.sent</a:t>
                </a:r>
                <a:r>
                  <a:rPr lang="en-US" sz="1600" dirty="0"/>
                  <a:t>(M,N)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M.is_leader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protocol</a:t>
                </a:r>
                <a:r>
                  <a:rPr lang="en-US" sz="1600" dirty="0" err="1"/>
                  <a:t>.isleader</a:t>
                </a:r>
                <a:r>
                  <a:rPr lang="en-US" sz="1600" dirty="0"/>
                  <a:t>(</a:t>
                </a:r>
                <a:r>
                  <a:rPr lang="en-US" sz="1600" dirty="0" err="1"/>
                  <a:t>M.src</a:t>
                </a:r>
                <a:r>
                  <a:rPr lang="en-US" sz="1600" dirty="0"/>
                  <a:t>)</a:t>
                </a:r>
              </a:p>
              <a:p>
                <a:r>
                  <a:rPr lang="en-US" sz="1600" dirty="0"/>
                  <a:t>    </a:t>
                </a:r>
                <a:r>
                  <a:rPr lang="en-US" sz="1600" b="1" dirty="0"/>
                  <a:t>invariant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protocol.voted</a:t>
                </a:r>
                <a:r>
                  <a:rPr lang="en-US" sz="1600" dirty="0"/>
                  <a:t>(N1,N2)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voted(N1)</a:t>
                </a:r>
              </a:p>
              <a:p>
                <a:r>
                  <a:rPr lang="en-US" sz="1600" dirty="0"/>
                  <a:t>}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122FE5-4348-46C9-8731-6F3AD1F08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59340"/>
                <a:ext cx="6140912" cy="1569660"/>
              </a:xfrm>
              <a:prstGeom prst="rect">
                <a:avLst/>
              </a:prstGeom>
              <a:blipFill>
                <a:blip r:embed="rId2"/>
                <a:stretch>
                  <a:fillRect l="-497" t="-1163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8375618-1324-4DB8-A153-1935A655A792}"/>
              </a:ext>
            </a:extLst>
          </p:cNvPr>
          <p:cNvSpPr txBox="1"/>
          <p:nvPr/>
        </p:nvSpPr>
        <p:spPr>
          <a:xfrm>
            <a:off x="628650" y="1295255"/>
            <a:ext cx="8233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implementation invariant relates the abstract protocol and implementation states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343FBC-287A-4DB3-88D6-EF0404ECFEC7}"/>
              </a:ext>
            </a:extLst>
          </p:cNvPr>
          <p:cNvSpPr txBox="1"/>
          <p:nvPr/>
        </p:nvSpPr>
        <p:spPr>
          <a:xfrm>
            <a:off x="628650" y="3750442"/>
            <a:ext cx="7573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place of property </a:t>
            </a:r>
            <a:r>
              <a:rPr lang="en-US" dirty="0" err="1">
                <a:solidFill>
                  <a:srgbClr val="C00000"/>
                </a:solidFill>
              </a:rPr>
              <a:t>maj</a:t>
            </a:r>
            <a:r>
              <a:rPr lang="en-US" dirty="0"/>
              <a:t>, we use the </a:t>
            </a:r>
            <a:r>
              <a:rPr lang="en-US" i="1" dirty="0">
                <a:solidFill>
                  <a:srgbClr val="0070C0"/>
                </a:solidFill>
              </a:rPr>
              <a:t>one leader </a:t>
            </a:r>
            <a:r>
              <a:rPr lang="en-US" dirty="0"/>
              <a:t>invariant of the abstract model.</a:t>
            </a:r>
          </a:p>
          <a:p>
            <a:r>
              <a:rPr lang="en-US" dirty="0"/>
              <a:t>Our invariant relates </a:t>
            </a:r>
            <a:r>
              <a:rPr lang="en-US" dirty="0" err="1">
                <a:solidFill>
                  <a:srgbClr val="C00000"/>
                </a:solidFill>
              </a:rPr>
              <a:t>protocol.isleader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to the network contents, allowing us to prove the implementation has at most one leader, without function cycles.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7832B5-67B7-451D-B7C7-0ED9BBBF9E0C}"/>
              </a:ext>
            </a:extLst>
          </p:cNvPr>
          <p:cNvSpPr txBox="1"/>
          <p:nvPr/>
        </p:nvSpPr>
        <p:spPr>
          <a:xfrm>
            <a:off x="628650" y="5193413"/>
            <a:ext cx="812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we can compile and run our concrete protocol, with the abstract protocol sliced.</a:t>
            </a:r>
          </a:p>
        </p:txBody>
      </p:sp>
    </p:spTree>
    <p:extLst>
      <p:ext uri="{BB962C8B-B14F-4D97-AF65-F5344CB8AC3E}">
        <p14:creationId xmlns:p14="http://schemas.microsoft.com/office/powerpoint/2010/main" val="131170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EB43B-ECB8-4A01-BBE1-5B2226A5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Tactics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D3F8-D468-4EB7-96B0-46729A339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reduce our proof to decidable VC’s we used two main tactics:</a:t>
            </a:r>
          </a:p>
          <a:p>
            <a:pPr lvl="1"/>
            <a:r>
              <a:rPr lang="en-US" dirty="0"/>
              <a:t>Hide theory reasoning inside an ADT</a:t>
            </a:r>
          </a:p>
          <a:p>
            <a:pPr lvl="2"/>
            <a:r>
              <a:rPr lang="en-US" dirty="0"/>
              <a:t>Theories (esp. arithmetic) tend to break decidability</a:t>
            </a:r>
          </a:p>
          <a:p>
            <a:pPr lvl="2"/>
            <a:r>
              <a:rPr lang="en-US" dirty="0"/>
              <a:t>Think about what properties/operations you need over a type</a:t>
            </a:r>
          </a:p>
          <a:p>
            <a:pPr lvl="2"/>
            <a:r>
              <a:rPr lang="en-US" dirty="0"/>
              <a:t>Put these in the specification of the type</a:t>
            </a:r>
          </a:p>
          <a:p>
            <a:pPr lvl="2"/>
            <a:r>
              <a:rPr lang="en-US" dirty="0"/>
              <a:t>Hide the theory in the implementation</a:t>
            </a:r>
          </a:p>
          <a:p>
            <a:pPr lvl="1"/>
            <a:r>
              <a:rPr lang="en-US" dirty="0"/>
              <a:t>Prove key lemmas in an abstract model</a:t>
            </a:r>
          </a:p>
          <a:p>
            <a:pPr lvl="2"/>
            <a:r>
              <a:rPr lang="en-US" dirty="0"/>
              <a:t>Use relations instead of functions for stratification</a:t>
            </a:r>
          </a:p>
          <a:p>
            <a:pPr lvl="2"/>
            <a:r>
              <a:rPr lang="en-US" dirty="0"/>
              <a:t>Use the lemmas in the concrete protocol</a:t>
            </a:r>
          </a:p>
          <a:p>
            <a:pPr lvl="2"/>
            <a:r>
              <a:rPr lang="en-US" dirty="0"/>
              <a:t>Allows hiding inconvenient properties or functions</a:t>
            </a:r>
          </a:p>
          <a:p>
            <a:pPr lvl="2"/>
            <a:r>
              <a:rPr lang="en-US" dirty="0"/>
              <a:t>Implementation invariant relates concrete/abstract state</a:t>
            </a:r>
          </a:p>
          <a:p>
            <a:pPr lvl="2"/>
            <a:r>
              <a:rPr lang="en-US" dirty="0"/>
              <a:t>Abstractions also reduce proof complexity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5544DD-3D16-42AD-9F67-289F2191AA23}"/>
              </a:ext>
            </a:extLst>
          </p:cNvPr>
          <p:cNvSpPr txBox="1"/>
          <p:nvPr/>
        </p:nvSpPr>
        <p:spPr>
          <a:xfrm>
            <a:off x="1458543" y="6043381"/>
            <a:ext cx="749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helps a lot to plan an order of sorts in advance, to minimize function cycles.</a:t>
            </a:r>
          </a:p>
        </p:txBody>
      </p:sp>
    </p:spTree>
    <p:extLst>
      <p:ext uri="{BB962C8B-B14F-4D97-AF65-F5344CB8AC3E}">
        <p14:creationId xmlns:p14="http://schemas.microsoft.com/office/powerpoint/2010/main" val="134572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73228-6FFB-415D-90EA-D048702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Paxos</a:t>
            </a:r>
            <a:r>
              <a:rPr lang="en-US" dirty="0"/>
              <a:t> variants and 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4B002-8916-438B-B6AC-B0EA54E5E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consensus protocols</a:t>
            </a:r>
          </a:p>
          <a:p>
            <a:pPr lvl="1"/>
            <a:r>
              <a:rPr lang="en-US" dirty="0"/>
              <a:t>Widely used in cloud services to implement replicated state machines</a:t>
            </a:r>
          </a:p>
          <a:p>
            <a:pPr lvl="1"/>
            <a:r>
              <a:rPr lang="en-US" dirty="0"/>
              <a:t>Have a leader election phase similar to our toy example</a:t>
            </a:r>
          </a:p>
          <a:p>
            <a:r>
              <a:rPr lang="en-US" dirty="0"/>
              <a:t>Use same strategy as toy protocol</a:t>
            </a:r>
          </a:p>
          <a:p>
            <a:pPr lvl="1"/>
            <a:r>
              <a:rPr lang="en-US" dirty="0"/>
              <a:t>Same ADT for sets with majority predicate</a:t>
            </a:r>
          </a:p>
          <a:p>
            <a:pPr lvl="1"/>
            <a:r>
              <a:rPr lang="en-US" dirty="0"/>
              <a:t>Abstract protocol model with relational state</a:t>
            </a:r>
          </a:p>
          <a:p>
            <a:pPr lvl="2"/>
            <a:r>
              <a:rPr lang="en-US" dirty="0"/>
              <a:t>Prove consistency of this model as a lemma</a:t>
            </a:r>
          </a:p>
          <a:p>
            <a:pPr lvl="1"/>
            <a:r>
              <a:rPr lang="en-US" dirty="0"/>
              <a:t>Use consistency of abstract model to prove implementation consistency</a:t>
            </a:r>
          </a:p>
          <a:p>
            <a:pPr lvl="2"/>
            <a:r>
              <a:rPr lang="en-US" dirty="0"/>
              <a:t>Inductive invariant relates abstract/concrete state</a:t>
            </a:r>
          </a:p>
        </p:txBody>
      </p:sp>
    </p:spTree>
    <p:extLst>
      <p:ext uri="{BB962C8B-B14F-4D97-AF65-F5344CB8AC3E}">
        <p14:creationId xmlns:p14="http://schemas.microsoft.com/office/powerpoint/2010/main" val="370266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D745B-93FC-4D8F-96AE-96E916BC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invariant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BE18A-2259-4686-B689-D31F79CFC430}"/>
              </a:ext>
            </a:extLst>
          </p:cNvPr>
          <p:cNvSpPr txBox="1"/>
          <p:nvPr/>
        </p:nvSpPr>
        <p:spPr>
          <a:xfrm>
            <a:off x="377927" y="1356852"/>
            <a:ext cx="441819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conjecture </a:t>
            </a:r>
            <a:r>
              <a:rPr lang="en-US" sz="800" dirty="0" err="1"/>
              <a:t>vsp.started</a:t>
            </a:r>
            <a:r>
              <a:rPr lang="en-US" sz="800" dirty="0"/>
              <a:t>(</a:t>
            </a:r>
            <a:r>
              <a:rPr lang="en-US" sz="800" dirty="0" err="1"/>
              <a:t>E,self</a:t>
            </a:r>
            <a:r>
              <a:rPr lang="en-US" sz="800" dirty="0"/>
              <a:t>) &lt;-&gt; E &lt;= </a:t>
            </a:r>
            <a:r>
              <a:rPr lang="en-US" sz="800" dirty="0" err="1"/>
              <a:t>current_epoch</a:t>
            </a:r>
            <a:endParaRPr lang="en-US" sz="800" dirty="0"/>
          </a:p>
          <a:p>
            <a:r>
              <a:rPr lang="en-US" sz="800" dirty="0"/>
              <a:t>conjecture </a:t>
            </a:r>
            <a:r>
              <a:rPr lang="en-US" sz="800" dirty="0" err="1"/>
              <a:t>vsp.proposal</a:t>
            </a:r>
            <a:r>
              <a:rPr lang="en-US" sz="800" dirty="0"/>
              <a:t>(E,I,V) &amp; </a:t>
            </a:r>
            <a:r>
              <a:rPr lang="en-US" sz="800" dirty="0" err="1"/>
              <a:t>leader_of</a:t>
            </a:r>
            <a:r>
              <a:rPr lang="en-US" sz="800" dirty="0"/>
              <a:t>(</a:t>
            </a:r>
            <a:r>
              <a:rPr lang="en-US" sz="800" dirty="0" err="1"/>
              <a:t>self,E</a:t>
            </a:r>
            <a:r>
              <a:rPr lang="en-US" sz="800" dirty="0"/>
              <a:t>) -&gt; E &lt; </a:t>
            </a:r>
            <a:r>
              <a:rPr lang="en-US" sz="800" dirty="0" err="1"/>
              <a:t>current_epoch</a:t>
            </a:r>
            <a:r>
              <a:rPr lang="en-US" sz="800" dirty="0"/>
              <a:t> </a:t>
            </a:r>
          </a:p>
          <a:p>
            <a:r>
              <a:rPr lang="en-US" sz="800" dirty="0"/>
              <a:t>                                                                               | E = </a:t>
            </a:r>
            <a:r>
              <a:rPr lang="en-US" sz="800" dirty="0" err="1"/>
              <a:t>current_epoch</a:t>
            </a:r>
            <a:r>
              <a:rPr lang="en-US" sz="800" dirty="0"/>
              <a:t> &amp; I &lt; </a:t>
            </a:r>
            <a:r>
              <a:rPr lang="en-US" sz="800" dirty="0" err="1"/>
              <a:t>proposal_inst</a:t>
            </a:r>
            <a:endParaRPr lang="en-US" sz="800" dirty="0"/>
          </a:p>
          <a:p>
            <a:r>
              <a:rPr lang="pt-BR" sz="800" dirty="0"/>
              <a:t>conjecture vsp.vote(E,self,I,V) -&gt; E &lt;= current_epoch</a:t>
            </a:r>
          </a:p>
          <a:p>
            <a:r>
              <a:rPr lang="pt-BR" sz="800" dirty="0"/>
              <a:t>conjecture vsp.transferral(E,self,I,V) -&gt; E &lt; current_epoch | E = current_epoch &amp; I &lt; proposal_inst</a:t>
            </a:r>
          </a:p>
          <a:p>
            <a:r>
              <a:rPr lang="en-US" sz="800" dirty="0"/>
              <a:t>conjecture </a:t>
            </a:r>
            <a:r>
              <a:rPr lang="en-US" sz="800" dirty="0" err="1"/>
              <a:t>shim.sent</a:t>
            </a:r>
            <a:r>
              <a:rPr lang="en-US" sz="800" dirty="0"/>
              <a:t>(M,D) &amp; </a:t>
            </a:r>
            <a:r>
              <a:rPr lang="en-US" sz="800" dirty="0" err="1"/>
              <a:t>msg.m_kind</a:t>
            </a:r>
            <a:r>
              <a:rPr lang="en-US" sz="800" dirty="0"/>
              <a:t>(M) = </a:t>
            </a:r>
            <a:r>
              <a:rPr lang="en-US" sz="800" dirty="0" err="1"/>
              <a:t>msg_kind.propose</a:t>
            </a:r>
            <a:endParaRPr lang="en-US" sz="800" dirty="0"/>
          </a:p>
          <a:p>
            <a:r>
              <a:rPr lang="en-US" sz="800" dirty="0"/>
              <a:t>                  -&gt; </a:t>
            </a:r>
            <a:r>
              <a:rPr lang="en-US" sz="800" dirty="0" err="1"/>
              <a:t>vsp.proposal</a:t>
            </a:r>
            <a:r>
              <a:rPr lang="en-US" sz="800" dirty="0"/>
              <a:t>(</a:t>
            </a:r>
            <a:r>
              <a:rPr lang="en-US" sz="800" dirty="0" err="1"/>
              <a:t>msg.m_epoch</a:t>
            </a:r>
            <a:r>
              <a:rPr lang="en-US" sz="800" dirty="0"/>
              <a:t>(M),</a:t>
            </a:r>
            <a:r>
              <a:rPr lang="en-US" sz="800" dirty="0" err="1"/>
              <a:t>msg.m_inst</a:t>
            </a:r>
            <a:r>
              <a:rPr lang="en-US" sz="800" dirty="0"/>
              <a:t>(M),</a:t>
            </a:r>
            <a:r>
              <a:rPr lang="en-US" sz="800" dirty="0" err="1"/>
              <a:t>msg.m_value</a:t>
            </a:r>
            <a:r>
              <a:rPr lang="en-US" sz="800" dirty="0"/>
              <a:t>(M))</a:t>
            </a:r>
          </a:p>
          <a:p>
            <a:r>
              <a:rPr lang="en-US" sz="800" dirty="0"/>
              <a:t>conjecture </a:t>
            </a:r>
            <a:r>
              <a:rPr lang="en-US" sz="800" dirty="0" err="1"/>
              <a:t>shim.sent</a:t>
            </a:r>
            <a:r>
              <a:rPr lang="en-US" sz="800" dirty="0"/>
              <a:t>(M,D) &amp; </a:t>
            </a:r>
            <a:r>
              <a:rPr lang="en-US" sz="800" dirty="0" err="1"/>
              <a:t>msg.m_kind</a:t>
            </a:r>
            <a:r>
              <a:rPr lang="en-US" sz="800" dirty="0"/>
              <a:t>(M) = </a:t>
            </a:r>
            <a:r>
              <a:rPr lang="en-US" sz="800" dirty="0" err="1"/>
              <a:t>msg_kind.do_vote</a:t>
            </a:r>
            <a:r>
              <a:rPr lang="en-US" sz="800" dirty="0"/>
              <a:t> </a:t>
            </a:r>
          </a:p>
          <a:p>
            <a:r>
              <a:rPr lang="en-US" sz="800" dirty="0"/>
              <a:t>                 -&gt; </a:t>
            </a:r>
            <a:r>
              <a:rPr lang="en-US" sz="800" dirty="0" err="1"/>
              <a:t>vsp.vote</a:t>
            </a:r>
            <a:r>
              <a:rPr lang="en-US" sz="800" dirty="0"/>
              <a:t>(</a:t>
            </a:r>
            <a:r>
              <a:rPr lang="en-US" sz="800" dirty="0" err="1"/>
              <a:t>msg.m_epoch</a:t>
            </a:r>
            <a:r>
              <a:rPr lang="en-US" sz="800" dirty="0"/>
              <a:t>(M),</a:t>
            </a:r>
            <a:r>
              <a:rPr lang="en-US" sz="800" dirty="0" err="1"/>
              <a:t>msg.m_node</a:t>
            </a:r>
            <a:r>
              <a:rPr lang="en-US" sz="800" dirty="0"/>
              <a:t>(M),</a:t>
            </a:r>
            <a:r>
              <a:rPr lang="en-US" sz="800" dirty="0" err="1"/>
              <a:t>msg.m_inst</a:t>
            </a:r>
            <a:r>
              <a:rPr lang="en-US" sz="800" dirty="0"/>
              <a:t>(M),</a:t>
            </a:r>
            <a:r>
              <a:rPr lang="en-US" sz="800" dirty="0" err="1"/>
              <a:t>msg.m_value</a:t>
            </a:r>
            <a:r>
              <a:rPr lang="en-US" sz="800" dirty="0"/>
              <a:t>(M))</a:t>
            </a:r>
          </a:p>
          <a:p>
            <a:r>
              <a:rPr lang="en-US" sz="800" dirty="0"/>
              <a:t>conjecture </a:t>
            </a:r>
            <a:r>
              <a:rPr lang="en-US" sz="800" dirty="0" err="1"/>
              <a:t>nodeset.member</a:t>
            </a:r>
            <a:r>
              <a:rPr lang="en-US" sz="800" dirty="0"/>
              <a:t>(</a:t>
            </a:r>
            <a:r>
              <a:rPr lang="en-US" sz="800" dirty="0" err="1"/>
              <a:t>N,voters</a:t>
            </a:r>
            <a:r>
              <a:rPr lang="en-US" sz="800" dirty="0"/>
              <a:t>) -&gt; </a:t>
            </a:r>
            <a:r>
              <a:rPr lang="en-US" sz="800" dirty="0" err="1"/>
              <a:t>vsp.vote</a:t>
            </a:r>
            <a:r>
              <a:rPr lang="en-US" sz="800" dirty="0"/>
              <a:t>(</a:t>
            </a:r>
            <a:r>
              <a:rPr lang="en-US" sz="800" dirty="0" err="1"/>
              <a:t>current_epoch,N,current_inst,current_value</a:t>
            </a:r>
            <a:r>
              <a:rPr lang="en-US" sz="800" dirty="0"/>
              <a:t>)</a:t>
            </a:r>
          </a:p>
          <a:p>
            <a:r>
              <a:rPr lang="en-US" sz="800" dirty="0"/>
              <a:t>conjecture (E &gt; </a:t>
            </a:r>
            <a:r>
              <a:rPr lang="en-US" sz="800" dirty="0" err="1"/>
              <a:t>current_epoch</a:t>
            </a:r>
            <a:r>
              <a:rPr lang="en-US" sz="800" dirty="0"/>
              <a:t> | E = </a:t>
            </a:r>
            <a:r>
              <a:rPr lang="en-US" sz="800" dirty="0" err="1"/>
              <a:t>current_epoch</a:t>
            </a:r>
            <a:r>
              <a:rPr lang="en-US" sz="800" dirty="0"/>
              <a:t> &amp; ~wedged) -&gt; ~</a:t>
            </a:r>
            <a:r>
              <a:rPr lang="en-US" sz="800" dirty="0" err="1"/>
              <a:t>vsp.wedged</a:t>
            </a:r>
            <a:r>
              <a:rPr lang="en-US" sz="800" dirty="0"/>
              <a:t>(</a:t>
            </a:r>
            <a:r>
              <a:rPr lang="en-US" sz="800" dirty="0" err="1"/>
              <a:t>E,self</a:t>
            </a:r>
            <a:r>
              <a:rPr lang="en-US" sz="800" dirty="0"/>
              <a:t>)</a:t>
            </a:r>
          </a:p>
          <a:p>
            <a:r>
              <a:rPr lang="en-US" sz="800" dirty="0"/>
              <a:t>conjecture </a:t>
            </a:r>
            <a:r>
              <a:rPr lang="en-US" sz="800" dirty="0" err="1"/>
              <a:t>shim.sent</a:t>
            </a:r>
            <a:r>
              <a:rPr lang="en-US" sz="800" dirty="0"/>
              <a:t>(M,D) &amp; </a:t>
            </a:r>
            <a:r>
              <a:rPr lang="en-US" sz="800" dirty="0" err="1"/>
              <a:t>msg.m_kind</a:t>
            </a:r>
            <a:r>
              <a:rPr lang="en-US" sz="800" dirty="0"/>
              <a:t>(M) = </a:t>
            </a:r>
            <a:r>
              <a:rPr lang="en-US" sz="800" dirty="0" err="1"/>
              <a:t>msg_kind.wedge</a:t>
            </a:r>
            <a:r>
              <a:rPr lang="en-US" sz="800" dirty="0"/>
              <a:t> </a:t>
            </a:r>
          </a:p>
          <a:p>
            <a:r>
              <a:rPr lang="en-US" sz="800" dirty="0"/>
              <a:t>                            -&gt; </a:t>
            </a:r>
            <a:r>
              <a:rPr lang="en-US" sz="800" dirty="0" err="1"/>
              <a:t>vsp.wedge_msg</a:t>
            </a:r>
            <a:r>
              <a:rPr lang="en-US" sz="800" dirty="0"/>
              <a:t>(</a:t>
            </a:r>
            <a:r>
              <a:rPr lang="en-US" sz="800" dirty="0" err="1"/>
              <a:t>msg.m_epoch</a:t>
            </a:r>
            <a:r>
              <a:rPr lang="en-US" sz="800" dirty="0"/>
              <a:t>(M),</a:t>
            </a:r>
            <a:r>
              <a:rPr lang="en-US" sz="800" dirty="0" err="1"/>
              <a:t>msg.m_stake</a:t>
            </a:r>
            <a:r>
              <a:rPr lang="en-US" sz="800" dirty="0"/>
              <a:t>(M))</a:t>
            </a:r>
          </a:p>
          <a:p>
            <a:r>
              <a:rPr lang="en-US" sz="800" dirty="0"/>
              <a:t>	conjecture </a:t>
            </a:r>
            <a:r>
              <a:rPr lang="en-US" sz="800" dirty="0" err="1"/>
              <a:t>shim.sent</a:t>
            </a:r>
            <a:r>
              <a:rPr lang="en-US" sz="800" dirty="0"/>
              <a:t>(M,D) &amp; </a:t>
            </a:r>
            <a:r>
              <a:rPr lang="en-US" sz="800" dirty="0" err="1"/>
              <a:t>msg.m_kind</a:t>
            </a:r>
            <a:r>
              <a:rPr lang="en-US" sz="800" dirty="0"/>
              <a:t>(M) = </a:t>
            </a:r>
            <a:r>
              <a:rPr lang="en-US" sz="800" dirty="0" err="1"/>
              <a:t>msg_kind.wedge</a:t>
            </a:r>
            <a:endParaRPr lang="en-US" sz="800" dirty="0"/>
          </a:p>
          <a:p>
            <a:r>
              <a:rPr lang="en-US" sz="800" dirty="0"/>
              <a:t>                     -&gt; </a:t>
            </a:r>
            <a:r>
              <a:rPr lang="en-US" sz="800" dirty="0" err="1"/>
              <a:t>msg.m_stake</a:t>
            </a:r>
            <a:r>
              <a:rPr lang="en-US" sz="800" dirty="0"/>
              <a:t>(M) &gt; 0</a:t>
            </a:r>
          </a:p>
          <a:p>
            <a:r>
              <a:rPr lang="en-US" sz="800" dirty="0"/>
              <a:t>conjecture S &gt;= </a:t>
            </a:r>
            <a:r>
              <a:rPr lang="en-US" sz="800" dirty="0" err="1"/>
              <a:t>current_stake</a:t>
            </a:r>
            <a:r>
              <a:rPr lang="en-US" sz="800" dirty="0"/>
              <a:t> -&gt; ~</a:t>
            </a:r>
            <a:r>
              <a:rPr lang="en-US" sz="800" dirty="0" err="1"/>
              <a:t>vsp.left_stake</a:t>
            </a:r>
            <a:r>
              <a:rPr lang="en-US" sz="800" dirty="0"/>
              <a:t>(</a:t>
            </a:r>
            <a:r>
              <a:rPr lang="en-US" sz="800" dirty="0" err="1"/>
              <a:t>current_epoch,self,S</a:t>
            </a:r>
            <a:r>
              <a:rPr lang="en-US" sz="800" dirty="0"/>
              <a:t>)</a:t>
            </a:r>
          </a:p>
          <a:p>
            <a:r>
              <a:rPr lang="en-US" sz="800" dirty="0"/>
              <a:t>conjecture E &gt; </a:t>
            </a:r>
            <a:r>
              <a:rPr lang="en-US" sz="800" dirty="0" err="1"/>
              <a:t>current_epoch</a:t>
            </a:r>
            <a:r>
              <a:rPr lang="en-US" sz="800" dirty="0"/>
              <a:t> -&gt; ~</a:t>
            </a:r>
            <a:r>
              <a:rPr lang="en-US" sz="800" dirty="0" err="1"/>
              <a:t>vsp.left_stake</a:t>
            </a:r>
            <a:r>
              <a:rPr lang="en-US" sz="800" dirty="0"/>
              <a:t>(</a:t>
            </a:r>
            <a:r>
              <a:rPr lang="en-US" sz="800" dirty="0" err="1"/>
              <a:t>E,self,S</a:t>
            </a:r>
            <a:r>
              <a:rPr lang="en-US" sz="800" dirty="0"/>
              <a:t>)</a:t>
            </a:r>
          </a:p>
          <a:p>
            <a:r>
              <a:rPr lang="en-US" sz="800" dirty="0"/>
              <a:t>conjecture </a:t>
            </a:r>
            <a:r>
              <a:rPr lang="en-US" sz="800" dirty="0" err="1"/>
              <a:t>shim.sent</a:t>
            </a:r>
            <a:r>
              <a:rPr lang="en-US" sz="800" dirty="0"/>
              <a:t>(M,D) &amp; </a:t>
            </a:r>
            <a:r>
              <a:rPr lang="en-US" sz="800" dirty="0" err="1"/>
              <a:t>msg.m_kind</a:t>
            </a:r>
            <a:r>
              <a:rPr lang="en-US" sz="800" dirty="0"/>
              <a:t>(M) = </a:t>
            </a:r>
            <a:r>
              <a:rPr lang="en-US" sz="800" dirty="0" err="1"/>
              <a:t>msg_kind.wedge_ack</a:t>
            </a:r>
            <a:endParaRPr lang="en-US" sz="800" dirty="0"/>
          </a:p>
          <a:p>
            <a:r>
              <a:rPr lang="en-US" sz="800" dirty="0"/>
              <a:t>               -&gt; </a:t>
            </a:r>
            <a:r>
              <a:rPr lang="en-US" sz="800" dirty="0" err="1"/>
              <a:t>vsp.joined_stake</a:t>
            </a:r>
            <a:r>
              <a:rPr lang="en-US" sz="800" dirty="0"/>
              <a:t>(</a:t>
            </a:r>
            <a:r>
              <a:rPr lang="en-US" sz="800" dirty="0" err="1"/>
              <a:t>msg.m_epoch</a:t>
            </a:r>
            <a:r>
              <a:rPr lang="en-US" sz="800" dirty="0"/>
              <a:t>(M),</a:t>
            </a:r>
            <a:r>
              <a:rPr lang="en-US" sz="800" dirty="0" err="1"/>
              <a:t>msg.m_node</a:t>
            </a:r>
            <a:r>
              <a:rPr lang="en-US" sz="800" dirty="0"/>
              <a:t>(M),</a:t>
            </a:r>
            <a:r>
              <a:rPr lang="en-US" sz="800" dirty="0" err="1"/>
              <a:t>msg.m_stake</a:t>
            </a:r>
            <a:r>
              <a:rPr lang="en-US" sz="800" dirty="0"/>
              <a:t>(M))</a:t>
            </a:r>
          </a:p>
          <a:p>
            <a:r>
              <a:rPr lang="en-US" sz="800" dirty="0"/>
              <a:t>conjecture </a:t>
            </a:r>
            <a:r>
              <a:rPr lang="en-US" sz="800" dirty="0" err="1"/>
              <a:t>vsp.joined_stake</a:t>
            </a:r>
            <a:r>
              <a:rPr lang="en-US" sz="800" dirty="0"/>
              <a:t>(</a:t>
            </a:r>
            <a:r>
              <a:rPr lang="en-US" sz="800" dirty="0" err="1"/>
              <a:t>current_epoch,self,S</a:t>
            </a:r>
            <a:r>
              <a:rPr lang="en-US" sz="800" dirty="0"/>
              <a:t>) -&gt; </a:t>
            </a:r>
            <a:r>
              <a:rPr lang="en-US" sz="800" dirty="0" err="1"/>
              <a:t>current_stake</a:t>
            </a:r>
            <a:r>
              <a:rPr lang="en-US" sz="800" dirty="0"/>
              <a:t> &gt;= S</a:t>
            </a:r>
          </a:p>
          <a:p>
            <a:r>
              <a:rPr lang="en-US" sz="800" dirty="0"/>
              <a:t>conjecture E &gt; </a:t>
            </a:r>
            <a:r>
              <a:rPr lang="en-US" sz="800" dirty="0" err="1"/>
              <a:t>current_epoch</a:t>
            </a:r>
            <a:r>
              <a:rPr lang="en-US" sz="800" dirty="0"/>
              <a:t> -&gt; ~</a:t>
            </a:r>
            <a:r>
              <a:rPr lang="en-US" sz="800" dirty="0" err="1"/>
              <a:t>vsp.joined_stake</a:t>
            </a:r>
            <a:r>
              <a:rPr lang="en-US" sz="800" dirty="0"/>
              <a:t>(</a:t>
            </a:r>
            <a:r>
              <a:rPr lang="en-US" sz="800" dirty="0" err="1"/>
              <a:t>E,self,S</a:t>
            </a:r>
            <a:r>
              <a:rPr lang="en-US" sz="800" dirty="0"/>
              <a:t>)</a:t>
            </a:r>
          </a:p>
          <a:p>
            <a:r>
              <a:rPr lang="en-US" sz="800" dirty="0"/>
              <a:t>conjecture </a:t>
            </a:r>
            <a:r>
              <a:rPr lang="en-US" sz="800" dirty="0" err="1"/>
              <a:t>shim.sent</a:t>
            </a:r>
            <a:r>
              <a:rPr lang="en-US" sz="800" dirty="0"/>
              <a:t>(M,D) &amp; </a:t>
            </a:r>
            <a:r>
              <a:rPr lang="en-US" sz="800" dirty="0" err="1"/>
              <a:t>msg.m_kind</a:t>
            </a:r>
            <a:r>
              <a:rPr lang="en-US" sz="800" dirty="0"/>
              <a:t>(M) = </a:t>
            </a:r>
            <a:r>
              <a:rPr lang="en-US" sz="800" dirty="0" err="1"/>
              <a:t>msg_kind.wedge_ack</a:t>
            </a:r>
            <a:endParaRPr lang="en-US" sz="800" dirty="0"/>
          </a:p>
          <a:p>
            <a:r>
              <a:rPr lang="en-US" sz="800" dirty="0"/>
              <a:t>                        &amp; </a:t>
            </a:r>
            <a:r>
              <a:rPr lang="en-US" sz="800" dirty="0" err="1"/>
              <a:t>msg.m_maxs</a:t>
            </a:r>
            <a:r>
              <a:rPr lang="en-US" sz="800" dirty="0"/>
              <a:t>(M) &lt; S &amp; S &lt; </a:t>
            </a:r>
            <a:r>
              <a:rPr lang="en-US" sz="800" dirty="0" err="1"/>
              <a:t>msg.m_stake</a:t>
            </a:r>
            <a:r>
              <a:rPr lang="en-US" sz="800" dirty="0"/>
              <a:t>(M)</a:t>
            </a:r>
          </a:p>
          <a:p>
            <a:r>
              <a:rPr lang="en-US" sz="800" dirty="0"/>
              <a:t>             -&gt; ~</a:t>
            </a:r>
            <a:r>
              <a:rPr lang="en-US" sz="800" dirty="0" err="1"/>
              <a:t>vsp.accepted_msg</a:t>
            </a:r>
            <a:r>
              <a:rPr lang="en-US" sz="800" dirty="0"/>
              <a:t>(</a:t>
            </a:r>
            <a:r>
              <a:rPr lang="en-US" sz="800" dirty="0" err="1"/>
              <a:t>msg.m_epoch</a:t>
            </a:r>
            <a:r>
              <a:rPr lang="en-US" sz="800" dirty="0"/>
              <a:t>(M),</a:t>
            </a:r>
            <a:r>
              <a:rPr lang="en-US" sz="800" dirty="0" err="1"/>
              <a:t>msg.m_node</a:t>
            </a:r>
            <a:r>
              <a:rPr lang="en-US" sz="800" dirty="0"/>
              <a:t>(M),S,C)</a:t>
            </a:r>
          </a:p>
          <a:p>
            <a:r>
              <a:rPr lang="en-US" sz="800" dirty="0"/>
              <a:t>conjecture </a:t>
            </a:r>
            <a:r>
              <a:rPr lang="en-US" sz="800" dirty="0" err="1"/>
              <a:t>nodeset.member</a:t>
            </a:r>
            <a:r>
              <a:rPr lang="en-US" sz="800" dirty="0"/>
              <a:t>(</a:t>
            </a:r>
            <a:r>
              <a:rPr lang="en-US" sz="800" dirty="0" err="1"/>
              <a:t>N,ackers</a:t>
            </a:r>
            <a:r>
              <a:rPr lang="en-US" sz="800" dirty="0"/>
              <a:t>) -&gt; </a:t>
            </a:r>
            <a:r>
              <a:rPr lang="en-US" sz="800" dirty="0" err="1"/>
              <a:t>vsp.joined_stake</a:t>
            </a:r>
            <a:r>
              <a:rPr lang="en-US" sz="800" dirty="0"/>
              <a:t>(</a:t>
            </a:r>
            <a:r>
              <a:rPr lang="en-US" sz="800" dirty="0" err="1"/>
              <a:t>current_epoch,N,current_stake</a:t>
            </a:r>
            <a:r>
              <a:rPr lang="en-US" sz="800" dirty="0"/>
              <a:t>)</a:t>
            </a:r>
          </a:p>
          <a:p>
            <a:r>
              <a:rPr lang="en-US" sz="800" dirty="0"/>
              <a:t>conjecture wedged -&gt; </a:t>
            </a:r>
            <a:r>
              <a:rPr lang="en-US" sz="800" dirty="0" err="1"/>
              <a:t>current_stake</a:t>
            </a:r>
            <a:r>
              <a:rPr lang="en-US" sz="800" dirty="0"/>
              <a:t> &gt; 0</a:t>
            </a:r>
          </a:p>
          <a:p>
            <a:r>
              <a:rPr lang="en-US" sz="800" dirty="0"/>
              <a:t>conjecture </a:t>
            </a:r>
            <a:r>
              <a:rPr lang="en-US" sz="800" dirty="0" err="1"/>
              <a:t>shim.sent</a:t>
            </a:r>
            <a:r>
              <a:rPr lang="en-US" sz="800" dirty="0"/>
              <a:t>(M,D) &amp; </a:t>
            </a:r>
            <a:r>
              <a:rPr lang="en-US" sz="800" dirty="0" err="1"/>
              <a:t>msg.m_kind</a:t>
            </a:r>
            <a:r>
              <a:rPr lang="en-US" sz="800" dirty="0"/>
              <a:t>(M) = </a:t>
            </a:r>
            <a:r>
              <a:rPr lang="en-US" sz="800" dirty="0" err="1"/>
              <a:t>msg_kind.accepted</a:t>
            </a:r>
            <a:endParaRPr lang="en-US" sz="800" dirty="0"/>
          </a:p>
          <a:p>
            <a:r>
              <a:rPr lang="en-US" sz="800" dirty="0"/>
              <a:t>                -&gt; </a:t>
            </a:r>
            <a:r>
              <a:rPr lang="en-US" sz="800" dirty="0" err="1"/>
              <a:t>vsp.accepted_msg</a:t>
            </a:r>
            <a:r>
              <a:rPr lang="en-US" sz="800" dirty="0"/>
              <a:t>(</a:t>
            </a:r>
            <a:r>
              <a:rPr lang="en-US" sz="800" dirty="0" err="1"/>
              <a:t>msg.m_epoch</a:t>
            </a:r>
            <a:r>
              <a:rPr lang="en-US" sz="800" dirty="0"/>
              <a:t>(M),</a:t>
            </a:r>
            <a:r>
              <a:rPr lang="en-US" sz="800" dirty="0" err="1"/>
              <a:t>msg.m_node</a:t>
            </a:r>
            <a:r>
              <a:rPr lang="en-US" sz="800" dirty="0"/>
              <a:t>(M),</a:t>
            </a:r>
            <a:r>
              <a:rPr lang="en-US" sz="800" dirty="0" err="1"/>
              <a:t>msg.m_stake</a:t>
            </a:r>
            <a:r>
              <a:rPr lang="en-US" sz="800" dirty="0"/>
              <a:t>(M),</a:t>
            </a:r>
            <a:r>
              <a:rPr lang="en-US" sz="800" dirty="0" err="1"/>
              <a:t>msg.m_config</a:t>
            </a:r>
            <a:r>
              <a:rPr lang="en-US" sz="800" dirty="0"/>
              <a:t>(M))</a:t>
            </a:r>
          </a:p>
          <a:p>
            <a:r>
              <a:rPr lang="en-US" sz="800" dirty="0"/>
              <a:t>                &amp; </a:t>
            </a:r>
            <a:r>
              <a:rPr lang="en-US" sz="800" dirty="0" err="1"/>
              <a:t>msg.m_stake</a:t>
            </a:r>
            <a:r>
              <a:rPr lang="en-US" sz="800" dirty="0"/>
              <a:t>(M) &gt; 0</a:t>
            </a:r>
          </a:p>
          <a:p>
            <a:r>
              <a:rPr lang="en-US" sz="800" dirty="0"/>
              <a:t>conjecture </a:t>
            </a:r>
            <a:r>
              <a:rPr lang="en-US" sz="800" dirty="0" err="1"/>
              <a:t>nodeset.member</a:t>
            </a:r>
            <a:r>
              <a:rPr lang="en-US" sz="800" dirty="0"/>
              <a:t>(</a:t>
            </a:r>
            <a:r>
              <a:rPr lang="en-US" sz="800" dirty="0" err="1"/>
              <a:t>N,ackers</a:t>
            </a:r>
            <a:r>
              <a:rPr lang="en-US" sz="800" dirty="0"/>
              <a:t>) &amp; </a:t>
            </a:r>
            <a:r>
              <a:rPr lang="en-US" sz="800" dirty="0" err="1"/>
              <a:t>ackers_maxs</a:t>
            </a:r>
            <a:r>
              <a:rPr lang="en-US" sz="800" dirty="0"/>
              <a:t> &lt; S &amp; S &lt; </a:t>
            </a:r>
            <a:r>
              <a:rPr lang="en-US" sz="800" dirty="0" err="1"/>
              <a:t>current_stake</a:t>
            </a:r>
            <a:endParaRPr lang="en-US" sz="800" dirty="0"/>
          </a:p>
          <a:p>
            <a:r>
              <a:rPr lang="en-US" sz="800" dirty="0"/>
              <a:t>              -&gt; ~</a:t>
            </a:r>
            <a:r>
              <a:rPr lang="en-US" sz="800" dirty="0" err="1"/>
              <a:t>vsp.accepted_msg</a:t>
            </a:r>
            <a:r>
              <a:rPr lang="en-US" sz="800" dirty="0"/>
              <a:t>(</a:t>
            </a:r>
            <a:r>
              <a:rPr lang="en-US" sz="800" dirty="0" err="1"/>
              <a:t>current_epoch,N,S,C</a:t>
            </a:r>
            <a:r>
              <a:rPr lang="en-US" sz="800" dirty="0"/>
              <a:t>) &amp; </a:t>
            </a:r>
            <a:r>
              <a:rPr lang="en-US" sz="800" dirty="0" err="1"/>
              <a:t>vsp.joined_stake</a:t>
            </a:r>
            <a:r>
              <a:rPr lang="en-US" sz="800" dirty="0"/>
              <a:t>(</a:t>
            </a:r>
            <a:r>
              <a:rPr lang="en-US" sz="800" dirty="0" err="1"/>
              <a:t>current_epoch,N,S</a:t>
            </a:r>
            <a:r>
              <a:rPr lang="en-US" sz="800" dirty="0"/>
              <a:t>)</a:t>
            </a:r>
          </a:p>
          <a:p>
            <a:endParaRPr lang="en-US" sz="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EDDE8-7B1E-4746-93B6-8568EE1D94B0}"/>
              </a:ext>
            </a:extLst>
          </p:cNvPr>
          <p:cNvSpPr txBox="1"/>
          <p:nvPr/>
        </p:nvSpPr>
        <p:spPr>
          <a:xfrm>
            <a:off x="5921477" y="14822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5A477-535C-4B91-8FE4-F03016AAFAB3}"/>
              </a:ext>
            </a:extLst>
          </p:cNvPr>
          <p:cNvSpPr txBox="1"/>
          <p:nvPr/>
        </p:nvSpPr>
        <p:spPr>
          <a:xfrm>
            <a:off x="4726858" y="1356852"/>
            <a:ext cx="4315605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800" dirty="0">
                <a:solidFill>
                  <a:prstClr val="black"/>
                </a:solidFill>
              </a:rPr>
              <a:t>conjecture </a:t>
            </a:r>
            <a:r>
              <a:rPr lang="en-US" sz="800" dirty="0" err="1">
                <a:solidFill>
                  <a:prstClr val="black"/>
                </a:solidFill>
              </a:rPr>
              <a:t>accepted_stake</a:t>
            </a:r>
            <a:r>
              <a:rPr lang="en-US" sz="800" dirty="0">
                <a:solidFill>
                  <a:prstClr val="black"/>
                </a:solidFill>
              </a:rPr>
              <a:t> &lt;= </a:t>
            </a:r>
            <a:r>
              <a:rPr lang="en-US" sz="800" dirty="0" err="1">
                <a:solidFill>
                  <a:prstClr val="black"/>
                </a:solidFill>
              </a:rPr>
              <a:t>current_stake</a:t>
            </a:r>
            <a:endParaRPr lang="en-US" sz="800" dirty="0">
              <a:solidFill>
                <a:prstClr val="black"/>
              </a:solidFill>
            </a:endParaRP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conjecture </a:t>
            </a:r>
            <a:r>
              <a:rPr lang="en-US" sz="800" dirty="0" err="1">
                <a:solidFill>
                  <a:prstClr val="black"/>
                </a:solidFill>
              </a:rPr>
              <a:t>accepted_stake</a:t>
            </a:r>
            <a:r>
              <a:rPr lang="en-US" sz="800" dirty="0">
                <a:solidFill>
                  <a:prstClr val="black"/>
                </a:solidFill>
              </a:rPr>
              <a:t> &lt; S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             -&gt; ~</a:t>
            </a:r>
            <a:r>
              <a:rPr lang="en-US" sz="800" dirty="0" err="1">
                <a:solidFill>
                  <a:prstClr val="black"/>
                </a:solidFill>
              </a:rPr>
              <a:t>vsp.accepted_msg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dirty="0" err="1">
                <a:solidFill>
                  <a:prstClr val="black"/>
                </a:solidFill>
              </a:rPr>
              <a:t>current_epoch,self,S,C</a:t>
            </a:r>
            <a:r>
              <a:rPr lang="en-US" sz="800" dirty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conjecture E &gt; </a:t>
            </a:r>
            <a:r>
              <a:rPr lang="en-US" sz="800" dirty="0" err="1">
                <a:solidFill>
                  <a:prstClr val="black"/>
                </a:solidFill>
              </a:rPr>
              <a:t>current_epoch</a:t>
            </a:r>
            <a:r>
              <a:rPr lang="en-US" sz="800" dirty="0">
                <a:solidFill>
                  <a:prstClr val="black"/>
                </a:solidFill>
              </a:rPr>
              <a:t> -&gt; ~</a:t>
            </a:r>
            <a:r>
              <a:rPr lang="en-US" sz="800" dirty="0" err="1">
                <a:solidFill>
                  <a:prstClr val="black"/>
                </a:solidFill>
              </a:rPr>
              <a:t>vsp.accepted_msg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dirty="0" err="1">
                <a:solidFill>
                  <a:prstClr val="black"/>
                </a:solidFill>
              </a:rPr>
              <a:t>E,self,S,C</a:t>
            </a:r>
            <a:r>
              <a:rPr lang="en-US" sz="800" dirty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conjecture </a:t>
            </a:r>
            <a:r>
              <a:rPr lang="en-US" sz="800" dirty="0" err="1">
                <a:solidFill>
                  <a:prstClr val="black"/>
                </a:solidFill>
              </a:rPr>
              <a:t>accepted_stake</a:t>
            </a:r>
            <a:r>
              <a:rPr lang="en-US" sz="800" dirty="0">
                <a:solidFill>
                  <a:prstClr val="black"/>
                </a:solidFill>
              </a:rPr>
              <a:t> &gt; 0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              -&gt; </a:t>
            </a:r>
            <a:r>
              <a:rPr lang="en-US" sz="800" dirty="0" err="1">
                <a:solidFill>
                  <a:prstClr val="black"/>
                </a:solidFill>
              </a:rPr>
              <a:t>vsp.accepted_msg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dirty="0" err="1">
                <a:solidFill>
                  <a:prstClr val="black"/>
                </a:solidFill>
              </a:rPr>
              <a:t>current_epoch,self,accepted_stake,accepted_history</a:t>
            </a:r>
            <a:r>
              <a:rPr lang="en-US" sz="800" dirty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conjecture </a:t>
            </a:r>
            <a:r>
              <a:rPr lang="en-US" sz="800" dirty="0" err="1">
                <a:solidFill>
                  <a:prstClr val="black"/>
                </a:solidFill>
              </a:rPr>
              <a:t>shim.sent</a:t>
            </a:r>
            <a:r>
              <a:rPr lang="en-US" sz="800" dirty="0">
                <a:solidFill>
                  <a:prstClr val="black"/>
                </a:solidFill>
              </a:rPr>
              <a:t>(M,D) &amp; </a:t>
            </a:r>
            <a:r>
              <a:rPr lang="en-US" sz="800" dirty="0" err="1">
                <a:solidFill>
                  <a:prstClr val="black"/>
                </a:solidFill>
              </a:rPr>
              <a:t>msg.m_kind</a:t>
            </a:r>
            <a:r>
              <a:rPr lang="en-US" sz="800" dirty="0">
                <a:solidFill>
                  <a:prstClr val="black"/>
                </a:solidFill>
              </a:rPr>
              <a:t>(M) = </a:t>
            </a:r>
            <a:r>
              <a:rPr lang="en-US" sz="800" dirty="0" err="1">
                <a:solidFill>
                  <a:prstClr val="black"/>
                </a:solidFill>
              </a:rPr>
              <a:t>msg_kind.wedge_ack</a:t>
            </a:r>
            <a:r>
              <a:rPr lang="en-US" sz="800" dirty="0">
                <a:solidFill>
                  <a:prstClr val="black"/>
                </a:solidFill>
              </a:rPr>
              <a:t> &amp; </a:t>
            </a:r>
            <a:r>
              <a:rPr lang="en-US" sz="800" dirty="0" err="1">
                <a:solidFill>
                  <a:prstClr val="black"/>
                </a:solidFill>
              </a:rPr>
              <a:t>msg.m_maxs</a:t>
            </a:r>
            <a:r>
              <a:rPr lang="en-US" sz="800" dirty="0">
                <a:solidFill>
                  <a:prstClr val="black"/>
                </a:solidFill>
              </a:rPr>
              <a:t>(M) &gt; 0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                -&gt; </a:t>
            </a:r>
            <a:r>
              <a:rPr lang="en-US" sz="800" dirty="0" err="1">
                <a:solidFill>
                  <a:prstClr val="black"/>
                </a:solidFill>
              </a:rPr>
              <a:t>vsp.accepted_msg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dirty="0" err="1">
                <a:solidFill>
                  <a:prstClr val="black"/>
                </a:solidFill>
              </a:rPr>
              <a:t>msg.m_epoch</a:t>
            </a:r>
            <a:r>
              <a:rPr lang="en-US" sz="800" dirty="0">
                <a:solidFill>
                  <a:prstClr val="black"/>
                </a:solidFill>
              </a:rPr>
              <a:t>(M),</a:t>
            </a:r>
            <a:r>
              <a:rPr lang="en-US" sz="800" dirty="0" err="1">
                <a:solidFill>
                  <a:prstClr val="black"/>
                </a:solidFill>
              </a:rPr>
              <a:t>msg.m_node</a:t>
            </a:r>
            <a:r>
              <a:rPr lang="en-US" sz="800" dirty="0">
                <a:solidFill>
                  <a:prstClr val="black"/>
                </a:solidFill>
              </a:rPr>
              <a:t>(M),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                                                         </a:t>
            </a:r>
            <a:r>
              <a:rPr lang="en-US" sz="800" dirty="0" err="1">
                <a:solidFill>
                  <a:prstClr val="black"/>
                </a:solidFill>
              </a:rPr>
              <a:t>msg.m_maxs</a:t>
            </a:r>
            <a:r>
              <a:rPr lang="en-US" sz="800" dirty="0">
                <a:solidFill>
                  <a:prstClr val="black"/>
                </a:solidFill>
              </a:rPr>
              <a:t>(M),</a:t>
            </a:r>
            <a:r>
              <a:rPr lang="en-US" sz="800" dirty="0" err="1">
                <a:solidFill>
                  <a:prstClr val="black"/>
                </a:solidFill>
              </a:rPr>
              <a:t>msg.m_config</a:t>
            </a:r>
            <a:r>
              <a:rPr lang="en-US" sz="800" dirty="0">
                <a:solidFill>
                  <a:prstClr val="black"/>
                </a:solidFill>
              </a:rPr>
              <a:t>(M))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                   &amp;  </a:t>
            </a:r>
            <a:r>
              <a:rPr lang="en-US" sz="800" dirty="0" err="1">
                <a:solidFill>
                  <a:prstClr val="black"/>
                </a:solidFill>
              </a:rPr>
              <a:t>msg.m_maxs</a:t>
            </a:r>
            <a:r>
              <a:rPr lang="en-US" sz="800" dirty="0">
                <a:solidFill>
                  <a:prstClr val="black"/>
                </a:solidFill>
              </a:rPr>
              <a:t>(M) &lt; </a:t>
            </a:r>
            <a:r>
              <a:rPr lang="en-US" sz="800" dirty="0" err="1">
                <a:solidFill>
                  <a:prstClr val="black"/>
                </a:solidFill>
              </a:rPr>
              <a:t>msg.m_stake</a:t>
            </a:r>
            <a:r>
              <a:rPr lang="en-US" sz="800" dirty="0">
                <a:solidFill>
                  <a:prstClr val="black"/>
                </a:solidFill>
              </a:rPr>
              <a:t>(M)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conjecture </a:t>
            </a:r>
            <a:r>
              <a:rPr lang="en-US" sz="800" dirty="0" err="1">
                <a:solidFill>
                  <a:prstClr val="black"/>
                </a:solidFill>
              </a:rPr>
              <a:t>best_acker.present</a:t>
            </a:r>
            <a:r>
              <a:rPr lang="en-US" sz="800" dirty="0">
                <a:solidFill>
                  <a:prstClr val="black"/>
                </a:solidFill>
              </a:rPr>
              <a:t> &amp; best_acker.is(N) -&gt; </a:t>
            </a:r>
            <a:r>
              <a:rPr lang="en-US" sz="800" dirty="0" err="1">
                <a:solidFill>
                  <a:prstClr val="black"/>
                </a:solidFill>
              </a:rPr>
              <a:t>nodeset.member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dirty="0" err="1">
                <a:solidFill>
                  <a:prstClr val="black"/>
                </a:solidFill>
              </a:rPr>
              <a:t>N,ackers</a:t>
            </a:r>
            <a:r>
              <a:rPr lang="en-US" sz="800" dirty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conjecture </a:t>
            </a:r>
            <a:r>
              <a:rPr lang="en-US" sz="800" dirty="0" err="1">
                <a:solidFill>
                  <a:prstClr val="black"/>
                </a:solidFill>
              </a:rPr>
              <a:t>best_acker.present</a:t>
            </a:r>
            <a:r>
              <a:rPr lang="en-US" sz="800" dirty="0">
                <a:solidFill>
                  <a:prstClr val="black"/>
                </a:solidFill>
              </a:rPr>
              <a:t> &amp; best_acker.is(N) &amp; </a:t>
            </a:r>
            <a:r>
              <a:rPr lang="en-US" sz="800" dirty="0" err="1">
                <a:solidFill>
                  <a:prstClr val="black"/>
                </a:solidFill>
              </a:rPr>
              <a:t>ackers_maxs</a:t>
            </a:r>
            <a:r>
              <a:rPr lang="en-US" sz="800" dirty="0">
                <a:solidFill>
                  <a:prstClr val="black"/>
                </a:solidFill>
              </a:rPr>
              <a:t> &gt; 0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                -&gt; </a:t>
            </a:r>
            <a:r>
              <a:rPr lang="en-US" sz="800" dirty="0" err="1">
                <a:solidFill>
                  <a:prstClr val="black"/>
                </a:solidFill>
              </a:rPr>
              <a:t>vsp.accepted_msg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dirty="0" err="1">
                <a:solidFill>
                  <a:prstClr val="black"/>
                </a:solidFill>
              </a:rPr>
              <a:t>current_epoch,N,ackers_maxs,ackers_config</a:t>
            </a:r>
            <a:r>
              <a:rPr lang="en-US" sz="800" dirty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                          &amp; </a:t>
            </a:r>
            <a:r>
              <a:rPr lang="en-US" sz="800" dirty="0" err="1">
                <a:solidFill>
                  <a:prstClr val="black"/>
                </a:solidFill>
              </a:rPr>
              <a:t>ackers_maxs</a:t>
            </a:r>
            <a:r>
              <a:rPr lang="en-US" sz="800" dirty="0">
                <a:solidFill>
                  <a:prstClr val="black"/>
                </a:solidFill>
              </a:rPr>
              <a:t> &lt; </a:t>
            </a:r>
            <a:r>
              <a:rPr lang="en-US" sz="800" dirty="0" err="1">
                <a:solidFill>
                  <a:prstClr val="black"/>
                </a:solidFill>
              </a:rPr>
              <a:t>current_stake</a:t>
            </a:r>
            <a:endParaRPr lang="en-US" sz="800" dirty="0">
              <a:solidFill>
                <a:prstClr val="black"/>
              </a:solidFill>
            </a:endParaRP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conjecture </a:t>
            </a:r>
            <a:r>
              <a:rPr lang="en-US" sz="800" dirty="0" err="1">
                <a:solidFill>
                  <a:prstClr val="black"/>
                </a:solidFill>
              </a:rPr>
              <a:t>any_vote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dirty="0" err="1">
                <a:solidFill>
                  <a:prstClr val="black"/>
                </a:solidFill>
              </a:rPr>
              <a:t>current_epoch,self,I,V</a:t>
            </a:r>
            <a:r>
              <a:rPr lang="en-US" sz="800" dirty="0">
                <a:solidFill>
                  <a:prstClr val="black"/>
                </a:solidFill>
              </a:rPr>
              <a:t>) &lt;-&gt; </a:t>
            </a:r>
            <a:r>
              <a:rPr lang="en-US" sz="800" dirty="0" err="1">
                <a:solidFill>
                  <a:prstClr val="black"/>
                </a:solidFill>
              </a:rPr>
              <a:t>val_at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dirty="0" err="1">
                <a:solidFill>
                  <a:prstClr val="black"/>
                </a:solidFill>
              </a:rPr>
              <a:t>history,I,V</a:t>
            </a:r>
            <a:r>
              <a:rPr lang="en-US" sz="800" dirty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pt-BR" sz="800" dirty="0">
                <a:solidFill>
                  <a:prstClr val="black"/>
                </a:solidFill>
              </a:rPr>
              <a:t>conjecture vsp.vote(E,N,I,V) -&gt; vsp.proposal(E,I,V)</a:t>
            </a:r>
          </a:p>
          <a:p>
            <a:pPr lvl="0"/>
            <a:r>
              <a:rPr lang="pt-BR" sz="800" dirty="0">
                <a:solidFill>
                  <a:prstClr val="black"/>
                </a:solidFill>
              </a:rPr>
              <a:t>conjecture vsp.proposal(E,I,V) &amp; vsp.proposal(E,I,W) -&gt; V = W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conjecture </a:t>
            </a:r>
            <a:r>
              <a:rPr lang="en-US" sz="800" dirty="0" err="1">
                <a:solidFill>
                  <a:prstClr val="black"/>
                </a:solidFill>
              </a:rPr>
              <a:t>shim.sent</a:t>
            </a:r>
            <a:r>
              <a:rPr lang="en-US" sz="800" dirty="0">
                <a:solidFill>
                  <a:prstClr val="black"/>
                </a:solidFill>
              </a:rPr>
              <a:t>(M,D) &amp; </a:t>
            </a:r>
            <a:r>
              <a:rPr lang="en-US" sz="800" dirty="0" err="1">
                <a:solidFill>
                  <a:prstClr val="black"/>
                </a:solidFill>
              </a:rPr>
              <a:t>msg.m_kind</a:t>
            </a:r>
            <a:r>
              <a:rPr lang="en-US" sz="800" dirty="0">
                <a:solidFill>
                  <a:prstClr val="black"/>
                </a:solidFill>
              </a:rPr>
              <a:t>(M) = </a:t>
            </a:r>
            <a:r>
              <a:rPr lang="en-US" sz="800" dirty="0" err="1">
                <a:solidFill>
                  <a:prstClr val="black"/>
                </a:solidFill>
              </a:rPr>
              <a:t>msg_kind.wedge_ack</a:t>
            </a:r>
            <a:endParaRPr lang="en-US" sz="800" dirty="0">
              <a:solidFill>
                <a:prstClr val="black"/>
              </a:solidFill>
            </a:endParaRP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                     &amp; </a:t>
            </a:r>
            <a:r>
              <a:rPr lang="en-US" sz="800" dirty="0" err="1">
                <a:solidFill>
                  <a:prstClr val="black"/>
                </a:solidFill>
              </a:rPr>
              <a:t>msg.m_node</a:t>
            </a:r>
            <a:r>
              <a:rPr lang="en-US" sz="800" dirty="0">
                <a:solidFill>
                  <a:prstClr val="black"/>
                </a:solidFill>
              </a:rPr>
              <a:t>(M) = self &amp; </a:t>
            </a:r>
            <a:r>
              <a:rPr lang="en-US" sz="800" dirty="0" err="1">
                <a:solidFill>
                  <a:prstClr val="black"/>
                </a:solidFill>
              </a:rPr>
              <a:t>msg.m_maxs</a:t>
            </a:r>
            <a:r>
              <a:rPr lang="en-US" sz="800" dirty="0">
                <a:solidFill>
                  <a:prstClr val="black"/>
                </a:solidFill>
              </a:rPr>
              <a:t>(M) = 0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              -&gt; (</a:t>
            </a:r>
            <a:r>
              <a:rPr lang="en-US" sz="800" dirty="0" err="1">
                <a:solidFill>
                  <a:prstClr val="black"/>
                </a:solidFill>
              </a:rPr>
              <a:t>any_vote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dirty="0" err="1">
                <a:solidFill>
                  <a:prstClr val="black"/>
                </a:solidFill>
              </a:rPr>
              <a:t>msg.m_epoch</a:t>
            </a:r>
            <a:r>
              <a:rPr lang="en-US" sz="800" dirty="0">
                <a:solidFill>
                  <a:prstClr val="black"/>
                </a:solidFill>
              </a:rPr>
              <a:t>(M),</a:t>
            </a:r>
            <a:r>
              <a:rPr lang="en-US" sz="800" dirty="0" err="1">
                <a:solidFill>
                  <a:prstClr val="black"/>
                </a:solidFill>
              </a:rPr>
              <a:t>self,I,V</a:t>
            </a:r>
            <a:r>
              <a:rPr lang="en-US" sz="800" dirty="0">
                <a:solidFill>
                  <a:prstClr val="black"/>
                </a:solidFill>
              </a:rPr>
              <a:t>) &lt;-&gt; </a:t>
            </a:r>
            <a:r>
              <a:rPr lang="en-US" sz="800" dirty="0" err="1">
                <a:solidFill>
                  <a:prstClr val="black"/>
                </a:solidFill>
              </a:rPr>
              <a:t>val_at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dirty="0" err="1">
                <a:solidFill>
                  <a:prstClr val="black"/>
                </a:solidFill>
              </a:rPr>
              <a:t>msg.m_config</a:t>
            </a:r>
            <a:r>
              <a:rPr lang="en-US" sz="800" dirty="0">
                <a:solidFill>
                  <a:prstClr val="black"/>
                </a:solidFill>
              </a:rPr>
              <a:t>(M),I,V))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                        &amp; (</a:t>
            </a:r>
            <a:r>
              <a:rPr lang="en-US" sz="800" dirty="0" err="1">
                <a:solidFill>
                  <a:prstClr val="black"/>
                </a:solidFill>
              </a:rPr>
              <a:t>msg.m_epoch</a:t>
            </a:r>
            <a:r>
              <a:rPr lang="en-US" sz="800" dirty="0">
                <a:solidFill>
                  <a:prstClr val="black"/>
                </a:solidFill>
              </a:rPr>
              <a:t>(M) = </a:t>
            </a:r>
            <a:r>
              <a:rPr lang="en-US" sz="800" dirty="0" err="1">
                <a:solidFill>
                  <a:prstClr val="black"/>
                </a:solidFill>
              </a:rPr>
              <a:t>current_epoch</a:t>
            </a:r>
            <a:r>
              <a:rPr lang="en-US" sz="800" dirty="0">
                <a:solidFill>
                  <a:prstClr val="black"/>
                </a:solidFill>
              </a:rPr>
              <a:t> &amp; wedged | </a:t>
            </a:r>
            <a:r>
              <a:rPr lang="en-US" sz="800" dirty="0" err="1">
                <a:solidFill>
                  <a:prstClr val="black"/>
                </a:solidFill>
              </a:rPr>
              <a:t>msg.m_epoch</a:t>
            </a:r>
            <a:r>
              <a:rPr lang="en-US" sz="800" dirty="0">
                <a:solidFill>
                  <a:prstClr val="black"/>
                </a:solidFill>
              </a:rPr>
              <a:t>(M) &lt; </a:t>
            </a:r>
            <a:r>
              <a:rPr lang="en-US" sz="800" dirty="0" err="1">
                <a:solidFill>
                  <a:prstClr val="black"/>
                </a:solidFill>
              </a:rPr>
              <a:t>current_epoch</a:t>
            </a:r>
            <a:r>
              <a:rPr lang="en-US" sz="800" dirty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conjecture </a:t>
            </a:r>
            <a:r>
              <a:rPr lang="en-US" sz="800" dirty="0" err="1">
                <a:solidFill>
                  <a:prstClr val="black"/>
                </a:solidFill>
              </a:rPr>
              <a:t>ackers_maxs</a:t>
            </a:r>
            <a:r>
              <a:rPr lang="en-US" sz="800" dirty="0">
                <a:solidFill>
                  <a:prstClr val="black"/>
                </a:solidFill>
              </a:rPr>
              <a:t> = 0 &amp; </a:t>
            </a:r>
            <a:r>
              <a:rPr lang="en-US" sz="800" dirty="0" err="1">
                <a:solidFill>
                  <a:prstClr val="black"/>
                </a:solidFill>
              </a:rPr>
              <a:t>nodeset.member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dirty="0" err="1">
                <a:solidFill>
                  <a:prstClr val="black"/>
                </a:solidFill>
              </a:rPr>
              <a:t>M,ackers</a:t>
            </a:r>
            <a:r>
              <a:rPr lang="en-US" sz="800" dirty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              &amp; </a:t>
            </a:r>
            <a:r>
              <a:rPr lang="en-US" sz="800" dirty="0" err="1">
                <a:solidFill>
                  <a:prstClr val="black"/>
                </a:solidFill>
              </a:rPr>
              <a:t>any_vote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dirty="0" err="1">
                <a:solidFill>
                  <a:prstClr val="black"/>
                </a:solidFill>
              </a:rPr>
              <a:t>current_epoch,M,I,V</a:t>
            </a:r>
            <a:r>
              <a:rPr lang="en-US" sz="800" dirty="0">
                <a:solidFill>
                  <a:prstClr val="black"/>
                </a:solidFill>
              </a:rPr>
              <a:t>) -&gt; </a:t>
            </a:r>
            <a:r>
              <a:rPr lang="en-US" sz="800" dirty="0" err="1">
                <a:solidFill>
                  <a:prstClr val="black"/>
                </a:solidFill>
              </a:rPr>
              <a:t>val_at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dirty="0" err="1">
                <a:solidFill>
                  <a:prstClr val="black"/>
                </a:solidFill>
              </a:rPr>
              <a:t>ackers_config,I,V</a:t>
            </a:r>
            <a:r>
              <a:rPr lang="en-US" sz="800" dirty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conjecture </a:t>
            </a:r>
            <a:r>
              <a:rPr lang="en-US" sz="800" dirty="0" err="1">
                <a:solidFill>
                  <a:prstClr val="black"/>
                </a:solidFill>
              </a:rPr>
              <a:t>best_acker.present</a:t>
            </a:r>
            <a:r>
              <a:rPr lang="en-US" sz="800" dirty="0">
                <a:solidFill>
                  <a:prstClr val="black"/>
                </a:solidFill>
              </a:rPr>
              <a:t> &amp; best_acker.is(N) &amp; </a:t>
            </a:r>
            <a:r>
              <a:rPr lang="en-US" sz="800" dirty="0" err="1">
                <a:solidFill>
                  <a:prstClr val="black"/>
                </a:solidFill>
              </a:rPr>
              <a:t>ackers_maxs</a:t>
            </a:r>
            <a:r>
              <a:rPr lang="en-US" sz="800" dirty="0">
                <a:solidFill>
                  <a:prstClr val="black"/>
                </a:solidFill>
              </a:rPr>
              <a:t> = 0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              -&gt; (</a:t>
            </a:r>
            <a:r>
              <a:rPr lang="en-US" sz="800" dirty="0" err="1">
                <a:solidFill>
                  <a:prstClr val="black"/>
                </a:solidFill>
              </a:rPr>
              <a:t>any_vote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dirty="0" err="1">
                <a:solidFill>
                  <a:prstClr val="black"/>
                </a:solidFill>
              </a:rPr>
              <a:t>current_epoch,N,I,V</a:t>
            </a:r>
            <a:r>
              <a:rPr lang="en-US" sz="800" dirty="0">
                <a:solidFill>
                  <a:prstClr val="black"/>
                </a:solidFill>
              </a:rPr>
              <a:t>) &lt;-&gt; </a:t>
            </a:r>
            <a:r>
              <a:rPr lang="en-US" sz="800" dirty="0" err="1">
                <a:solidFill>
                  <a:prstClr val="black"/>
                </a:solidFill>
              </a:rPr>
              <a:t>val_at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dirty="0" err="1">
                <a:solidFill>
                  <a:prstClr val="black"/>
                </a:solidFill>
              </a:rPr>
              <a:t>ackers_config,I,V</a:t>
            </a:r>
            <a:r>
              <a:rPr lang="en-US" sz="800" dirty="0">
                <a:solidFill>
                  <a:prstClr val="black"/>
                </a:solidFill>
              </a:rPr>
              <a:t>))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conjecture </a:t>
            </a:r>
            <a:r>
              <a:rPr lang="en-US" sz="800" dirty="0" err="1">
                <a:solidFill>
                  <a:prstClr val="black"/>
                </a:solidFill>
              </a:rPr>
              <a:t>shim.sent</a:t>
            </a:r>
            <a:r>
              <a:rPr lang="en-US" sz="800" dirty="0">
                <a:solidFill>
                  <a:prstClr val="black"/>
                </a:solidFill>
              </a:rPr>
              <a:t>(M,D) &amp; </a:t>
            </a:r>
            <a:r>
              <a:rPr lang="en-US" sz="800" dirty="0" err="1">
                <a:solidFill>
                  <a:prstClr val="black"/>
                </a:solidFill>
              </a:rPr>
              <a:t>msg.m_kind</a:t>
            </a:r>
            <a:r>
              <a:rPr lang="en-US" sz="800" dirty="0">
                <a:solidFill>
                  <a:prstClr val="black"/>
                </a:solidFill>
              </a:rPr>
              <a:t>(M) = </a:t>
            </a:r>
            <a:r>
              <a:rPr lang="en-US" sz="800" dirty="0" err="1">
                <a:solidFill>
                  <a:prstClr val="black"/>
                </a:solidFill>
              </a:rPr>
              <a:t>msg_kind.accept</a:t>
            </a:r>
            <a:endParaRPr lang="en-US" sz="800" dirty="0">
              <a:solidFill>
                <a:prstClr val="black"/>
              </a:solidFill>
            </a:endParaRP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                -&gt; </a:t>
            </a:r>
            <a:r>
              <a:rPr lang="en-US" sz="800" dirty="0" err="1">
                <a:solidFill>
                  <a:prstClr val="black"/>
                </a:solidFill>
              </a:rPr>
              <a:t>vsp.accept_msg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dirty="0" err="1">
                <a:solidFill>
                  <a:prstClr val="black"/>
                </a:solidFill>
              </a:rPr>
              <a:t>msg.m_epoch</a:t>
            </a:r>
            <a:r>
              <a:rPr lang="en-US" sz="800" dirty="0">
                <a:solidFill>
                  <a:prstClr val="black"/>
                </a:solidFill>
              </a:rPr>
              <a:t>(M),</a:t>
            </a:r>
            <a:r>
              <a:rPr lang="en-US" sz="800" dirty="0" err="1">
                <a:solidFill>
                  <a:prstClr val="black"/>
                </a:solidFill>
              </a:rPr>
              <a:t>msg.m_stake</a:t>
            </a:r>
            <a:r>
              <a:rPr lang="en-US" sz="800" dirty="0">
                <a:solidFill>
                  <a:prstClr val="black"/>
                </a:solidFill>
              </a:rPr>
              <a:t>(M),</a:t>
            </a:r>
            <a:r>
              <a:rPr lang="en-US" sz="800" dirty="0" err="1">
                <a:solidFill>
                  <a:prstClr val="black"/>
                </a:solidFill>
              </a:rPr>
              <a:t>msg.m_config</a:t>
            </a:r>
            <a:r>
              <a:rPr lang="en-US" sz="800" dirty="0">
                <a:solidFill>
                  <a:prstClr val="black"/>
                </a:solidFill>
              </a:rPr>
              <a:t>(M))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conjecture </a:t>
            </a:r>
            <a:r>
              <a:rPr lang="en-US" sz="800" dirty="0" err="1">
                <a:solidFill>
                  <a:prstClr val="black"/>
                </a:solidFill>
              </a:rPr>
              <a:t>shim.sent</a:t>
            </a:r>
            <a:r>
              <a:rPr lang="en-US" sz="800" dirty="0">
                <a:solidFill>
                  <a:prstClr val="black"/>
                </a:solidFill>
              </a:rPr>
              <a:t>(M,D) &amp; </a:t>
            </a:r>
            <a:r>
              <a:rPr lang="en-US" sz="800" dirty="0" err="1">
                <a:solidFill>
                  <a:prstClr val="black"/>
                </a:solidFill>
              </a:rPr>
              <a:t>msg.m_kind</a:t>
            </a:r>
            <a:r>
              <a:rPr lang="en-US" sz="800" dirty="0">
                <a:solidFill>
                  <a:prstClr val="black"/>
                </a:solidFill>
              </a:rPr>
              <a:t>(M) = </a:t>
            </a:r>
            <a:r>
              <a:rPr lang="en-US" sz="800" dirty="0" err="1">
                <a:solidFill>
                  <a:prstClr val="black"/>
                </a:solidFill>
              </a:rPr>
              <a:t>msg_kind.accept</a:t>
            </a:r>
            <a:r>
              <a:rPr lang="en-US" sz="800" dirty="0">
                <a:solidFill>
                  <a:prstClr val="black"/>
                </a:solidFill>
              </a:rPr>
              <a:t> -&gt; </a:t>
            </a:r>
            <a:r>
              <a:rPr lang="en-US" sz="800" dirty="0" err="1">
                <a:solidFill>
                  <a:prstClr val="black"/>
                </a:solidFill>
              </a:rPr>
              <a:t>msg.m_stake</a:t>
            </a:r>
            <a:r>
              <a:rPr lang="en-US" sz="800" dirty="0">
                <a:solidFill>
                  <a:prstClr val="black"/>
                </a:solidFill>
              </a:rPr>
              <a:t>(M) &gt; 0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conjecture </a:t>
            </a:r>
            <a:r>
              <a:rPr lang="en-US" sz="800" dirty="0" err="1">
                <a:solidFill>
                  <a:prstClr val="black"/>
                </a:solidFill>
              </a:rPr>
              <a:t>nodeset.member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dirty="0" err="1">
                <a:solidFill>
                  <a:prstClr val="black"/>
                </a:solidFill>
              </a:rPr>
              <a:t>N,acceptors</a:t>
            </a:r>
            <a:r>
              <a:rPr lang="en-US" sz="800" dirty="0">
                <a:solidFill>
                  <a:prstClr val="black"/>
                </a:solidFill>
              </a:rPr>
              <a:t>) 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              -&gt; </a:t>
            </a:r>
            <a:r>
              <a:rPr lang="en-US" sz="800" dirty="0" err="1">
                <a:solidFill>
                  <a:prstClr val="black"/>
                </a:solidFill>
              </a:rPr>
              <a:t>vsp.accepted_msg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dirty="0" err="1">
                <a:solidFill>
                  <a:prstClr val="black"/>
                </a:solidFill>
              </a:rPr>
              <a:t>current_epoch,N,current_stake,acceptors_config</a:t>
            </a:r>
            <a:r>
              <a:rPr lang="en-US" sz="800" dirty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US" sz="800" dirty="0">
                <a:solidFill>
                  <a:prstClr val="black"/>
                </a:solidFill>
              </a:rPr>
              <a:t>conjecture </a:t>
            </a:r>
            <a:r>
              <a:rPr lang="en-US" sz="800" dirty="0" err="1">
                <a:solidFill>
                  <a:prstClr val="black"/>
                </a:solidFill>
              </a:rPr>
              <a:t>spec.decided</a:t>
            </a:r>
            <a:r>
              <a:rPr lang="en-US" sz="800" dirty="0">
                <a:solidFill>
                  <a:prstClr val="black"/>
                </a:solidFill>
              </a:rPr>
              <a:t>(I,V) -&gt; </a:t>
            </a:r>
            <a:r>
              <a:rPr lang="en-US" sz="800" dirty="0" err="1">
                <a:solidFill>
                  <a:prstClr val="black"/>
                </a:solidFill>
              </a:rPr>
              <a:t>vsp.any_decision</a:t>
            </a:r>
            <a:r>
              <a:rPr lang="en-US" sz="800" dirty="0">
                <a:solidFill>
                  <a:prstClr val="black"/>
                </a:solidFill>
              </a:rPr>
              <a:t>(I,V)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785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178A-F071-4A88-B0A3-4FB4C12E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29D9795-83DB-4D46-8A6B-6BD979FEA01C}"/>
              </a:ext>
            </a:extLst>
          </p:cNvPr>
          <p:cNvGrpSpPr/>
          <p:nvPr/>
        </p:nvGrpSpPr>
        <p:grpSpPr>
          <a:xfrm>
            <a:off x="5891543" y="1032387"/>
            <a:ext cx="1962248" cy="1092002"/>
            <a:chOff x="5891543" y="1032387"/>
            <a:chExt cx="1962248" cy="109200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F7268D-F65C-4A60-87FF-79F95DC44959}"/>
                </a:ext>
              </a:extLst>
            </p:cNvPr>
            <p:cNvSpPr txBox="1"/>
            <p:nvPr/>
          </p:nvSpPr>
          <p:spPr>
            <a:xfrm>
              <a:off x="6668818" y="1032387"/>
              <a:ext cx="766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Ivy/Z3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ADA17E7-0776-445D-8C07-1FD628E619F7}"/>
                </a:ext>
              </a:extLst>
            </p:cNvPr>
            <p:cNvGrpSpPr/>
            <p:nvPr/>
          </p:nvGrpSpPr>
          <p:grpSpPr>
            <a:xfrm>
              <a:off x="5891543" y="1356538"/>
              <a:ext cx="1946795" cy="369332"/>
              <a:chOff x="1618981" y="1356538"/>
              <a:chExt cx="1946795" cy="36933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B557B7-6E3D-4CFF-AFF7-0661380CE8A9}"/>
                  </a:ext>
                </a:extLst>
              </p:cNvPr>
              <p:cNvSpPr txBox="1"/>
              <p:nvPr/>
            </p:nvSpPr>
            <p:spPr>
              <a:xfrm>
                <a:off x="1618981" y="1356538"/>
                <a:ext cx="658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SLOC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D70501-36F3-496E-94FF-024B51507C7B}"/>
                  </a:ext>
                </a:extLst>
              </p:cNvPr>
              <p:cNvSpPr txBox="1"/>
              <p:nvPr/>
            </p:nvSpPr>
            <p:spPr>
              <a:xfrm>
                <a:off x="2273755" y="1356538"/>
                <a:ext cx="697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proof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9D3D1D-2277-4D03-AD1B-A86FEF971CFA}"/>
                  </a:ext>
                </a:extLst>
              </p:cNvPr>
              <p:cNvSpPr txBox="1"/>
              <p:nvPr/>
            </p:nvSpPr>
            <p:spPr>
              <a:xfrm>
                <a:off x="2945542" y="1356538"/>
                <a:ext cx="620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ratio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17F203-EFAC-45EA-B132-83FA6A5A69F6}"/>
                </a:ext>
              </a:extLst>
            </p:cNvPr>
            <p:cNvGrpSpPr/>
            <p:nvPr/>
          </p:nvGrpSpPr>
          <p:grpSpPr>
            <a:xfrm>
              <a:off x="5953130" y="1755057"/>
              <a:ext cx="1900661" cy="369332"/>
              <a:chOff x="5953130" y="1755057"/>
              <a:chExt cx="1900661" cy="36933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ABDA28-032D-4417-B2A9-DDFD6B553696}"/>
                  </a:ext>
                </a:extLst>
              </p:cNvPr>
              <p:cNvSpPr txBox="1"/>
              <p:nvPr/>
            </p:nvSpPr>
            <p:spPr>
              <a:xfrm>
                <a:off x="5953130" y="1755057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560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6830D3-D065-41F6-A3D2-CC857576FBC6}"/>
                  </a:ext>
                </a:extLst>
              </p:cNvPr>
              <p:cNvSpPr txBox="1"/>
              <p:nvPr/>
            </p:nvSpPr>
            <p:spPr>
              <a:xfrm>
                <a:off x="6627011" y="1755057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200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C979CA-3BA9-4E8C-B9CF-BE90AD0A0A96}"/>
                  </a:ext>
                </a:extLst>
              </p:cNvPr>
              <p:cNvSpPr txBox="1"/>
              <p:nvPr/>
            </p:nvSpPr>
            <p:spPr>
              <a:xfrm>
                <a:off x="7260359" y="1755057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0.36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4DB2A1C-8B3F-44E2-B445-E50D0AFCD843}"/>
              </a:ext>
            </a:extLst>
          </p:cNvPr>
          <p:cNvGrpSpPr/>
          <p:nvPr/>
        </p:nvGrpSpPr>
        <p:grpSpPr>
          <a:xfrm>
            <a:off x="5953130" y="2069073"/>
            <a:ext cx="1824174" cy="369332"/>
            <a:chOff x="5953130" y="2069073"/>
            <a:chExt cx="1824174" cy="3693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4656B5-359E-43A7-B9DF-5387ADE1B288}"/>
                </a:ext>
              </a:extLst>
            </p:cNvPr>
            <p:cNvSpPr txBox="1"/>
            <p:nvPr/>
          </p:nvSpPr>
          <p:spPr>
            <a:xfrm>
              <a:off x="5953130" y="206907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330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C4FE70-5804-41AF-99B8-FE3DBE54C427}"/>
                </a:ext>
              </a:extLst>
            </p:cNvPr>
            <p:cNvSpPr txBox="1"/>
            <p:nvPr/>
          </p:nvSpPr>
          <p:spPr>
            <a:xfrm>
              <a:off x="6627011" y="206907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266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60CACA-5069-44B7-8DFE-4C808A101ABE}"/>
                </a:ext>
              </a:extLst>
            </p:cNvPr>
            <p:cNvSpPr txBox="1"/>
            <p:nvPr/>
          </p:nvSpPr>
          <p:spPr>
            <a:xfrm>
              <a:off x="7300892" y="206907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5E27AA-EDE3-47FE-855B-EE0BED4EA0B9}"/>
              </a:ext>
            </a:extLst>
          </p:cNvPr>
          <p:cNvGrpSpPr/>
          <p:nvPr/>
        </p:nvGrpSpPr>
        <p:grpSpPr>
          <a:xfrm>
            <a:off x="449826" y="1032387"/>
            <a:ext cx="3115950" cy="1092002"/>
            <a:chOff x="449826" y="1032387"/>
            <a:chExt cx="3115950" cy="10920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962F4E-BFA5-42A2-A3A9-A3A3988B098C}"/>
                </a:ext>
              </a:extLst>
            </p:cNvPr>
            <p:cNvSpPr txBox="1"/>
            <p:nvPr/>
          </p:nvSpPr>
          <p:spPr>
            <a:xfrm>
              <a:off x="449826" y="1755057"/>
              <a:ext cx="566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Raft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EF0873-B7AD-4B39-B448-6A3332876E56}"/>
                </a:ext>
              </a:extLst>
            </p:cNvPr>
            <p:cNvSpPr txBox="1"/>
            <p:nvPr/>
          </p:nvSpPr>
          <p:spPr>
            <a:xfrm>
              <a:off x="2101645" y="1032387"/>
              <a:ext cx="1232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Verdi (Coq)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8A960F3-0EFF-4FAD-9AEE-7B84FA88EB3E}"/>
                </a:ext>
              </a:extLst>
            </p:cNvPr>
            <p:cNvGrpSpPr/>
            <p:nvPr/>
          </p:nvGrpSpPr>
          <p:grpSpPr>
            <a:xfrm>
              <a:off x="1618981" y="1356538"/>
              <a:ext cx="1946795" cy="369332"/>
              <a:chOff x="1618981" y="1356538"/>
              <a:chExt cx="1946795" cy="36933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0B91E9-5A1F-4757-9C7D-C4521E1B76F4}"/>
                  </a:ext>
                </a:extLst>
              </p:cNvPr>
              <p:cNvSpPr txBox="1"/>
              <p:nvPr/>
            </p:nvSpPr>
            <p:spPr>
              <a:xfrm>
                <a:off x="1618981" y="1356538"/>
                <a:ext cx="658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SLOC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245DF4-0673-430C-9424-C61637193B5E}"/>
                  </a:ext>
                </a:extLst>
              </p:cNvPr>
              <p:cNvSpPr txBox="1"/>
              <p:nvPr/>
            </p:nvSpPr>
            <p:spPr>
              <a:xfrm>
                <a:off x="2273755" y="1356538"/>
                <a:ext cx="697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proof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E2707D-9C6B-493E-B491-835F4FDBA25A}"/>
                  </a:ext>
                </a:extLst>
              </p:cNvPr>
              <p:cNvSpPr txBox="1"/>
              <p:nvPr/>
            </p:nvSpPr>
            <p:spPr>
              <a:xfrm>
                <a:off x="2945542" y="1356538"/>
                <a:ext cx="620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ratio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9B59F41-CB40-44AB-9FC6-E2B78844B9FC}"/>
                </a:ext>
              </a:extLst>
            </p:cNvPr>
            <p:cNvGrpSpPr/>
            <p:nvPr/>
          </p:nvGrpSpPr>
          <p:grpSpPr>
            <a:xfrm>
              <a:off x="1628326" y="1755057"/>
              <a:ext cx="1819366" cy="369332"/>
              <a:chOff x="5953130" y="2069073"/>
              <a:chExt cx="1819366" cy="369332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C2C08D4-88ED-4907-9F0A-14A062969611}"/>
                  </a:ext>
                </a:extLst>
              </p:cNvPr>
              <p:cNvSpPr txBox="1"/>
              <p:nvPr/>
            </p:nvSpPr>
            <p:spPr>
              <a:xfrm>
                <a:off x="5953130" y="2069073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530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ED618F-05E8-43DE-BBFE-D4905A48981A}"/>
                  </a:ext>
                </a:extLst>
              </p:cNvPr>
              <p:cNvSpPr txBox="1"/>
              <p:nvPr/>
            </p:nvSpPr>
            <p:spPr>
              <a:xfrm>
                <a:off x="6562234" y="2069073"/>
                <a:ext cx="769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50000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F9BC405-4BB8-499C-AE45-3291DBAAA61F}"/>
                  </a:ext>
                </a:extLst>
              </p:cNvPr>
              <p:cNvSpPr txBox="1"/>
              <p:nvPr/>
            </p:nvSpPr>
            <p:spPr>
              <a:xfrm>
                <a:off x="7300892" y="2069073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94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F4A85C-F63C-41E9-B822-759F5F71EFA9}"/>
              </a:ext>
            </a:extLst>
          </p:cNvPr>
          <p:cNvGrpSpPr/>
          <p:nvPr/>
        </p:nvGrpSpPr>
        <p:grpSpPr>
          <a:xfrm>
            <a:off x="446830" y="1029008"/>
            <a:ext cx="5355941" cy="1409397"/>
            <a:chOff x="446830" y="1029008"/>
            <a:chExt cx="5355941" cy="14093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7E1F7A-8C6E-47E8-BED4-980E29E20D64}"/>
                </a:ext>
              </a:extLst>
            </p:cNvPr>
            <p:cNvSpPr txBox="1"/>
            <p:nvPr/>
          </p:nvSpPr>
          <p:spPr>
            <a:xfrm>
              <a:off x="3759326" y="1029008"/>
              <a:ext cx="2043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Ironfleet</a:t>
              </a:r>
              <a:r>
                <a:rPr lang="en-US" dirty="0"/>
                <a:t> (</a:t>
              </a:r>
              <a:r>
                <a:rPr lang="en-US" dirty="0" err="1"/>
                <a:t>Dafny</a:t>
              </a:r>
              <a:r>
                <a:rPr lang="en-US" dirty="0"/>
                <a:t>/Z3)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A0DDAAC-5A9B-4813-BB5B-B9BF4EFE9BB3}"/>
                </a:ext>
              </a:extLst>
            </p:cNvPr>
            <p:cNvGrpSpPr/>
            <p:nvPr/>
          </p:nvGrpSpPr>
          <p:grpSpPr>
            <a:xfrm>
              <a:off x="3737886" y="1356538"/>
              <a:ext cx="1946795" cy="369332"/>
              <a:chOff x="1618981" y="1356538"/>
              <a:chExt cx="1946795" cy="36933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0A4C2E-F5CA-4767-8926-F2DE6B06D092}"/>
                  </a:ext>
                </a:extLst>
              </p:cNvPr>
              <p:cNvSpPr txBox="1"/>
              <p:nvPr/>
            </p:nvSpPr>
            <p:spPr>
              <a:xfrm>
                <a:off x="1618981" y="1356538"/>
                <a:ext cx="658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SLOC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15928C-A4D8-4DC5-B65C-58032DC18AAF}"/>
                  </a:ext>
                </a:extLst>
              </p:cNvPr>
              <p:cNvSpPr txBox="1"/>
              <p:nvPr/>
            </p:nvSpPr>
            <p:spPr>
              <a:xfrm>
                <a:off x="2273755" y="1356538"/>
                <a:ext cx="697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proof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21377AF-1CB6-4E18-A1C7-25A2ED14051F}"/>
                  </a:ext>
                </a:extLst>
              </p:cNvPr>
              <p:cNvSpPr txBox="1"/>
              <p:nvPr/>
            </p:nvSpPr>
            <p:spPr>
              <a:xfrm>
                <a:off x="2945542" y="1356538"/>
                <a:ext cx="620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ratio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B8F6442-789C-47DA-BB3C-BD11DA6FFC8B}"/>
                </a:ext>
              </a:extLst>
            </p:cNvPr>
            <p:cNvGrpSpPr/>
            <p:nvPr/>
          </p:nvGrpSpPr>
          <p:grpSpPr>
            <a:xfrm>
              <a:off x="3790837" y="2069073"/>
              <a:ext cx="1755246" cy="369332"/>
              <a:chOff x="5953130" y="2069073"/>
              <a:chExt cx="1755246" cy="36933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BB2DD92-B180-48F9-95E8-1BC66A59BFFD}"/>
                  </a:ext>
                </a:extLst>
              </p:cNvPr>
              <p:cNvSpPr txBox="1"/>
              <p:nvPr/>
            </p:nvSpPr>
            <p:spPr>
              <a:xfrm>
                <a:off x="5953130" y="2069073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3000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4CA5760-8CA2-446E-9DCA-7584E1DEF881}"/>
                  </a:ext>
                </a:extLst>
              </p:cNvPr>
              <p:cNvSpPr txBox="1"/>
              <p:nvPr/>
            </p:nvSpPr>
            <p:spPr>
              <a:xfrm>
                <a:off x="6627011" y="2069073"/>
                <a:ext cx="769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12000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1AD23F1-A274-4933-AB51-816D7CB01C0C}"/>
                  </a:ext>
                </a:extLst>
              </p:cNvPr>
              <p:cNvSpPr txBox="1"/>
              <p:nvPr/>
            </p:nvSpPr>
            <p:spPr>
              <a:xfrm>
                <a:off x="7300892" y="2069073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 4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C41925-43D7-4260-8E55-3885A18E4EB4}"/>
                </a:ext>
              </a:extLst>
            </p:cNvPr>
            <p:cNvSpPr txBox="1"/>
            <p:nvPr/>
          </p:nvSpPr>
          <p:spPr>
            <a:xfrm>
              <a:off x="446830" y="2069073"/>
              <a:ext cx="1283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Multi-</a:t>
              </a:r>
              <a:r>
                <a:rPr lang="en-US" dirty="0" err="1"/>
                <a:t>Paxos</a:t>
              </a:r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6CE3515-7923-48E1-A930-FC4B89D029E3}"/>
              </a:ext>
            </a:extLst>
          </p:cNvPr>
          <p:cNvGrpSpPr/>
          <p:nvPr/>
        </p:nvGrpSpPr>
        <p:grpSpPr>
          <a:xfrm>
            <a:off x="5212383" y="1718962"/>
            <a:ext cx="3364979" cy="1878500"/>
            <a:chOff x="5212383" y="1718962"/>
            <a:chExt cx="3364979" cy="18785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3549107-5591-41C5-865E-B1626593521F}"/>
                </a:ext>
              </a:extLst>
            </p:cNvPr>
            <p:cNvSpPr/>
            <p:nvPr/>
          </p:nvSpPr>
          <p:spPr>
            <a:xfrm>
              <a:off x="7177331" y="1718962"/>
              <a:ext cx="701780" cy="81085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CFFB57D-FDBE-4068-93E1-9CAB647305A5}"/>
                </a:ext>
              </a:extLst>
            </p:cNvPr>
            <p:cNvCxnSpPr>
              <a:stCxn id="40" idx="4"/>
            </p:cNvCxnSpPr>
            <p:nvPr/>
          </p:nvCxnSpPr>
          <p:spPr>
            <a:xfrm>
              <a:off x="7528221" y="2529815"/>
              <a:ext cx="10877" cy="427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DCB77A-8BF0-429A-BA88-ADD3E7E4F666}"/>
                </a:ext>
              </a:extLst>
            </p:cNvPr>
            <p:cNvSpPr txBox="1"/>
            <p:nvPr/>
          </p:nvSpPr>
          <p:spPr>
            <a:xfrm>
              <a:off x="5212383" y="2951131"/>
              <a:ext cx="3364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Using decidable fragments does not cost in proof complexity. 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36C1B1-4090-4850-83CC-3CEE88794BF2}"/>
              </a:ext>
            </a:extLst>
          </p:cNvPr>
          <p:cNvSpPr txBox="1"/>
          <p:nvPr/>
        </p:nvSpPr>
        <p:spPr>
          <a:xfrm>
            <a:off x="2370164" y="2749485"/>
            <a:ext cx="3175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check: 6hr in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manual tweaking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Instability a significant challenge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A879570-CBFA-4A83-BCDE-55BE1B543D0C}"/>
              </a:ext>
            </a:extLst>
          </p:cNvPr>
          <p:cNvGrpSpPr/>
          <p:nvPr/>
        </p:nvGrpSpPr>
        <p:grpSpPr>
          <a:xfrm>
            <a:off x="3958124" y="2050021"/>
            <a:ext cx="1352671" cy="699464"/>
            <a:chOff x="3958124" y="2050021"/>
            <a:chExt cx="1352671" cy="69946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3BE719D-B087-41AB-B38C-28D9FEDC09CD}"/>
                </a:ext>
              </a:extLst>
            </p:cNvPr>
            <p:cNvSpPr/>
            <p:nvPr/>
          </p:nvSpPr>
          <p:spPr>
            <a:xfrm>
              <a:off x="4433172" y="2050021"/>
              <a:ext cx="877623" cy="42485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630FE0C-11CF-4DC9-BF50-5B90CFDAF773}"/>
                </a:ext>
              </a:extLst>
            </p:cNvPr>
            <p:cNvCxnSpPr>
              <a:stCxn id="46" idx="4"/>
              <a:endCxn id="45" idx="0"/>
            </p:cNvCxnSpPr>
            <p:nvPr/>
          </p:nvCxnSpPr>
          <p:spPr>
            <a:xfrm flipH="1">
              <a:off x="3958124" y="2474872"/>
              <a:ext cx="913860" cy="2746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B036423-459E-4D4D-A507-B1CCEDFC11CA}"/>
              </a:ext>
            </a:extLst>
          </p:cNvPr>
          <p:cNvGrpSpPr/>
          <p:nvPr/>
        </p:nvGrpSpPr>
        <p:grpSpPr>
          <a:xfrm>
            <a:off x="6014988" y="1701578"/>
            <a:ext cx="1352671" cy="1048528"/>
            <a:chOff x="3958124" y="1700957"/>
            <a:chExt cx="1352671" cy="104852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3E578F5-9248-47BE-8EAC-0CBC923B4790}"/>
                </a:ext>
              </a:extLst>
            </p:cNvPr>
            <p:cNvSpPr/>
            <p:nvPr/>
          </p:nvSpPr>
          <p:spPr>
            <a:xfrm>
              <a:off x="4433172" y="1700957"/>
              <a:ext cx="877623" cy="7739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9517EEC-149F-42C9-B76C-65A1AB3F6075}"/>
                </a:ext>
              </a:extLst>
            </p:cNvPr>
            <p:cNvCxnSpPr>
              <a:cxnSpLocks/>
              <a:stCxn id="51" idx="4"/>
            </p:cNvCxnSpPr>
            <p:nvPr/>
          </p:nvCxnSpPr>
          <p:spPr>
            <a:xfrm flipH="1">
              <a:off x="3958124" y="2474872"/>
              <a:ext cx="913860" cy="2746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C1AE716-CF35-4DAA-ABCC-937FF40C141A}"/>
              </a:ext>
            </a:extLst>
          </p:cNvPr>
          <p:cNvSpPr txBox="1"/>
          <p:nvPr/>
        </p:nvSpPr>
        <p:spPr>
          <a:xfrm>
            <a:off x="4726470" y="2743433"/>
            <a:ext cx="330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check: few minutes on laptop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reliable, fully automated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reliable counterexamples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highly stable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AC0F197-A86F-451A-963E-CD26A8BA1931}"/>
              </a:ext>
            </a:extLst>
          </p:cNvPr>
          <p:cNvSpPr txBox="1"/>
          <p:nvPr/>
        </p:nvSpPr>
        <p:spPr>
          <a:xfrm>
            <a:off x="1016263" y="4682613"/>
            <a:ext cx="781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achieve predictability, stability and transparency without increasing the overall proof complexity.</a:t>
            </a:r>
          </a:p>
        </p:txBody>
      </p:sp>
    </p:spTree>
    <p:extLst>
      <p:ext uri="{BB962C8B-B14F-4D97-AF65-F5344CB8AC3E}">
        <p14:creationId xmlns:p14="http://schemas.microsoft.com/office/powerpoint/2010/main" val="229269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  <p:bldP spid="45" grpId="1" build="allAtOnce"/>
      <p:bldP spid="54" grpId="0" uiExpand="1" build="p"/>
      <p:bldP spid="5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D189-3E2D-4021-8969-DA62AC171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Ivy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98B0C-F997-4AF0-BF25-1E6BB636D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8"/>
            <a:ext cx="7886700" cy="2645647"/>
          </a:xfrm>
        </p:spPr>
        <p:txBody>
          <a:bodyPr/>
          <a:lstStyle/>
          <a:p>
            <a:r>
              <a:rPr lang="en-US" dirty="0"/>
              <a:t>Various capabilities of Ivy not discussed here:</a:t>
            </a:r>
          </a:p>
          <a:p>
            <a:pPr lvl="1"/>
            <a:r>
              <a:rPr lang="en-US" dirty="0"/>
              <a:t>Bounded model checking</a:t>
            </a:r>
          </a:p>
          <a:p>
            <a:pPr lvl="1"/>
            <a:r>
              <a:rPr lang="en-US" dirty="0"/>
              <a:t>Automated specification-based testing</a:t>
            </a:r>
          </a:p>
          <a:p>
            <a:pPr lvl="1"/>
            <a:r>
              <a:rPr lang="en-US" dirty="0"/>
              <a:t>Invariant inference using finite-state model checking</a:t>
            </a:r>
          </a:p>
          <a:p>
            <a:pPr lvl="1"/>
            <a:r>
              <a:rPr lang="en-US" dirty="0"/>
              <a:t>Verification of liveness properties</a:t>
            </a:r>
          </a:p>
          <a:p>
            <a:pPr lvl="1"/>
            <a:r>
              <a:rPr lang="en-US" dirty="0"/>
              <a:t>Interactive theorem proving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19713-AC1E-4D18-AFCB-5715599DD1C6}"/>
              </a:ext>
            </a:extLst>
          </p:cNvPr>
          <p:cNvSpPr txBox="1"/>
          <p:nvPr/>
        </p:nvSpPr>
        <p:spPr>
          <a:xfrm>
            <a:off x="1620440" y="4767411"/>
            <a:ext cx="6474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Sometimes the best way to handle a property with a quantifier alternation is to use Ivy’s theorem prover to manually ground it.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FE4C8-2BB6-4876-BA84-8AC84D67D0C0}"/>
              </a:ext>
            </a:extLst>
          </p:cNvPr>
          <p:cNvSpPr txBox="1"/>
          <p:nvPr/>
        </p:nvSpPr>
        <p:spPr>
          <a:xfrm>
            <a:off x="1620440" y="3867462"/>
            <a:ext cx="7126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Ivy lets you do any manual reasoning you want to, regardless of decidability.</a:t>
            </a:r>
          </a:p>
        </p:txBody>
      </p:sp>
    </p:spTree>
    <p:extLst>
      <p:ext uri="{BB962C8B-B14F-4D97-AF65-F5344CB8AC3E}">
        <p14:creationId xmlns:p14="http://schemas.microsoft.com/office/powerpoint/2010/main" val="47459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890F-C583-4FC0-8149-0939A858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565DE-8B52-44A5-8531-22174B614101}"/>
              </a:ext>
            </a:extLst>
          </p:cNvPr>
          <p:cNvSpPr txBox="1"/>
          <p:nvPr/>
        </p:nvSpPr>
        <p:spPr>
          <a:xfrm>
            <a:off x="866851" y="1019631"/>
            <a:ext cx="70265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achieve an order-of-magnitude improvement in verification productivity with automation, we must make careful choices about the division of labor between human and machine.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Because proof is iterative, we must use automation in a way that is predictable, stable and transparent.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 the development so that proof obligations reduce easily to sub-goals that the automation can handle reliably.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Tools must provide actionable feedback when a proof goal can’t be handled (must fail transparently).</a:t>
            </a:r>
          </a:p>
          <a:p>
            <a:endParaRPr lang="en-US" dirty="0"/>
          </a:p>
          <a:p>
            <a:r>
              <a:rPr lang="en-US" dirty="0"/>
              <a:t>Ivy is an instantiation of these ideas, based on Z3’s decidable fragment. It provides tools and strategies for reducing proofs to sub-goals that Z3 can handle predictably, reliably and transparently. </a:t>
            </a:r>
          </a:p>
        </p:txBody>
      </p:sp>
    </p:spTree>
    <p:extLst>
      <p:ext uri="{BB962C8B-B14F-4D97-AF65-F5344CB8AC3E}">
        <p14:creationId xmlns:p14="http://schemas.microsoft.com/office/powerpoint/2010/main" val="83279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E238C-B920-43EE-AD07-95CE1D21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E1E1C-23D4-4920-8B69-A6B20670F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Ivy website: </a:t>
            </a:r>
            <a:r>
              <a:rPr lang="en-US" dirty="0">
                <a:hlinkClick r:id="rId2"/>
              </a:rPr>
              <a:t>http://microsoft.github.io/ivy/</a:t>
            </a:r>
            <a:endParaRPr lang="en-US" dirty="0"/>
          </a:p>
          <a:p>
            <a:r>
              <a:rPr lang="en-US" dirty="0"/>
              <a:t>Overview paper on Ivy:</a:t>
            </a:r>
          </a:p>
          <a:p>
            <a:pPr marL="457200" lvl="1" indent="0">
              <a:buNone/>
            </a:pPr>
            <a:r>
              <a:rPr lang="en-US" dirty="0"/>
              <a:t>Kenneth L. McMillan, </a:t>
            </a:r>
            <a:r>
              <a:rPr lang="en-US" dirty="0">
                <a:hlinkClick r:id="rId3"/>
              </a:rPr>
              <a:t>Oded Padon</a:t>
            </a:r>
            <a:r>
              <a:rPr lang="en-US" dirty="0"/>
              <a:t>:</a:t>
            </a:r>
            <a:br>
              <a:rPr lang="en-US" dirty="0"/>
            </a:br>
            <a:r>
              <a:rPr lang="en-US" b="1" dirty="0"/>
              <a:t>Deductive Verification in Decidable Fragments with </a:t>
            </a:r>
            <a:r>
              <a:rPr lang="en-US" b="1" dirty="0" err="1"/>
              <a:t>Ivy.</a:t>
            </a:r>
            <a:r>
              <a:rPr lang="en-US" dirty="0" err="1">
                <a:hlinkClick r:id="rId4"/>
              </a:rPr>
              <a:t>SAS</a:t>
            </a:r>
            <a:r>
              <a:rPr lang="en-US" dirty="0">
                <a:hlinkClick r:id="rId4"/>
              </a:rPr>
              <a:t> 2018</a:t>
            </a:r>
            <a:r>
              <a:rPr lang="en-US" dirty="0"/>
              <a:t>: 43-55</a:t>
            </a:r>
          </a:p>
          <a:p>
            <a:r>
              <a:rPr lang="en-US" dirty="0"/>
              <a:t>Paper on consensus protocol verification:</a:t>
            </a:r>
          </a:p>
          <a:p>
            <a:pPr marL="457200" lvl="1" indent="0">
              <a:buNone/>
            </a:pPr>
            <a:r>
              <a:rPr lang="en-US" dirty="0">
                <a:hlinkClick r:id="rId5"/>
              </a:rPr>
              <a:t>Marcelo Taube</a:t>
            </a:r>
            <a:r>
              <a:rPr lang="en-US" dirty="0"/>
              <a:t>, </a:t>
            </a:r>
            <a:r>
              <a:rPr lang="en-US" dirty="0">
                <a:hlinkClick r:id="rId6"/>
              </a:rPr>
              <a:t>Giuliano Losa</a:t>
            </a:r>
            <a:r>
              <a:rPr lang="en-US" dirty="0"/>
              <a:t>, Kenneth L. McMillan, </a:t>
            </a:r>
            <a:r>
              <a:rPr lang="en-US" dirty="0">
                <a:hlinkClick r:id="rId3"/>
              </a:rPr>
              <a:t>Oded Padon</a:t>
            </a:r>
            <a:r>
              <a:rPr lang="en-US" dirty="0"/>
              <a:t>, </a:t>
            </a:r>
            <a:r>
              <a:rPr lang="en-US" dirty="0">
                <a:hlinkClick r:id="rId7"/>
              </a:rPr>
              <a:t>Mooly Sagiv</a:t>
            </a:r>
            <a:r>
              <a:rPr lang="en-US" dirty="0"/>
              <a:t>, </a:t>
            </a:r>
            <a:r>
              <a:rPr lang="en-US" dirty="0">
                <a:hlinkClick r:id="rId8"/>
              </a:rPr>
              <a:t>Sharon Shoham</a:t>
            </a:r>
            <a:r>
              <a:rPr lang="en-US" dirty="0"/>
              <a:t>, </a:t>
            </a:r>
            <a:r>
              <a:rPr lang="en-US" dirty="0">
                <a:hlinkClick r:id="rId9"/>
              </a:rPr>
              <a:t>James R. Wilcox</a:t>
            </a:r>
            <a:r>
              <a:rPr lang="en-US" dirty="0"/>
              <a:t>, </a:t>
            </a:r>
            <a:r>
              <a:rPr lang="en-US" dirty="0">
                <a:hlinkClick r:id="rId10"/>
              </a:rPr>
              <a:t>Doug Woos</a:t>
            </a:r>
            <a:r>
              <a:rPr lang="en-US" dirty="0"/>
              <a:t>:</a:t>
            </a:r>
            <a:br>
              <a:rPr lang="en-US" dirty="0"/>
            </a:br>
            <a:r>
              <a:rPr lang="en-US" b="1" dirty="0"/>
              <a:t>Modularity for decidability of deductive verification with applications to distributed systems.</a:t>
            </a:r>
            <a:r>
              <a:rPr lang="en-US" dirty="0"/>
              <a:t> </a:t>
            </a:r>
            <a:r>
              <a:rPr lang="en-US" dirty="0">
                <a:hlinkClick r:id="rId11"/>
              </a:rPr>
              <a:t>PLDI 2018</a:t>
            </a:r>
            <a:r>
              <a:rPr lang="en-US" dirty="0"/>
              <a:t>: 662-677</a:t>
            </a:r>
          </a:p>
        </p:txBody>
      </p:sp>
    </p:spTree>
    <p:extLst>
      <p:ext uri="{BB962C8B-B14F-4D97-AF65-F5344CB8AC3E}">
        <p14:creationId xmlns:p14="http://schemas.microsoft.com/office/powerpoint/2010/main" val="120156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1BE4-AC2E-4975-961F-D3B6902B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Decidable logics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6F36D-61B8-4E92-8204-0712CED9C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171535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Decidability means we can determine algorithmically whether a proposition is true or false.</a:t>
            </a:r>
          </a:p>
          <a:p>
            <a:r>
              <a:rPr lang="en-US" dirty="0"/>
              <a:t>Decidability is affected by:</a:t>
            </a:r>
          </a:p>
          <a:p>
            <a:pPr lvl="1"/>
            <a:r>
              <a:rPr lang="en-US" dirty="0"/>
              <a:t>Quantifier structure</a:t>
            </a:r>
          </a:p>
          <a:p>
            <a:pPr lvl="1"/>
            <a:r>
              <a:rPr lang="en-US" dirty="0"/>
              <a:t>Function and relation symbols</a:t>
            </a:r>
          </a:p>
          <a:p>
            <a:pPr lvl="1"/>
            <a:r>
              <a:rPr lang="en-US" dirty="0"/>
              <a:t>Theories (arithmetic, trees, etc.)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CD18C-E6DE-432C-8B43-1CF8C1DE203C}"/>
              </a:ext>
            </a:extLst>
          </p:cNvPr>
          <p:cNvSpPr txBox="1"/>
          <p:nvPr/>
        </p:nvSpPr>
        <p:spPr>
          <a:xfrm>
            <a:off x="1236269" y="3626063"/>
            <a:ext cx="117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First-order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7D3BE0-6C28-40CE-8CCB-D3EAE689D433}"/>
              </a:ext>
            </a:extLst>
          </p:cNvPr>
          <p:cNvSpPr txBox="1"/>
          <p:nvPr/>
        </p:nvSpPr>
        <p:spPr>
          <a:xfrm>
            <a:off x="2946806" y="3672230"/>
            <a:ext cx="1713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EPR,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Presburger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QFLIA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DBAD88-3327-4494-AEB8-4D67630F5C9D}"/>
              </a:ext>
            </a:extLst>
          </p:cNvPr>
          <p:cNvSpPr txBox="1"/>
          <p:nvPr/>
        </p:nvSpPr>
        <p:spPr>
          <a:xfrm>
            <a:off x="4657343" y="3672230"/>
            <a:ext cx="112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FO, </a:t>
            </a:r>
            <a:r>
              <a:rPr lang="en-US" dirty="0" err="1">
                <a:solidFill>
                  <a:srgbClr val="C00000"/>
                </a:solidFill>
              </a:rPr>
              <a:t>Peano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5C322E-6F87-4BAB-87D2-A32DB834BABD}"/>
              </a:ext>
            </a:extLst>
          </p:cNvPr>
          <p:cNvSpPr txBox="1"/>
          <p:nvPr/>
        </p:nvSpPr>
        <p:spPr>
          <a:xfrm>
            <a:off x="1236269" y="4747564"/>
            <a:ext cx="4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LTL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AD2C71-14E5-4A8D-BAC1-646FD113DA7C}"/>
              </a:ext>
            </a:extLst>
          </p:cNvPr>
          <p:cNvSpPr txBox="1"/>
          <p:nvPr/>
        </p:nvSpPr>
        <p:spPr>
          <a:xfrm>
            <a:off x="2946806" y="4609064"/>
            <a:ext cx="1428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Finite-state,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propositional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A4CD18-D9D3-4D05-A484-8C22BCFCE2CB}"/>
              </a:ext>
            </a:extLst>
          </p:cNvPr>
          <p:cNvSpPr txBox="1"/>
          <p:nvPr/>
        </p:nvSpPr>
        <p:spPr>
          <a:xfrm>
            <a:off x="4657343" y="4609065"/>
            <a:ext cx="1597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Parameterized,</a:t>
            </a:r>
          </a:p>
          <a:p>
            <a:r>
              <a:rPr lang="en-US" dirty="0">
                <a:solidFill>
                  <a:srgbClr val="C00000"/>
                </a:solidFill>
              </a:rPr>
              <a:t>Infinite-state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61DF69-2A0F-485C-8DC7-3D8A0E2E84AC}"/>
              </a:ext>
            </a:extLst>
          </p:cNvPr>
          <p:cNvSpPr txBox="1"/>
          <p:nvPr/>
        </p:nvSpPr>
        <p:spPr>
          <a:xfrm>
            <a:off x="1236269" y="5608915"/>
            <a:ext cx="145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Second-order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54419C-8062-4ADA-ACCE-AABF6706ABE2}"/>
              </a:ext>
            </a:extLst>
          </p:cNvPr>
          <p:cNvSpPr txBox="1"/>
          <p:nvPr/>
        </p:nvSpPr>
        <p:spPr>
          <a:xfrm>
            <a:off x="2946806" y="5608915"/>
            <a:ext cx="102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MSO,S2S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620152-1B8E-49DD-AD32-3F985454E102}"/>
              </a:ext>
            </a:extLst>
          </p:cNvPr>
          <p:cNvSpPr txBox="1"/>
          <p:nvPr/>
        </p:nvSpPr>
        <p:spPr>
          <a:xfrm>
            <a:off x="4657343" y="5608915"/>
            <a:ext cx="142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anything else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CEDA3D-02ED-4C31-BBE2-1353FE99B17F}"/>
              </a:ext>
            </a:extLst>
          </p:cNvPr>
          <p:cNvGrpSpPr/>
          <p:nvPr/>
        </p:nvGrpSpPr>
        <p:grpSpPr>
          <a:xfrm>
            <a:off x="1236269" y="2911450"/>
            <a:ext cx="5325465" cy="517550"/>
            <a:chOff x="1236269" y="2911450"/>
            <a:chExt cx="5325465" cy="5175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C1BCC-9C51-48E1-87D2-D3D00895907D}"/>
                </a:ext>
              </a:extLst>
            </p:cNvPr>
            <p:cNvSpPr txBox="1"/>
            <p:nvPr/>
          </p:nvSpPr>
          <p:spPr>
            <a:xfrm>
              <a:off x="1236269" y="2911450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Logic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8B696D-A572-4DC6-AA89-495AB0CDAE90}"/>
                </a:ext>
              </a:extLst>
            </p:cNvPr>
            <p:cNvSpPr txBox="1"/>
            <p:nvPr/>
          </p:nvSpPr>
          <p:spPr>
            <a:xfrm>
              <a:off x="2946806" y="2911450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Decidable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40F81E-F033-4ED0-9A7D-A3441BE13DBF}"/>
                </a:ext>
              </a:extLst>
            </p:cNvPr>
            <p:cNvSpPr txBox="1"/>
            <p:nvPr/>
          </p:nvSpPr>
          <p:spPr>
            <a:xfrm>
              <a:off x="4657343" y="2911450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Undecidable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B7B9911-84D5-4F7A-9CBE-1E5F59337490}"/>
                </a:ext>
              </a:extLst>
            </p:cNvPr>
            <p:cNvCxnSpPr/>
            <p:nvPr/>
          </p:nvCxnSpPr>
          <p:spPr>
            <a:xfrm>
              <a:off x="1331366" y="3429000"/>
              <a:ext cx="52303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9F80AA-49C5-412B-A6CD-2F71723BEC0C}"/>
              </a:ext>
            </a:extLst>
          </p:cNvPr>
          <p:cNvGrpSpPr/>
          <p:nvPr/>
        </p:nvGrpSpPr>
        <p:grpSpPr>
          <a:xfrm>
            <a:off x="628650" y="5478084"/>
            <a:ext cx="1722258" cy="917519"/>
            <a:chOff x="1556446" y="5487741"/>
            <a:chExt cx="1722258" cy="917519"/>
          </a:xfrm>
        </p:grpSpPr>
        <p:sp>
          <p:nvSpPr>
            <p:cNvPr id="20" name="&quot;Not Allowed&quot; Symbol 19">
              <a:extLst>
                <a:ext uri="{FF2B5EF4-FFF2-40B4-BE49-F238E27FC236}">
                  <a16:creationId xmlns:a16="http://schemas.microsoft.com/office/drawing/2014/main" id="{09AECA1B-4834-4DE2-9E02-AA56B8009D24}"/>
                </a:ext>
              </a:extLst>
            </p:cNvPr>
            <p:cNvSpPr/>
            <p:nvPr/>
          </p:nvSpPr>
          <p:spPr>
            <a:xfrm>
              <a:off x="1556446" y="5487741"/>
              <a:ext cx="611679" cy="611679"/>
            </a:xfrm>
            <a:prstGeom prst="noSmoking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EDD221-9436-4E0B-A323-C9FC7FD91339}"/>
                </a:ext>
              </a:extLst>
            </p:cNvPr>
            <p:cNvSpPr txBox="1"/>
            <p:nvPr/>
          </p:nvSpPr>
          <p:spPr>
            <a:xfrm>
              <a:off x="1877679" y="6035928"/>
              <a:ext cx="1401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No relations!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E80FA2-2A5A-40BC-97F0-BDF577656D8C}"/>
              </a:ext>
            </a:extLst>
          </p:cNvPr>
          <p:cNvGrpSpPr/>
          <p:nvPr/>
        </p:nvGrpSpPr>
        <p:grpSpPr>
          <a:xfrm>
            <a:off x="621140" y="4612722"/>
            <a:ext cx="1977840" cy="917519"/>
            <a:chOff x="1556446" y="5487741"/>
            <a:chExt cx="1977840" cy="917519"/>
          </a:xfrm>
        </p:grpSpPr>
        <p:sp>
          <p:nvSpPr>
            <p:cNvPr id="24" name="&quot;Not Allowed&quot; Symbol 23">
              <a:extLst>
                <a:ext uri="{FF2B5EF4-FFF2-40B4-BE49-F238E27FC236}">
                  <a16:creationId xmlns:a16="http://schemas.microsoft.com/office/drawing/2014/main" id="{0B405EAB-7454-40AE-B061-8AFFE3AA4622}"/>
                </a:ext>
              </a:extLst>
            </p:cNvPr>
            <p:cNvSpPr/>
            <p:nvPr/>
          </p:nvSpPr>
          <p:spPr>
            <a:xfrm>
              <a:off x="1556446" y="5487741"/>
              <a:ext cx="611679" cy="611679"/>
            </a:xfrm>
            <a:prstGeom prst="noSmoking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83FD02-4F95-4599-A02F-2FD46DE27102}"/>
                </a:ext>
              </a:extLst>
            </p:cNvPr>
            <p:cNvSpPr txBox="1"/>
            <p:nvPr/>
          </p:nvSpPr>
          <p:spPr>
            <a:xfrm>
              <a:off x="1877679" y="6035928"/>
              <a:ext cx="1656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No parameters!</a:t>
              </a:r>
            </a:p>
          </p:txBody>
        </p:sp>
      </p:grpSp>
      <p:pic>
        <p:nvPicPr>
          <p:cNvPr id="1026" name="Picture 2" descr="Image result for clip art check mark">
            <a:extLst>
              <a:ext uri="{FF2B5EF4-FFF2-40B4-BE49-F238E27FC236}">
                <a16:creationId xmlns:a16="http://schemas.microsoft.com/office/drawing/2014/main" id="{9058EA95-E7F4-4A33-B419-6E7E23535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6" y="3567501"/>
            <a:ext cx="611680" cy="6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6BDBAA-DC26-43A9-9032-B166B7E9E7D8}"/>
              </a:ext>
            </a:extLst>
          </p:cNvPr>
          <p:cNvSpPr txBox="1"/>
          <p:nvPr/>
        </p:nvSpPr>
        <p:spPr>
          <a:xfrm>
            <a:off x="942373" y="4098944"/>
            <a:ext cx="178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Easiest reduction</a:t>
            </a:r>
          </a:p>
        </p:txBody>
      </p:sp>
    </p:spTree>
    <p:extLst>
      <p:ext uri="{BB962C8B-B14F-4D97-AF65-F5344CB8AC3E}">
        <p14:creationId xmlns:p14="http://schemas.microsoft.com/office/powerpoint/2010/main" val="248993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9A3D9-E288-4790-902D-112C6791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First-order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2B67E-AE0B-423A-A61A-26D809AAC2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64419"/>
                <a:ext cx="7886700" cy="276143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Express predicates over a domain of discourse with:</a:t>
                </a:r>
              </a:p>
              <a:p>
                <a:pPr lvl="1"/>
                <a:r>
                  <a:rPr lang="en-US" dirty="0"/>
                  <a:t>Individual variables over the domain</a:t>
                </a:r>
              </a:p>
              <a:p>
                <a:pPr lvl="1"/>
                <a:r>
                  <a:rPr lang="en-US" dirty="0"/>
                  <a:t>Predicate and function symbols over the domain</a:t>
                </a:r>
              </a:p>
              <a:p>
                <a:pPr lvl="1"/>
                <a:r>
                  <a:rPr lang="en-US" dirty="0"/>
                  <a:t>Quantifiers over the domain</a:t>
                </a:r>
              </a:p>
              <a:p>
                <a:pPr lvl="1"/>
                <a:r>
                  <a:rPr lang="en-US" dirty="0"/>
                  <a:t>Propositional connectives</a:t>
                </a:r>
              </a:p>
              <a:p>
                <a:r>
                  <a:rPr lang="en-US" dirty="0"/>
                  <a:t>Examples:</a:t>
                </a:r>
              </a:p>
              <a:p>
                <a:pPr lvl="1"/>
                <a:r>
                  <a:rPr lang="en-US" dirty="0"/>
                  <a:t>All men are mortal: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man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mortal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2B67E-AE0B-423A-A61A-26D809AAC2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64419"/>
                <a:ext cx="7886700" cy="2761431"/>
              </a:xfrm>
              <a:blipFill>
                <a:blip r:embed="rId2"/>
                <a:stretch>
                  <a:fillRect l="-1391" t="-5077" r="-232" b="-2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D51E7B9-3532-4621-BBE1-A46D942C98FB}"/>
              </a:ext>
            </a:extLst>
          </p:cNvPr>
          <p:cNvGrpSpPr/>
          <p:nvPr/>
        </p:nvGrpSpPr>
        <p:grpSpPr>
          <a:xfrm>
            <a:off x="4038007" y="3734287"/>
            <a:ext cx="1067985" cy="654625"/>
            <a:chOff x="4038007" y="3540557"/>
            <a:chExt cx="1067985" cy="6546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CE71A28-B3C2-4D3A-AC6A-CAEFFFD796AB}"/>
                </a:ext>
              </a:extLst>
            </p:cNvPr>
            <p:cNvSpPr txBox="1"/>
            <p:nvPr/>
          </p:nvSpPr>
          <p:spPr>
            <a:xfrm>
              <a:off x="4038007" y="3825850"/>
              <a:ext cx="1067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predicate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1A96F04-5D92-43C7-A613-999D79A2AE9B}"/>
                </a:ext>
              </a:extLst>
            </p:cNvPr>
            <p:cNvCxnSpPr>
              <a:stCxn id="3" idx="2"/>
            </p:cNvCxnSpPr>
            <p:nvPr/>
          </p:nvCxnSpPr>
          <p:spPr>
            <a:xfrm flipV="1">
              <a:off x="4572000" y="3540557"/>
              <a:ext cx="0" cy="2852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EA505E-98F6-4695-B997-7AD493995B01}"/>
              </a:ext>
            </a:extLst>
          </p:cNvPr>
          <p:cNvGrpSpPr/>
          <p:nvPr/>
        </p:nvGrpSpPr>
        <p:grpSpPr>
          <a:xfrm>
            <a:off x="5295003" y="3734287"/>
            <a:ext cx="1206421" cy="654625"/>
            <a:chOff x="4286724" y="3540557"/>
            <a:chExt cx="1206421" cy="65462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7DC5BA-9CDD-4838-9091-D4D02DBBAC7B}"/>
                </a:ext>
              </a:extLst>
            </p:cNvPr>
            <p:cNvSpPr txBox="1"/>
            <p:nvPr/>
          </p:nvSpPr>
          <p:spPr>
            <a:xfrm>
              <a:off x="4286724" y="3825850"/>
              <a:ext cx="1206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connective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B9DC9DF-959F-4ABF-8E2B-D3B60E5EDE07}"/>
                </a:ext>
              </a:extLst>
            </p:cNvPr>
            <p:cNvCxnSpPr/>
            <p:nvPr/>
          </p:nvCxnSpPr>
          <p:spPr>
            <a:xfrm flipV="1">
              <a:off x="4572000" y="3540557"/>
              <a:ext cx="0" cy="2852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666FB6-E013-49A4-93C6-A93AE3781D50}"/>
              </a:ext>
            </a:extLst>
          </p:cNvPr>
          <p:cNvGrpSpPr/>
          <p:nvPr/>
        </p:nvGrpSpPr>
        <p:grpSpPr>
          <a:xfrm>
            <a:off x="2970004" y="3741603"/>
            <a:ext cx="1107483" cy="654625"/>
            <a:chOff x="4038007" y="3540557"/>
            <a:chExt cx="1107483" cy="6546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EDBE04-FB98-4FDA-B409-531515669E35}"/>
                </a:ext>
              </a:extLst>
            </p:cNvPr>
            <p:cNvSpPr txBox="1"/>
            <p:nvPr/>
          </p:nvSpPr>
          <p:spPr>
            <a:xfrm>
              <a:off x="4038007" y="3825850"/>
              <a:ext cx="1107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quantifier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ABC6727-E1A2-45AF-8150-CA74CAD511B6}"/>
                </a:ext>
              </a:extLst>
            </p:cNvPr>
            <p:cNvCxnSpPr/>
            <p:nvPr/>
          </p:nvCxnSpPr>
          <p:spPr>
            <a:xfrm flipV="1">
              <a:off x="4974336" y="3540557"/>
              <a:ext cx="0" cy="2852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3B96611-F979-4ABE-9ABA-0AF2420B8C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4597274"/>
                <a:ext cx="7886700" cy="18984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6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/>
                  <a:t>Every node that is not a root has a parent: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¬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root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parent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increasing: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3B96611-F979-4ABE-9ABA-0AF2420B8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4597274"/>
                <a:ext cx="7886700" cy="1898444"/>
              </a:xfrm>
              <a:prstGeom prst="rect">
                <a:avLst/>
              </a:prstGeom>
              <a:blipFill>
                <a:blip r:embed="rId3"/>
                <a:stretch>
                  <a:fillRect t="-4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19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7EAC1-5BEC-463D-8799-0EDF618B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Semantics of FOL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D5530D-3223-4B42-AE7B-A72DD384F3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64419"/>
                <a:ext cx="7886700" cy="4817002"/>
              </a:xfrm>
            </p:spPr>
            <p:txBody>
              <a:bodyPr/>
              <a:lstStyle/>
              <a:p>
                <a:r>
                  <a:rPr lang="en-US" dirty="0"/>
                  <a:t>A first-order structure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where:</a:t>
                </a:r>
              </a:p>
              <a:p>
                <a:pPr lvl="1"/>
                <a:r>
                  <a:rPr lang="en-US" dirty="0"/>
                  <a:t>The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a non-empty set</a:t>
                </a:r>
              </a:p>
              <a:p>
                <a:pPr lvl="1"/>
                <a:r>
                  <a:rPr lang="en-US" dirty="0"/>
                  <a:t>The interpretation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a map: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bool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Truth of a formula depends on a structure:</a:t>
                </a:r>
              </a:p>
              <a:p>
                <a:pPr lvl="1"/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true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say: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is a model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Validity and satisfiability: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valid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for </a:t>
                </a:r>
                <a:r>
                  <a:rPr lang="en-US" i="1" dirty="0"/>
                  <a:t>all</a:t>
                </a:r>
                <a:r>
                  <a:rPr lang="en-US" dirty="0"/>
                  <a:t> structures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satisfiable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for </a:t>
                </a:r>
                <a:r>
                  <a:rPr lang="en-US" i="1" dirty="0"/>
                  <a:t>some</a:t>
                </a:r>
                <a:r>
                  <a:rPr lang="en-US" dirty="0"/>
                  <a:t> structure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D5530D-3223-4B42-AE7B-A72DD384F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64419"/>
                <a:ext cx="7886700" cy="4817002"/>
              </a:xfrm>
              <a:blipFill>
                <a:blip r:embed="rId2"/>
                <a:stretch>
                  <a:fillRect l="-1391" t="-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488D45F-0BD2-434E-9D28-8E7DB8D36536}"/>
              </a:ext>
            </a:extLst>
          </p:cNvPr>
          <p:cNvSpPr txBox="1"/>
          <p:nvPr/>
        </p:nvSpPr>
        <p:spPr>
          <a:xfrm>
            <a:off x="2487168" y="6035040"/>
            <a:ext cx="455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A formula may be neither valid not satisfiable.</a:t>
            </a:r>
          </a:p>
        </p:txBody>
      </p:sp>
    </p:spTree>
    <p:extLst>
      <p:ext uri="{BB962C8B-B14F-4D97-AF65-F5344CB8AC3E}">
        <p14:creationId xmlns:p14="http://schemas.microsoft.com/office/powerpoint/2010/main" val="56053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112212</TotalTime>
  <Words>7424</Words>
  <Application>Microsoft Office PowerPoint</Application>
  <PresentationFormat>On-screen Show (4:3)</PresentationFormat>
  <Paragraphs>1055</Paragraphs>
  <Slides>69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Calibri</vt:lpstr>
      <vt:lpstr>Calibri Light</vt:lpstr>
      <vt:lpstr>Cambria Math</vt:lpstr>
      <vt:lpstr>Courier New</vt:lpstr>
      <vt:lpstr>Office Theme</vt:lpstr>
      <vt:lpstr>Developing distributed protocols formally with Ivy</vt:lpstr>
      <vt:lpstr>Motivation</vt:lpstr>
      <vt:lpstr>Diagnosis</vt:lpstr>
      <vt:lpstr>Ivy design goals</vt:lpstr>
      <vt:lpstr>Outline</vt:lpstr>
      <vt:lpstr>Logic and decidability</vt:lpstr>
      <vt:lpstr>Decidable logics</vt:lpstr>
      <vt:lpstr>First-order logic</vt:lpstr>
      <vt:lpstr>Semantics of FOL</vt:lpstr>
      <vt:lpstr>Theories and interpreted symbols</vt:lpstr>
      <vt:lpstr>Prenex normal form</vt:lpstr>
      <vt:lpstr>Skolem normal form</vt:lpstr>
      <vt:lpstr>Proving theorems with SMT</vt:lpstr>
      <vt:lpstr>Decidable fragments</vt:lpstr>
      <vt:lpstr>The decidable fragment EPR</vt:lpstr>
      <vt:lpstr>Sorted first-order logic (with =)</vt:lpstr>
      <vt:lpstr>Stratified formulas</vt:lpstr>
      <vt:lpstr>Exploiting stratification</vt:lpstr>
      <vt:lpstr>More decidable fragments</vt:lpstr>
      <vt:lpstr>What’s decidable in Z3?</vt:lpstr>
      <vt:lpstr>The Ivy language</vt:lpstr>
      <vt:lpstr>A language for decidable verification</vt:lpstr>
      <vt:lpstr>The Ivy language</vt:lpstr>
      <vt:lpstr>Ivy types and variables</vt:lpstr>
      <vt:lpstr>Structs (record types)</vt:lpstr>
      <vt:lpstr>Properties</vt:lpstr>
      <vt:lpstr>Polymorphic symbols</vt:lpstr>
      <vt:lpstr>Interpreted types and theories</vt:lpstr>
      <vt:lpstr>Statements mutate variables</vt:lpstr>
      <vt:lpstr>The usual control structures</vt:lpstr>
      <vt:lpstr>Actions</vt:lpstr>
      <vt:lpstr>Assumptions and guarantees</vt:lpstr>
      <vt:lpstr>Verification conditions</vt:lpstr>
      <vt:lpstr>Invariants</vt:lpstr>
      <vt:lpstr>Invariant strengthening</vt:lpstr>
      <vt:lpstr>Behavioral counterexample</vt:lpstr>
      <vt:lpstr>Modularity and abstraction</vt:lpstr>
      <vt:lpstr>Isolates</vt:lpstr>
      <vt:lpstr>Structure of an isolate</vt:lpstr>
      <vt:lpstr>Verifying and using isolates</vt:lpstr>
      <vt:lpstr>Token ring example</vt:lpstr>
      <vt:lpstr>Protocol layers</vt:lpstr>
      <vt:lpstr>Transport layer specification</vt:lpstr>
      <vt:lpstr>Protocol implementation</vt:lpstr>
      <vt:lpstr>Extracting a parallel implementation</vt:lpstr>
      <vt:lpstr>Running parallel processes</vt:lpstr>
      <vt:lpstr>Modularity for Decidability</vt:lpstr>
      <vt:lpstr>Strategy</vt:lpstr>
      <vt:lpstr>ADT example</vt:lpstr>
      <vt:lpstr>Example: array reverse copy</vt:lpstr>
      <vt:lpstr>Ivy fragment checker</vt:lpstr>
      <vt:lpstr>Relation abstraction of “reversal”</vt:lpstr>
      <vt:lpstr>Array reversal with abstraction</vt:lpstr>
      <vt:lpstr>Theory hiding</vt:lpstr>
      <vt:lpstr>Parameterized toy leader election</vt:lpstr>
      <vt:lpstr>Decidability issues</vt:lpstr>
      <vt:lpstr>An ADT for pid sets</vt:lpstr>
      <vt:lpstr>Function cycles</vt:lpstr>
      <vt:lpstr>Abstract protocol model</vt:lpstr>
      <vt:lpstr>Concrete protocol</vt:lpstr>
      <vt:lpstr>Receiving a vote</vt:lpstr>
      <vt:lpstr>Implementation invariant</vt:lpstr>
      <vt:lpstr>Tactics</vt:lpstr>
      <vt:lpstr>Paxos variants and Raft</vt:lpstr>
      <vt:lpstr>Implementation invariant</vt:lpstr>
      <vt:lpstr>Comparisons</vt:lpstr>
      <vt:lpstr>Other Ivy capabilities</vt:lpstr>
      <vt:lpstr>Conclusion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Generalization in Automated Proof</dc:title>
  <dc:creator>Kenneth McMillan</dc:creator>
  <cp:lastModifiedBy>Kenneth McMillan</cp:lastModifiedBy>
  <cp:revision>647</cp:revision>
  <dcterms:created xsi:type="dcterms:W3CDTF">2013-05-08T20:43:23Z</dcterms:created>
  <dcterms:modified xsi:type="dcterms:W3CDTF">2019-01-11T11:22:15Z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kenmcmil@microsoft.com</vt:lpwstr>
  </property>
  <property fmtid="{D5CDD505-2E9C-101B-9397-08002B2CF9AE}" pid="5" name="MSIP_Label_f42aa342-8706-4288-bd11-ebb85995028c_SetDate">
    <vt:lpwstr>2018-04-13T16:48:29.1352704Z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